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2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2019/01/22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2019/01/22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rit_Lake,_Iow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/>
          <a:lstStyle/>
          <a:p>
            <a:r>
              <a:rPr lang="en-ZA"/>
              <a:t>Fluxweb </a:t>
            </a:r>
            <a:br>
              <a:rPr lang="en-ZA"/>
            </a:br>
            <a:r>
              <a:rPr lang="en-ZA" sz="3200"/>
              <a:t>The R package that fluxes webs</a:t>
            </a:r>
            <a:endParaRPr lang="en-Z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AFEC4D-618C-468C-9592-53AF564D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</p:spPr>
        <p:txBody>
          <a:bodyPr/>
          <a:lstStyle/>
          <a:p>
            <a:r>
              <a:rPr lang="en-US" dirty="0"/>
              <a:t>Package by </a:t>
            </a:r>
            <a:r>
              <a:rPr lang="en-US" dirty="0" err="1"/>
              <a:t>Gauzens</a:t>
            </a:r>
            <a:r>
              <a:rPr lang="en-US" dirty="0"/>
              <a:t> et al. 2018 -Methods in Ecology &amp; Evolution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DF873C-D91B-46D4-A311-AD41D96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package do?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62A1-F1DE-46B3-B16F-0C233C689F2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3B61D8-6F2A-44E9-9104-EEC12855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/>
              <a:t>Uses energy flux as a way of characterizing ecological processes driven by trophic interactions 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Previous ‘food web energetics’ approaches manually calculate the fluxes which becomes exceedingly unmanageable 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Underlying model </a:t>
            </a:r>
          </a:p>
          <a:p>
            <a:pPr marL="561975" lvl="1" indent="-285750"/>
            <a:r>
              <a:rPr lang="en-US" sz="2200" dirty="0"/>
              <a:t>Assumes a steady state </a:t>
            </a:r>
          </a:p>
          <a:p>
            <a:pPr marL="561975" lvl="1" indent="-285750"/>
            <a:r>
              <a:rPr lang="en-US" sz="2200" dirty="0"/>
              <a:t>Sum ingoing fluxes </a:t>
            </a:r>
          </a:p>
          <a:p>
            <a:pPr marL="561975" lvl="1" indent="-285750"/>
            <a:r>
              <a:rPr lang="en-US" sz="2200" dirty="0"/>
              <a:t>then individual fluxes for each pair-wise predator-prey interaction are calculated </a:t>
            </a:r>
          </a:p>
          <a:p>
            <a:pPr marL="561975" lvl="1" indent="-285750"/>
            <a:r>
              <a:rPr lang="en-US" sz="2200" dirty="0"/>
              <a:t>Depends on assimilation efficiencies </a:t>
            </a:r>
          </a:p>
        </p:txBody>
      </p:sp>
    </p:spTree>
    <p:extLst>
      <p:ext uri="{BB962C8B-B14F-4D97-AF65-F5344CB8AC3E}">
        <p14:creationId xmlns:p14="http://schemas.microsoft.com/office/powerpoint/2010/main" val="9323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3FA-B702-44E7-A241-1CB0111F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F5C2-7838-49C6-A14B-CF63B3CF37A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E117C-C8BE-4297-BF98-1B0E4EDE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Food web </a:t>
            </a:r>
          </a:p>
          <a:p>
            <a:pPr lvl="1"/>
            <a:r>
              <a:rPr lang="en-US" sz="2200" dirty="0"/>
              <a:t>Matrix </a:t>
            </a:r>
          </a:p>
          <a:p>
            <a:pPr lvl="1"/>
            <a:r>
              <a:rPr lang="en-US" sz="2200" dirty="0"/>
              <a:t>non-zero value at the intersection of line i and column j </a:t>
            </a:r>
            <a:endParaRPr lang="en-US" sz="2400" dirty="0"/>
          </a:p>
          <a:p>
            <a:r>
              <a:rPr lang="en-US" sz="2400" dirty="0"/>
              <a:t>Physiological losses </a:t>
            </a:r>
          </a:p>
          <a:p>
            <a:pPr lvl="1"/>
            <a:r>
              <a:rPr lang="en-US" sz="2000" b="1" dirty="0"/>
              <a:t>Metabolic rates (Brown et al. 2004) </a:t>
            </a:r>
          </a:p>
          <a:p>
            <a:pPr lvl="2"/>
            <a:r>
              <a:rPr lang="en-US" sz="1800" b="1" dirty="0"/>
              <a:t>Body masses </a:t>
            </a:r>
          </a:p>
          <a:p>
            <a:pPr lvl="1"/>
            <a:r>
              <a:rPr lang="en-US" sz="2000" dirty="0"/>
              <a:t>Death rates (</a:t>
            </a:r>
            <a:r>
              <a:rPr lang="en-US" sz="2000" dirty="0" err="1"/>
              <a:t>Rossetto</a:t>
            </a:r>
            <a:r>
              <a:rPr lang="en-US" sz="2000" dirty="0"/>
              <a:t> et al. 2012) </a:t>
            </a:r>
          </a:p>
          <a:p>
            <a:pPr lvl="1"/>
            <a:r>
              <a:rPr lang="en-US" sz="2000" dirty="0"/>
              <a:t>More complex allometric functions (Carbone et al. 2007) </a:t>
            </a:r>
            <a:endParaRPr lang="en-US" sz="2200" dirty="0"/>
          </a:p>
          <a:p>
            <a:r>
              <a:rPr lang="en-US" sz="2400" dirty="0"/>
              <a:t>Efficiencies </a:t>
            </a:r>
          </a:p>
          <a:p>
            <a:pPr lvl="1"/>
            <a:r>
              <a:rPr lang="en-US" sz="2000" dirty="0"/>
              <a:t>Assimilation efficiency </a:t>
            </a:r>
          </a:p>
          <a:p>
            <a:pPr lvl="2"/>
            <a:r>
              <a:rPr lang="en-US" sz="1800" dirty="0"/>
              <a:t>proportion of consumed energy that is assimilated for respiration and biomass production </a:t>
            </a:r>
          </a:p>
          <a:p>
            <a:pPr lvl="2"/>
            <a:r>
              <a:rPr lang="en-US" sz="1800" dirty="0" err="1"/>
              <a:t>pred</a:t>
            </a:r>
            <a:r>
              <a:rPr lang="en-US" sz="1800" dirty="0"/>
              <a:t>, prey, </a:t>
            </a:r>
            <a:r>
              <a:rPr lang="en-US" sz="1800" dirty="0" err="1"/>
              <a:t>link.specific</a:t>
            </a:r>
            <a:r>
              <a:rPr lang="en-US" sz="1800" dirty="0"/>
              <a:t> </a:t>
            </a:r>
            <a:endParaRPr lang="en-US" sz="2200" dirty="0"/>
          </a:p>
          <a:p>
            <a:r>
              <a:rPr lang="en-US" sz="2400" dirty="0"/>
              <a:t>Biomasses </a:t>
            </a:r>
          </a:p>
        </p:txBody>
      </p:sp>
    </p:spTree>
    <p:extLst>
      <p:ext uri="{BB962C8B-B14F-4D97-AF65-F5344CB8AC3E}">
        <p14:creationId xmlns:p14="http://schemas.microsoft.com/office/powerpoint/2010/main" val="176498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7C960-C94A-4F93-8346-32AF6D068B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7F09D-71EB-4453-A35B-4D2DF1C6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2" y="536768"/>
            <a:ext cx="9149177" cy="56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0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068BF-93A8-4969-8F3B-225C24B57E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0419E-4606-4AE9-BD17-74DC85B2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9" y="863353"/>
            <a:ext cx="8937604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147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Fluxweb  The R package that fluxes webs</vt:lpstr>
      <vt:lpstr>What does this package do? </vt:lpstr>
      <vt:lpstr>Parameters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2019-01-22T16:06:48Z</dcterms:created>
  <dcterms:modified xsi:type="dcterms:W3CDTF">2019-01-23T00:39:47Z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