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4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B789-27E4-4F84-B82A-A3EEADC9E1A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CB4D-518A-4291-9BD8-E3E79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3896" y="855968"/>
            <a:ext cx="3832512" cy="1625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8637" y="855968"/>
            <a:ext cx="3739393" cy="279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48637" y="3863112"/>
            <a:ext cx="3747476" cy="1602154"/>
          </a:xfrm>
          <a:prstGeom prst="rect">
            <a:avLst/>
          </a:prstGeom>
          <a:solidFill>
            <a:srgbClr val="FFA3A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27335" y="948737"/>
            <a:ext cx="355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Restoring Seed Dispersal of Native Seeds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17110" y="855968"/>
            <a:ext cx="291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Varying landscape configurations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12" y="1226754"/>
            <a:ext cx="1239279" cy="114866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37" y="2415300"/>
            <a:ext cx="1235574" cy="114866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540904" y="1226753"/>
            <a:ext cx="1235574" cy="114866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6591733" y="2378316"/>
            <a:ext cx="1148660" cy="12392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4876478" y="4331394"/>
            <a:ext cx="624677" cy="673961"/>
          </a:xfrm>
          <a:prstGeom prst="rect">
            <a:avLst/>
          </a:prstGeom>
        </p:spPr>
      </p:pic>
      <p:pic>
        <p:nvPicPr>
          <p:cNvPr id="63" name="Picture 6" descr="Image result for mariana fruit dove hb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70" y="4677931"/>
            <a:ext cx="724360" cy="605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98" y="4356036"/>
            <a:ext cx="675870" cy="6264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14" y="4500519"/>
            <a:ext cx="671943" cy="62467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253830" y="4326794"/>
            <a:ext cx="671943" cy="624677"/>
          </a:xfrm>
          <a:prstGeom prst="rect">
            <a:avLst/>
          </a:prstGeom>
        </p:spPr>
      </p:pic>
      <p:pic>
        <p:nvPicPr>
          <p:cNvPr id="67" name="Picture 8" descr="Image result for first plac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79" y="4868479"/>
            <a:ext cx="416612" cy="416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8" name="TextBox 67"/>
          <p:cNvSpPr txBox="1"/>
          <p:nvPr/>
        </p:nvSpPr>
        <p:spPr>
          <a:xfrm>
            <a:off x="4740197" y="3866829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Scenario Specific Recommendations</a:t>
            </a:r>
          </a:p>
        </p:txBody>
      </p:sp>
      <p:sp>
        <p:nvSpPr>
          <p:cNvPr id="69" name="Down Arrow 68"/>
          <p:cNvSpPr/>
          <p:nvPr/>
        </p:nvSpPr>
        <p:spPr>
          <a:xfrm>
            <a:off x="6387798" y="3601997"/>
            <a:ext cx="261069" cy="340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968A3534-19C3-42A2-AF2D-02C052431C1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878862" y="1391552"/>
            <a:ext cx="1341252" cy="9935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1" name="TextBox 70"/>
          <p:cNvSpPr txBox="1"/>
          <p:nvPr/>
        </p:nvSpPr>
        <p:spPr>
          <a:xfrm>
            <a:off x="2943104" y="1403900"/>
            <a:ext cx="1212768" cy="276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Degraded Forest</a:t>
            </a:r>
          </a:p>
        </p:txBody>
      </p:sp>
      <p:pic>
        <p:nvPicPr>
          <p:cNvPr id="72" name="Picture 14" descr="Image result for karst limestone forest gua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1" y="1391552"/>
            <a:ext cx="1324278" cy="99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3" name="TextBox 72"/>
          <p:cNvSpPr txBox="1"/>
          <p:nvPr/>
        </p:nvSpPr>
        <p:spPr>
          <a:xfrm>
            <a:off x="944697" y="1409981"/>
            <a:ext cx="1011046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Native Forest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2174318" y="1775114"/>
            <a:ext cx="656109" cy="2579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93896" y="2683579"/>
            <a:ext cx="3832512" cy="2781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Down Arrow 75"/>
          <p:cNvSpPr/>
          <p:nvPr/>
        </p:nvSpPr>
        <p:spPr>
          <a:xfrm>
            <a:off x="2379617" y="2404089"/>
            <a:ext cx="261069" cy="340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6200000">
            <a:off x="4426789" y="2959035"/>
            <a:ext cx="261069" cy="3404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71186" y="2740151"/>
            <a:ext cx="161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Service Providers</a:t>
            </a:r>
          </a:p>
        </p:txBody>
      </p:sp>
      <p:pic>
        <p:nvPicPr>
          <p:cNvPr id="79" name="Picture 6" descr="Image result for mariana fruit dove hb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5" y="3175666"/>
            <a:ext cx="881486" cy="77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78812"/>
              </p:ext>
            </p:extLst>
          </p:nvPr>
        </p:nvGraphicFramePr>
        <p:xfrm>
          <a:off x="1150112" y="4059800"/>
          <a:ext cx="2711016" cy="1301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348">
                  <a:extLst>
                    <a:ext uri="{9D8B030D-6E8A-4147-A177-3AD203B41FA5}">
                      <a16:colId xmlns:a16="http://schemas.microsoft.com/office/drawing/2014/main" val="1178570327"/>
                    </a:ext>
                  </a:extLst>
                </a:gridCol>
                <a:gridCol w="1964662">
                  <a:extLst>
                    <a:ext uri="{9D8B030D-6E8A-4147-A177-3AD203B41FA5}">
                      <a16:colId xmlns:a16="http://schemas.microsoft.com/office/drawing/2014/main" val="2215441026"/>
                    </a:ext>
                  </a:extLst>
                </a:gridCol>
                <a:gridCol w="361006">
                  <a:extLst>
                    <a:ext uri="{9D8B030D-6E8A-4147-A177-3AD203B41FA5}">
                      <a16:colId xmlns:a16="http://schemas.microsoft.com/office/drawing/2014/main" val="1459467291"/>
                    </a:ext>
                  </a:extLst>
                </a:gridCol>
              </a:tblGrid>
              <a:tr h="3253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Generalist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37513"/>
                  </a:ext>
                </a:extLst>
              </a:tr>
              <a:tr h="3253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Home Range Size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36998"/>
                  </a:ext>
                </a:extLst>
              </a:tr>
              <a:tr h="3253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Ecotone</a:t>
                      </a:r>
                      <a:r>
                        <a:rPr lang="en-US" sz="1400" baseline="0" dirty="0"/>
                        <a:t> Crossing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99877"/>
                  </a:ext>
                </a:extLst>
              </a:tr>
              <a:tr h="3253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 Distance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11283"/>
                  </a:ext>
                </a:extLst>
              </a:tr>
            </a:tbl>
          </a:graphicData>
        </a:graphic>
      </p:graphicFrame>
      <p:pic>
        <p:nvPicPr>
          <p:cNvPr id="81" name="Picture 2" descr="https://lh3.googleusercontent.com/z-G3YVuJKAqnnGftD_OWU6vLFNi3PnUgopWQhQTYWgO3C6-kDdgGoAx_TGLXuNLqPE_J9YgS0OHxBv0juYU82uKVuyCGawafhAfASClD1DWBQVQzN8CuiNVKDr7eAi1HK41TOspkPNoFFtpFHgL0OEzRsl6EfnUbwfL_ejH2wSAAthWhaPvIoUAVwBjaH-s87glU57fyoOPbRGug9-FyMYXHjK0MuAZOrRxocK-7jPg8TcIeRnHqtgqfUxp7qOx__-jdp380RqbpHRvOWzyeaommHKJU7efpY6vAbamAXiPCD3ITSE8zr6T4mclUjnXIKeVMO8jQn-DIEDnWXzDGyCH-Y4ArBWQF7YsGWsWEPRxs-WxHTd6myAoEoryUJVPih7fhfFFZ0VV5vi3Wtw5UipW5bqclhMtYJJguOIqQfmiY7qV3jBs06_HrSKbEW0SYT6KGZEcvgZpnrLG4aJZPw_zDQEmglGTqaCnGA7UH1WwANvAkjqZlaf78b27YS90hvwTMmdZBFOrMjcCZLiHZsugOIImPPc-3lSwmJ1PwoZ8TBqG3IqzmEGG3oGZqqw-GVYL7FRem2QnumSskU2Zy6j2bGLizWIaqR61Yu3GORmgiBm-yTawQ5XmPv2fYkK_HkSn5GNgrRD8U2hZkKvqsKoTpoO0Wh_E=w1341-h1089-n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19" y="4677931"/>
            <a:ext cx="691064" cy="56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82" name="Group 81"/>
          <p:cNvGrpSpPr/>
          <p:nvPr/>
        </p:nvGrpSpPr>
        <p:grpSpPr>
          <a:xfrm>
            <a:off x="7634105" y="4747542"/>
            <a:ext cx="579723" cy="616123"/>
            <a:chOff x="8602848" y="1331281"/>
            <a:chExt cx="962025" cy="962025"/>
          </a:xfrm>
        </p:grpSpPr>
        <p:sp>
          <p:nvSpPr>
            <p:cNvPr id="83" name="Rectangle 82"/>
            <p:cNvSpPr/>
            <p:nvPr/>
          </p:nvSpPr>
          <p:spPr>
            <a:xfrm>
              <a:off x="8751989" y="1453357"/>
              <a:ext cx="663745" cy="6626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10" descr="Image result for second place 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2848" y="1331281"/>
              <a:ext cx="962025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5" t="6000" r="19905" b="1810"/>
          <a:stretch>
            <a:fillRect/>
          </a:stretch>
        </p:blipFill>
        <p:spPr>
          <a:xfrm>
            <a:off x="1466072" y="3162157"/>
            <a:ext cx="679298" cy="780333"/>
          </a:xfrm>
          <a:custGeom>
            <a:avLst/>
            <a:gdLst>
              <a:gd name="connsiteX0" fmla="*/ 0 w 4586515"/>
              <a:gd name="connsiteY0" fmla="*/ 0 h 5268686"/>
              <a:gd name="connsiteX1" fmla="*/ 4586515 w 4586515"/>
              <a:gd name="connsiteY1" fmla="*/ 0 h 5268686"/>
              <a:gd name="connsiteX2" fmla="*/ 4586515 w 4586515"/>
              <a:gd name="connsiteY2" fmla="*/ 5268686 h 5268686"/>
              <a:gd name="connsiteX3" fmla="*/ 0 w 4586515"/>
              <a:gd name="connsiteY3" fmla="*/ 5268686 h 526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5" h="5268686">
                <a:moveTo>
                  <a:pt x="0" y="0"/>
                </a:moveTo>
                <a:lnTo>
                  <a:pt x="4586515" y="0"/>
                </a:lnTo>
                <a:lnTo>
                  <a:pt x="4586515" y="5268686"/>
                </a:lnTo>
                <a:lnTo>
                  <a:pt x="0" y="5268686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157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D8AB07D-4F8B-4475-84E8-BAF8497B1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74174"/>
              </p:ext>
            </p:extLst>
          </p:nvPr>
        </p:nvGraphicFramePr>
        <p:xfrm>
          <a:off x="831310" y="592697"/>
          <a:ext cx="2771580" cy="271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79">
                  <a:extLst>
                    <a:ext uri="{9D8B030D-6E8A-4147-A177-3AD203B41FA5}">
                      <a16:colId xmlns:a16="http://schemas.microsoft.com/office/drawing/2014/main" val="1322751111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7198659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6092902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3838151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793515324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388733958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278373287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51371285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2650202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88527321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501737012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756793185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19400049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8127494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37583017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4004784013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97679909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4288992618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55004654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63234210"/>
                    </a:ext>
                  </a:extLst>
                </a:gridCol>
              </a:tblGrid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1077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69534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9219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0114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7105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045885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2689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9352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772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3453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06446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35882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5269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354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8552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07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2871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577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455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087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D8AB07D-4F8B-4475-84E8-BAF8497B1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52979"/>
              </p:ext>
            </p:extLst>
          </p:nvPr>
        </p:nvGraphicFramePr>
        <p:xfrm>
          <a:off x="831319" y="3836081"/>
          <a:ext cx="2771571" cy="271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48">
                  <a:extLst>
                    <a:ext uri="{9D8B030D-6E8A-4147-A177-3AD203B41FA5}">
                      <a16:colId xmlns:a16="http://schemas.microsoft.com/office/drawing/2014/main" val="1322751111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071986590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360929029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138381510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1793515324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388733958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278373287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3513712856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026502029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885273210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501737012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756793185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1194000496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81274946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3375830179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4004784013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1976799099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4288992618"/>
                    </a:ext>
                  </a:extLst>
                </a:gridCol>
                <a:gridCol w="138348">
                  <a:extLst>
                    <a:ext uri="{9D8B030D-6E8A-4147-A177-3AD203B41FA5}">
                      <a16:colId xmlns:a16="http://schemas.microsoft.com/office/drawing/2014/main" val="255004654"/>
                    </a:ext>
                  </a:extLst>
                </a:gridCol>
                <a:gridCol w="142959">
                  <a:extLst>
                    <a:ext uri="{9D8B030D-6E8A-4147-A177-3AD203B41FA5}">
                      <a16:colId xmlns:a16="http://schemas.microsoft.com/office/drawing/2014/main" val="2063234210"/>
                    </a:ext>
                  </a:extLst>
                </a:gridCol>
              </a:tblGrid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1077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69534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9219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0114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7105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045885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2689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9352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772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3453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06446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35882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5269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354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8552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07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2871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577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455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0872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D8AB07D-4F8B-4475-84E8-BAF8497B1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13780"/>
              </p:ext>
            </p:extLst>
          </p:nvPr>
        </p:nvGraphicFramePr>
        <p:xfrm>
          <a:off x="3723002" y="592697"/>
          <a:ext cx="2771580" cy="271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79">
                  <a:extLst>
                    <a:ext uri="{9D8B030D-6E8A-4147-A177-3AD203B41FA5}">
                      <a16:colId xmlns:a16="http://schemas.microsoft.com/office/drawing/2014/main" val="1322751111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7198659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6092902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3838151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793515324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388733958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278373287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51371285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2650202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88527321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501737012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756793185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19400049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8127494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37583017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4004784013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97679909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4288992618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55004654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63234210"/>
                    </a:ext>
                  </a:extLst>
                </a:gridCol>
              </a:tblGrid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1077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69534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9219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0114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7105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045885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2689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9352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772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3453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06446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35882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5269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354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8552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07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2871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577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455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0872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D8AB07D-4F8B-4475-84E8-BAF8497B1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28320"/>
              </p:ext>
            </p:extLst>
          </p:nvPr>
        </p:nvGraphicFramePr>
        <p:xfrm>
          <a:off x="3723001" y="3836081"/>
          <a:ext cx="2771580" cy="271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79">
                  <a:extLst>
                    <a:ext uri="{9D8B030D-6E8A-4147-A177-3AD203B41FA5}">
                      <a16:colId xmlns:a16="http://schemas.microsoft.com/office/drawing/2014/main" val="1322751111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7198659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6092902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3838151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793515324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388733958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278373287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51371285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2650202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885273210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501737012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756793185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19400049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81274946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337583017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4004784013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1976799099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4288992618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55004654"/>
                    </a:ext>
                  </a:extLst>
                </a:gridCol>
                <a:gridCol w="138579">
                  <a:extLst>
                    <a:ext uri="{9D8B030D-6E8A-4147-A177-3AD203B41FA5}">
                      <a16:colId xmlns:a16="http://schemas.microsoft.com/office/drawing/2014/main" val="2063234210"/>
                    </a:ext>
                  </a:extLst>
                </a:gridCol>
              </a:tblGrid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1077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69534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9219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0114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7105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045885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2689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9352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772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34531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06446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35882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5269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354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8552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079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28710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57713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4557"/>
                  </a:ext>
                </a:extLst>
              </a:tr>
              <a:tr h="13559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090" marR="48090" marT="24045" marB="24045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0872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804134" y="151756"/>
            <a:ext cx="825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34176" y="3410411"/>
            <a:ext cx="966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Corridor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93449" y="151756"/>
            <a:ext cx="630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Even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23722" y="3410411"/>
            <a:ext cx="9701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Random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EE6003-2B08-4136-B55C-EBE2B87381D3}"/>
              </a:ext>
            </a:extLst>
          </p:cNvPr>
          <p:cNvSpPr/>
          <p:nvPr/>
        </p:nvSpPr>
        <p:spPr>
          <a:xfrm>
            <a:off x="6777872" y="3022572"/>
            <a:ext cx="245097" cy="2519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0A1C6F-560B-40D0-A4E8-9A534FEFB87E}"/>
              </a:ext>
            </a:extLst>
          </p:cNvPr>
          <p:cNvSpPr/>
          <p:nvPr/>
        </p:nvSpPr>
        <p:spPr>
          <a:xfrm>
            <a:off x="6777872" y="3888142"/>
            <a:ext cx="245097" cy="2519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4F9D0F-06DB-4120-A8FA-9DD2B4A18A35}"/>
              </a:ext>
            </a:extLst>
          </p:cNvPr>
          <p:cNvSpPr/>
          <p:nvPr/>
        </p:nvSpPr>
        <p:spPr>
          <a:xfrm>
            <a:off x="6777872" y="3445497"/>
            <a:ext cx="245097" cy="251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35A1FA-1301-4F16-AE80-5826291DD496}"/>
              </a:ext>
            </a:extLst>
          </p:cNvPr>
          <p:cNvSpPr txBox="1"/>
          <p:nvPr/>
        </p:nvSpPr>
        <p:spPr>
          <a:xfrm>
            <a:off x="7022969" y="2963885"/>
            <a:ext cx="14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Intact Habitat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6A34E-051A-479A-BC55-80B3DD8D6A47}"/>
              </a:ext>
            </a:extLst>
          </p:cNvPr>
          <p:cNvSpPr txBox="1"/>
          <p:nvPr/>
        </p:nvSpPr>
        <p:spPr>
          <a:xfrm>
            <a:off x="7022969" y="3386810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Degraded Habitat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98D564-D898-4B2D-84C4-EA4516468157}"/>
              </a:ext>
            </a:extLst>
          </p:cNvPr>
          <p:cNvSpPr txBox="1"/>
          <p:nvPr/>
        </p:nvSpPr>
        <p:spPr>
          <a:xfrm>
            <a:off x="7022969" y="380973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Refuge</a:t>
            </a:r>
          </a:p>
        </p:txBody>
      </p:sp>
    </p:spTree>
    <p:extLst>
      <p:ext uri="{BB962C8B-B14F-4D97-AF65-F5344CB8AC3E}">
        <p14:creationId xmlns:p14="http://schemas.microsoft.com/office/powerpoint/2010/main" val="9008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033"/>
            <a:ext cx="9144000" cy="29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1002792"/>
            <a:ext cx="7949184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Thierry, Hugo C [EEOB]</dc:creator>
  <cp:lastModifiedBy>Thierry, Hugo C [EEOB]</cp:lastModifiedBy>
  <cp:revision>1</cp:revision>
  <dcterms:created xsi:type="dcterms:W3CDTF">2020-01-16T15:41:07Z</dcterms:created>
  <dcterms:modified xsi:type="dcterms:W3CDTF">2020-01-16T15:44:18Z</dcterms:modified>
</cp:coreProperties>
</file>