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5"/>
  </p:notesMasterIdLst>
  <p:sldIdLst>
    <p:sldId id="285" r:id="rId2"/>
    <p:sldId id="286" r:id="rId3"/>
    <p:sldId id="287" r:id="rId4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3" autoAdjust="0"/>
  </p:normalViewPr>
  <p:slideViewPr>
    <p:cSldViewPr>
      <p:cViewPr varScale="1">
        <p:scale>
          <a:sx n="61" d="100"/>
          <a:sy n="61" d="100"/>
        </p:scale>
        <p:origin x="-1428" y="-7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0042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22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16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18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Arm Design 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-64596" y="1143000"/>
            <a:ext cx="5177385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Arm lengths based on 2-D sketches </a:t>
            </a:r>
          </a:p>
          <a:p>
            <a:pPr marL="160867" marR="0" lvl="0" indent="-84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-Rover Dimensions and       	   task specifications     	     	accounted for</a:t>
            </a:r>
          </a:p>
          <a:p>
            <a:pPr marL="618067" marR="0" lvl="0" indent="-4656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End plate allows for multiple tools to be attached for the different tasks</a:t>
            </a:r>
          </a:p>
        </p:txBody>
      </p:sp>
      <p:sp>
        <p:nvSpPr>
          <p:cNvPr id="134" name="Shape 134"/>
          <p:cNvSpPr/>
          <p:nvPr/>
        </p:nvSpPr>
        <p:spPr>
          <a:xfrm>
            <a:off x="0" y="6807200"/>
            <a:ext cx="10160000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5" name="Shape 135"/>
          <p:cNvSpPr/>
          <p:nvPr/>
        </p:nvSpPr>
        <p:spPr>
          <a:xfrm>
            <a:off x="9245600" y="6807200"/>
            <a:ext cx="730250" cy="730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-25400" y="4413225"/>
            <a:ext cx="9742878" cy="2216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Spherical coordinates used over Cartesian to make the arm more moveable</a:t>
            </a:r>
          </a:p>
          <a:p>
            <a:pPr marL="160867" marR="0" lvl="0" indent="-84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6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-Most NASA rovers implement as “free-range motion”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8600"/>
            <a:ext cx="4835525" cy="41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10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Arm then… 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2190" y="1693919"/>
            <a:ext cx="5105399" cy="36400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dirty="0" smtClean="0"/>
              <a:t>Basic</a:t>
            </a:r>
            <a:r>
              <a:rPr lang="en-US" sz="2666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666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CAD model </a:t>
            </a:r>
            <a:r>
              <a:rPr lang="en-US" sz="2666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done</a:t>
            </a: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</a:pPr>
            <a:endParaRPr lang="en-US" sz="2666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 actual </a:t>
            </a:r>
            <a:r>
              <a:rPr lang="en-US" sz="2666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fabrication</a:t>
            </a: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</a:pPr>
            <a:endParaRPr lang="en-US" sz="2666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81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666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Rules for competition</a:t>
            </a:r>
            <a:r>
              <a:rPr lang="en-US" sz="2666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were not available, so dimensions were arbitrary</a:t>
            </a:r>
            <a:endParaRPr lang="en-US" sz="2666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0" y="6807200"/>
            <a:ext cx="10160000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5" name="Shape 145"/>
          <p:cNvSpPr/>
          <p:nvPr/>
        </p:nvSpPr>
        <p:spPr>
          <a:xfrm>
            <a:off x="9245600" y="6807200"/>
            <a:ext cx="730250" cy="730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46" name="Shape 146"/>
          <p:cNvSpPr/>
          <p:nvPr/>
        </p:nvSpPr>
        <p:spPr>
          <a:xfrm>
            <a:off x="5197589" y="914400"/>
            <a:ext cx="4413135" cy="494506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1"/>
            </a:solidFill>
          </a:ln>
        </p:spPr>
      </p:sp>
    </p:spTree>
    <p:extLst>
      <p:ext uri="{BB962C8B-B14F-4D97-AF65-F5344CB8AC3E}">
        <p14:creationId xmlns:p14="http://schemas.microsoft.com/office/powerpoint/2010/main" val="38410482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266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Arm now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64731" y="951854"/>
            <a:ext cx="5829669" cy="5802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Aluminum body</a:t>
            </a:r>
          </a:p>
          <a:p>
            <a:pPr marL="3810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Mounted to rotary plate with 360° range</a:t>
            </a:r>
          </a:p>
          <a:p>
            <a:pPr marL="3810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Linear movements controlled by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two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linear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actuators</a:t>
            </a:r>
            <a:endParaRPr lang="en-US" sz="2500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160867" marR="0" lvl="2" indent="-84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- </a:t>
            </a:r>
            <a:r>
              <a:rPr lang="en-US" sz="2500" dirty="0" smtClean="0"/>
              <a:t>200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500" b="0" i="0" u="none" strike="noStrike" cap="none" baseline="0" dirty="0" err="1">
                <a:solidFill>
                  <a:srgbClr val="000000"/>
                </a:solidFill>
                <a:sym typeface="Arial"/>
                <a:rtl val="0"/>
              </a:rPr>
              <a:t>lbs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of force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each</a:t>
            </a:r>
            <a:endParaRPr lang="en-US" sz="2500" b="0" i="0" u="none" strike="noStrike" cap="none" baseline="0" dirty="0">
              <a:solidFill>
                <a:srgbClr val="000000"/>
              </a:solidFill>
              <a:sym typeface="Arial"/>
              <a:rtl val="0"/>
            </a:endParaRPr>
          </a:p>
          <a:p>
            <a:pPr marL="160867" marR="0" lvl="2" indent="-84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- Rapid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feed rate</a:t>
            </a:r>
          </a:p>
          <a:p>
            <a:pPr marL="160867" marR="0" lvl="2" indent="-84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- Extend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approximately 6”</a:t>
            </a:r>
          </a:p>
          <a:p>
            <a:pPr marL="160867" marR="0" lvl="2" indent="-846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- Approx</a:t>
            </a:r>
            <a:r>
              <a:rPr lang="en-US" sz="2500" dirty="0" smtClean="0">
                <a:rtl val="0"/>
              </a:rPr>
              <a:t>.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90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° vertical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range</a:t>
            </a:r>
          </a:p>
          <a:p>
            <a:pPr marL="160867" lvl="2" indent="-8466">
              <a:buClr>
                <a:srgbClr val="000000"/>
              </a:buClr>
              <a:buSzPct val="25000"/>
            </a:pP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   -</a:t>
            </a:r>
            <a:r>
              <a:rPr lang="en-US" sz="25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Approx. 170</a:t>
            </a:r>
            <a:r>
              <a:rPr lang="en-US" sz="2500" dirty="0" smtClean="0"/>
              <a:t>°of motion at elbow joint</a:t>
            </a:r>
          </a:p>
          <a:p>
            <a:pPr marL="160867" lvl="2" indent="-8466">
              <a:buClr>
                <a:srgbClr val="000000"/>
              </a:buClr>
              <a:buSzPct val="25000"/>
            </a:pPr>
            <a:r>
              <a:rPr lang="en-US" sz="2500" dirty="0" smtClean="0"/>
              <a:t>   -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Arm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joint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controlled</a:t>
            </a:r>
            <a:r>
              <a:rPr lang="en-US" sz="25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by linear</a:t>
            </a:r>
            <a:r>
              <a:rPr lang="en-US" sz="25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   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  </a:t>
            </a:r>
            <a:r>
              <a:rPr lang="en-US" sz="2500" b="0" i="0" u="none" strike="noStrike" cap="none" dirty="0" smtClean="0">
                <a:solidFill>
                  <a:srgbClr val="000000"/>
                </a:solidFill>
                <a:sym typeface="Arial"/>
                <a:rtl val="0"/>
              </a:rPr>
              <a:t>        </a:t>
            </a:r>
            <a:r>
              <a:rPr lang="en-US" sz="2500" dirty="0" smtClean="0">
                <a:solidFill>
                  <a:schemeClr val="bg1"/>
                </a:solidFill>
                <a:rtl val="0"/>
              </a:rPr>
              <a:t>...</a:t>
            </a:r>
            <a:r>
              <a:rPr lang="en-US" sz="2500" b="0" i="0" u="none" strike="noStrike" cap="none" baseline="0" dirty="0" smtClean="0">
                <a:solidFill>
                  <a:srgbClr val="000000"/>
                </a:solidFill>
                <a:sym typeface="Arial"/>
                <a:rtl val="0"/>
              </a:rPr>
              <a:t>actuator	</a:t>
            </a:r>
            <a:endParaRPr lang="en-US" sz="2500" dirty="0"/>
          </a:p>
          <a:p>
            <a:pPr marL="381000" lvl="0" indent="-228600">
              <a:buClr>
                <a:srgbClr val="000000"/>
              </a:buClr>
              <a:buSzPct val="163580"/>
              <a:buFont typeface="Arial"/>
              <a:buChar char="•"/>
            </a:pPr>
            <a:r>
              <a:rPr lang="en-US" sz="2500" dirty="0" smtClean="0">
                <a:rtl val="0"/>
              </a:rPr>
              <a:t>Currently on the fabrication process</a:t>
            </a:r>
          </a:p>
          <a:p>
            <a:pPr marL="152400" lvl="0">
              <a:buClr>
                <a:srgbClr val="000000"/>
              </a:buClr>
              <a:buSzPct val="163580"/>
            </a:pPr>
            <a:r>
              <a:rPr lang="en-US" sz="2500" dirty="0"/>
              <a:t> </a:t>
            </a:r>
            <a:r>
              <a:rPr lang="en-US" sz="2500" dirty="0" smtClean="0"/>
              <a:t>  -All parts are being machined</a:t>
            </a:r>
          </a:p>
          <a:p>
            <a:pPr marL="152400" lvl="0">
              <a:buClr>
                <a:srgbClr val="000000"/>
              </a:buClr>
              <a:buSzPct val="163580"/>
            </a:pPr>
            <a:endParaRPr lang="en-US" sz="2400" dirty="0" smtClean="0">
              <a:rtl val="0"/>
            </a:endParaRPr>
          </a:p>
          <a:p>
            <a:pPr marL="152400" lvl="1">
              <a:buClr>
                <a:srgbClr val="000000"/>
              </a:buClr>
              <a:buSzPct val="163580"/>
            </a:pPr>
            <a:endParaRPr lang="en-US" sz="24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0" y="6807200"/>
            <a:ext cx="10160000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4" name="Shape 154"/>
          <p:cNvSpPr/>
          <p:nvPr/>
        </p:nvSpPr>
        <p:spPr>
          <a:xfrm>
            <a:off x="9245600" y="6807200"/>
            <a:ext cx="730250" cy="730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89648"/>
            <a:ext cx="4286249" cy="3705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3998195"/>
            <a:ext cx="3768725" cy="26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9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119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/>
      <vt:lpstr>Arm Design </vt:lpstr>
      <vt:lpstr>Arm then… </vt:lpstr>
      <vt:lpstr>Arm now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Admin</cp:lastModifiedBy>
  <cp:revision>26</cp:revision>
  <dcterms:modified xsi:type="dcterms:W3CDTF">2014-03-14T17:24:51Z</dcterms:modified>
</cp:coreProperties>
</file>