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62" r:id="rId5"/>
    <p:sldId id="270" r:id="rId6"/>
    <p:sldId id="269" r:id="rId7"/>
    <p:sldId id="261" r:id="rId8"/>
    <p:sldId id="271" r:id="rId9"/>
    <p:sldId id="260" r:id="rId10"/>
    <p:sldId id="284" r:id="rId11"/>
    <p:sldId id="259" r:id="rId12"/>
    <p:sldId id="279" r:id="rId13"/>
    <p:sldId id="258" r:id="rId14"/>
    <p:sldId id="283" r:id="rId15"/>
    <p:sldId id="263"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27"/>
  </p:normalViewPr>
  <p:slideViewPr>
    <p:cSldViewPr snapToGrid="0">
      <p:cViewPr varScale="1">
        <p:scale>
          <a:sx n="104" d="100"/>
          <a:sy n="104"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9BBD169D-8006-6640-8F30-226B3F4921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91849-72D4-C146-A80D-2D9F1DABDA5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9BBD169D-8006-6640-8F30-226B3F4921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91849-72D4-C146-A80D-2D9F1DABDA5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9BBD169D-8006-6640-8F30-226B3F4921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91849-72D4-C146-A80D-2D9F1DABDA5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9BBD169D-8006-6640-8F30-226B3F4921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91849-72D4-C146-A80D-2D9F1DABDA5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9BBD169D-8006-6640-8F30-226B3F49211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91849-72D4-C146-A80D-2D9F1DABDA5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9BBD169D-8006-6640-8F30-226B3F4921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91849-72D4-C146-A80D-2D9F1DABDA5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9BBD169D-8006-6640-8F30-226B3F49211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B91849-72D4-C146-A80D-2D9F1DABDA5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9BBD169D-8006-6640-8F30-226B3F49211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B91849-72D4-C146-A80D-2D9F1DABDA5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BD169D-8006-6640-8F30-226B3F49211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B91849-72D4-C146-A80D-2D9F1DABDA5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9BBD169D-8006-6640-8F30-226B3F4921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91849-72D4-C146-A80D-2D9F1DABDA5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9BBD169D-8006-6640-8F30-226B3F49211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91849-72D4-C146-A80D-2D9F1DABDA5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D169D-8006-6640-8F30-226B3F49211A}"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B91849-72D4-C146-A80D-2D9F1DABDA5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50620"/>
            <a:ext cx="10699750" cy="1448435"/>
          </a:xfrm>
        </p:spPr>
        <p:txBody>
          <a:bodyPr>
            <a:noAutofit/>
          </a:bodyPr>
          <a:lstStyle/>
          <a:p>
            <a:r>
              <a:rPr lang="en-US" sz="4000" dirty="0">
                <a:latin typeface="Times New Roman" panose="02020603050405020304" pitchFamily="18" charset="0"/>
                <a:ea typeface="+mj-ea"/>
                <a:cs typeface="Times New Roman" panose="02020603050405020304" pitchFamily="18" charset="0"/>
              </a:rPr>
              <a:t>A</a:t>
            </a:r>
            <a:r>
              <a:rPr lang="en-US" sz="4000" dirty="0">
                <a:solidFill>
                  <a:schemeClr val="tx1"/>
                </a:solidFill>
                <a:latin typeface="Times New Roman" panose="02020603050405020304" pitchFamily="18" charset="0"/>
                <a:ea typeface="+mj-ea"/>
                <a:cs typeface="Times New Roman" panose="02020603050405020304" pitchFamily="18" charset="0"/>
              </a:rPr>
              <a:t>utomatic</a:t>
            </a:r>
            <a:r>
              <a:rPr lang="en-US" sz="4000" dirty="0">
                <a:solidFill>
                  <a:schemeClr val="tx1"/>
                </a:solidFill>
                <a:latin typeface="Times New Roman" panose="02020603050405020304" pitchFamily="18" charset="0"/>
                <a:cs typeface="Times New Roman" panose="02020603050405020304" pitchFamily="18" charset="0"/>
              </a:rPr>
              <a:t> </a:t>
            </a:r>
            <a:r>
              <a:rPr lang="en-US" sz="4000" dirty="0">
                <a:solidFill>
                  <a:schemeClr val="tx1"/>
                </a:solidFill>
                <a:latin typeface="Times New Roman" panose="02020603050405020304" pitchFamily="18" charset="0"/>
                <a:ea typeface="+mj-ea"/>
                <a:cs typeface="Times New Roman" panose="02020603050405020304" pitchFamily="18" charset="0"/>
              </a:rPr>
              <a:t>Number Plate Recognition System for Vehicle Identification Using OCR </a:t>
            </a:r>
            <a:endParaRPr lang="en-US" sz="4000" dirty="0">
              <a:solidFill>
                <a:schemeClr val="tx1"/>
              </a:solidFill>
              <a:latin typeface="Times New Roman" panose="02020603050405020304" pitchFamily="18" charset="0"/>
              <a:ea typeface="+mj-ea"/>
              <a:cs typeface="Times New Roman" panose="02020603050405020304" pitchFamily="18" charset="0"/>
            </a:endParaRPr>
          </a:p>
        </p:txBody>
      </p:sp>
      <p:sp>
        <p:nvSpPr>
          <p:cNvPr id="3" name="Subtitle 2"/>
          <p:cNvSpPr>
            <a:spLocks noGrp="1"/>
          </p:cNvSpPr>
          <p:nvPr>
            <p:ph type="subTitle" idx="1"/>
          </p:nvPr>
        </p:nvSpPr>
        <p:spPr>
          <a:xfrm>
            <a:off x="8514080" y="6268085"/>
            <a:ext cx="3543300" cy="517525"/>
          </a:xfrm>
        </p:spPr>
        <p:txBody>
          <a:bodyPr>
            <a:noAutofit/>
          </a:bodyPr>
          <a:lstStyle/>
          <a:p>
            <a:pPr algn="l"/>
            <a:r>
              <a:rPr lang="en-US" altLang="en-US" sz="1900" dirty="0">
                <a:solidFill>
                  <a:schemeClr val="tx1"/>
                </a:solidFill>
                <a:latin typeface="Times New Roman" panose="02020603050405020304" pitchFamily="18" charset="0"/>
                <a:ea typeface="Calibri" panose="020F0502020204030204" charset="0"/>
                <a:cs typeface="Times New Roman" panose="02020603050405020304" pitchFamily="18" charset="0"/>
                <a:sym typeface="+mn-ea"/>
              </a:rPr>
              <a:t>Liverpool John Moores University</a:t>
            </a:r>
            <a:r>
              <a:rPr lang="en-US" altLang="en-US" sz="1900" dirty="0">
                <a:solidFill>
                  <a:schemeClr val="tx1"/>
                </a:solidFill>
                <a:latin typeface="Times New Roman" panose="02020603050405020304" pitchFamily="18" charset="0"/>
                <a:cs typeface="Times New Roman" panose="02020603050405020304" pitchFamily="18" charset="0"/>
                <a:sym typeface="+mn-ea"/>
              </a:rPr>
              <a:t> </a:t>
            </a:r>
            <a:endParaRPr lang="en-US" altLang="en-US" sz="1900" dirty="0">
              <a:solidFill>
                <a:schemeClr val="tx1"/>
              </a:solidFill>
              <a:latin typeface="Times New Roman" panose="02020603050405020304" pitchFamily="18" charset="0"/>
              <a:ea typeface="Calibri" panose="020F0502020204030204" charset="0"/>
              <a:cs typeface="Times New Roman" panose="02020603050405020304" pitchFamily="18" charset="0"/>
            </a:endParaRPr>
          </a:p>
          <a:p>
            <a:endParaRPr lang="en-US" altLang="en-US" sz="1700" dirty="0">
              <a:solidFill>
                <a:schemeClr val="tx1"/>
              </a:solidFill>
              <a:latin typeface="Times New Roman" panose="02020603050405020304" pitchFamily="18" charset="0"/>
              <a:ea typeface="Calibri" panose="020F0502020204030204" charset="0"/>
              <a:cs typeface="Times New Roman" panose="02020603050405020304" pitchFamily="18" charset="0"/>
            </a:endParaRPr>
          </a:p>
        </p:txBody>
      </p:sp>
      <p:sp>
        <p:nvSpPr>
          <p:cNvPr id="14" name="Text Box 13"/>
          <p:cNvSpPr txBox="1"/>
          <p:nvPr/>
        </p:nvSpPr>
        <p:spPr>
          <a:xfrm>
            <a:off x="793750" y="6268085"/>
            <a:ext cx="2147570" cy="398780"/>
          </a:xfrm>
          <a:prstGeom prst="rect">
            <a:avLst/>
          </a:prstGeom>
          <a:solidFill>
            <a:schemeClr val="accent6">
              <a:lumMod val="20000"/>
              <a:lumOff val="80000"/>
            </a:schemeClr>
          </a:solidFill>
        </p:spPr>
        <p:txBody>
          <a:bodyPr wrap="square" rtlCol="0">
            <a:spAutoFit/>
          </a:bodyPr>
          <a:p>
            <a:r>
              <a:rPr lang="en-US"/>
              <a:t>D</a:t>
            </a:r>
            <a:r>
              <a:rPr lang="en-US" sz="2000" dirty="0">
                <a:solidFill>
                  <a:schemeClr val="tx1"/>
                </a:solidFill>
                <a:latin typeface="Times New Roman" panose="02020603050405020304" pitchFamily="18" charset="0"/>
                <a:ea typeface="Calibri" panose="020F0502020204030204" charset="0"/>
                <a:cs typeface="Times New Roman" panose="02020603050405020304" pitchFamily="18" charset="0"/>
              </a:rPr>
              <a:t>ecembert 2023</a:t>
            </a:r>
            <a:endParaRPr lang="en-US" sz="2000" dirty="0">
              <a:solidFill>
                <a:schemeClr val="tx1"/>
              </a:solidFill>
              <a:latin typeface="Times New Roman" panose="02020603050405020304" pitchFamily="18" charset="0"/>
              <a:ea typeface="Calibri" panose="020F0502020204030204" charset="0"/>
              <a:cs typeface="Times New Roman" panose="02020603050405020304" pitchFamily="18" charset="0"/>
            </a:endParaRPr>
          </a:p>
        </p:txBody>
      </p:sp>
      <p:sp>
        <p:nvSpPr>
          <p:cNvPr id="15" name="Text Box 14"/>
          <p:cNvSpPr txBox="1"/>
          <p:nvPr/>
        </p:nvSpPr>
        <p:spPr>
          <a:xfrm>
            <a:off x="4064000" y="3343275"/>
            <a:ext cx="4064000" cy="706755"/>
          </a:xfrm>
          <a:prstGeom prst="rect">
            <a:avLst/>
          </a:prstGeom>
          <a:noFill/>
        </p:spPr>
        <p:txBody>
          <a:bodyPr wrap="square" rtlCol="0">
            <a:spAutoFit/>
          </a:bodyPr>
          <a:p>
            <a:pPr algn="ctr"/>
            <a:r>
              <a:rPr lang="en-US" sz="2400" dirty="0">
                <a:solidFill>
                  <a:schemeClr val="tx1"/>
                </a:solidFill>
                <a:latin typeface="Times New Roman" panose="02020603050405020304" pitchFamily="18" charset="0"/>
                <a:cs typeface="Times New Roman" panose="02020603050405020304" pitchFamily="18" charset="0"/>
                <a:sym typeface="+mn-ea"/>
              </a:rPr>
              <a:t>Iswar Pradhan</a:t>
            </a:r>
            <a:endParaRPr lang="en-US" sz="24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STUDENT ID 1088744</a:t>
            </a:r>
            <a:endParaRPr lang="en-US"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useBgFill="1">
        <p:nvSpPr>
          <p:cNvPr id="24" name="Rectangle 23"/>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Implementation</a:t>
            </a:r>
            <a:endParaRPr lang="en-US" sz="6600"/>
          </a:p>
        </p:txBody>
      </p:sp>
      <p:sp>
        <p:nvSpPr>
          <p:cNvPr id="26" name="sketch line"/>
          <p:cNvSpPr>
            <a:spLocks noGrp="1" noRot="1" noChangeAspect="1" noMove="1" noResize="1" noEditPoints="1" noAdjustHandles="1" noChangeArrowheads="1" noChangeShapeType="1" noTextEdit="1"/>
          </p:cNvSpPr>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land vehicle, vehicle, wheel&#10;&#10;Description automatically generated"/>
          <p:cNvPicPr>
            <a:picLocks noChangeAspect="1"/>
          </p:cNvPicPr>
          <p:nvPr/>
        </p:nvPicPr>
        <p:blipFill>
          <a:blip r:embed="rId1"/>
          <a:stretch>
            <a:fillRect/>
          </a:stretch>
        </p:blipFill>
        <p:spPr>
          <a:xfrm>
            <a:off x="1066799" y="2642616"/>
            <a:ext cx="4120897" cy="3605784"/>
          </a:xfrm>
          <a:prstGeom prst="rect">
            <a:avLst/>
          </a:prstGeom>
        </p:spPr>
      </p:pic>
      <p:pic>
        <p:nvPicPr>
          <p:cNvPr id="4" name="Content Placeholder 4" descr="A screen shot of a computer program&#10;&#10;Description automatically generated with low confidence"/>
          <p:cNvPicPr>
            <a:picLocks noChangeAspect="1"/>
          </p:cNvPicPr>
          <p:nvPr/>
        </p:nvPicPr>
        <p:blipFill>
          <a:blip r:embed="rId2"/>
          <a:stretch>
            <a:fillRect/>
          </a:stretch>
        </p:blipFill>
        <p:spPr>
          <a:xfrm>
            <a:off x="6983442" y="2642616"/>
            <a:ext cx="4156524" cy="36057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Text Box 2"/>
          <p:cNvSpPr txBox="1"/>
          <p:nvPr/>
        </p:nvSpPr>
        <p:spPr>
          <a:xfrm>
            <a:off x="314325" y="721995"/>
            <a:ext cx="10986770" cy="6135370"/>
          </a:xfrm>
          <a:prstGeom prst="rect">
            <a:avLst/>
          </a:prstGeom>
          <a:noFill/>
        </p:spPr>
        <p:txBody>
          <a:bodyPr wrap="square" lIns="90170" tIns="46990" rIns="90170" bIns="46990" rtlCol="0">
            <a:noAutofit/>
          </a:bodyPr>
          <a:p>
            <a:r>
              <a:rPr lang="en-US">
                <a:solidFill>
                  <a:prstClr val="black"/>
                </a:solidFill>
              </a:rPr>
              <a:t>1. The</a:t>
            </a:r>
            <a:r>
              <a:rPr lang="en-US">
                <a:solidFill>
                  <a:srgbClr val="00B0F0"/>
                </a:solidFill>
              </a:rPr>
              <a:t> number_plate_detection</a:t>
            </a:r>
            <a:r>
              <a:rPr lang="en-US">
                <a:solidFill>
                  <a:prstClr val="black"/>
                </a:solidFill>
              </a:rPr>
              <a:t> function takes an image (img) as input and performs the number plate detection process.</a:t>
            </a:r>
            <a:endParaRPr lang="en-US">
              <a:solidFill>
                <a:prstClr val="black"/>
              </a:solidFill>
            </a:endParaRPr>
          </a:p>
          <a:p>
            <a:endParaRPr lang="en-US">
              <a:solidFill>
                <a:prstClr val="black"/>
              </a:solidFill>
            </a:endParaRPr>
          </a:p>
          <a:p>
            <a:r>
              <a:rPr lang="en-US">
                <a:solidFill>
                  <a:prstClr val="black"/>
                </a:solidFill>
              </a:rPr>
              <a:t>2. The </a:t>
            </a:r>
            <a:r>
              <a:rPr lang="en-US">
                <a:solidFill>
                  <a:srgbClr val="00B0F0"/>
                </a:solidFill>
              </a:rPr>
              <a:t>clean2_plate function</a:t>
            </a:r>
            <a:r>
              <a:rPr lang="en-US">
                <a:solidFill>
                  <a:prstClr val="black"/>
                </a:solidFill>
              </a:rPr>
              <a:t> is responsible for cleaning the extracted license plate region. It converts the color image to     grayscale, applies a binary threshold to extract the characters, and removes any noise or unwanted contours.</a:t>
            </a:r>
            <a:endParaRPr lang="en-US">
              <a:solidFill>
                <a:prstClr val="black"/>
              </a:solidFill>
            </a:endParaRPr>
          </a:p>
          <a:p>
            <a:endParaRPr lang="en-US">
              <a:solidFill>
                <a:prstClr val="black"/>
              </a:solidFill>
            </a:endParaRPr>
          </a:p>
          <a:p>
            <a:r>
              <a:rPr lang="en-US">
                <a:solidFill>
                  <a:prstClr val="black"/>
                </a:solidFill>
              </a:rPr>
              <a:t>3. The </a:t>
            </a:r>
            <a:r>
              <a:rPr lang="en-US">
                <a:solidFill>
                  <a:srgbClr val="00B0F0"/>
                </a:solidFill>
              </a:rPr>
              <a:t>ratioCheck</a:t>
            </a:r>
            <a:r>
              <a:rPr lang="en-US">
                <a:solidFill>
                  <a:prstClr val="black"/>
                </a:solidFill>
              </a:rPr>
              <a:t> function checks if the area and aspect ratio of the license plate region are within the expected range. This helps filter out false positives.</a:t>
            </a:r>
            <a:endParaRPr lang="en-US">
              <a:solidFill>
                <a:prstClr val="black"/>
              </a:solidFill>
            </a:endParaRPr>
          </a:p>
          <a:p>
            <a:endParaRPr lang="en-US">
              <a:solidFill>
                <a:prstClr val="black"/>
              </a:solidFill>
            </a:endParaRPr>
          </a:p>
          <a:p>
            <a:r>
              <a:rPr lang="en-US">
                <a:solidFill>
                  <a:prstClr val="black"/>
                </a:solidFill>
              </a:rPr>
              <a:t>4. The is </a:t>
            </a:r>
            <a:r>
              <a:rPr lang="en-US">
                <a:solidFill>
                  <a:srgbClr val="00B0F0"/>
                </a:solidFill>
              </a:rPr>
              <a:t>MaxWhite</a:t>
            </a:r>
            <a:r>
              <a:rPr lang="en-US">
                <a:solidFill>
                  <a:prstClr val="black"/>
                </a:solidFill>
              </a:rPr>
              <a:t> function checks if the average intensity of the license plate region is above a certain threshold. This is used as a criterion to determine if the region contains characters.</a:t>
            </a:r>
            <a:endParaRPr lang="en-US">
              <a:solidFill>
                <a:prstClr val="black"/>
              </a:solidFill>
            </a:endParaRPr>
          </a:p>
          <a:p>
            <a:endParaRPr lang="en-US">
              <a:solidFill>
                <a:prstClr val="black"/>
              </a:solidFill>
            </a:endParaRPr>
          </a:p>
          <a:p>
            <a:r>
              <a:rPr lang="en-US">
                <a:solidFill>
                  <a:prstClr val="black"/>
                </a:solidFill>
              </a:rPr>
              <a:t>5. The </a:t>
            </a:r>
            <a:r>
              <a:rPr lang="en-US">
                <a:solidFill>
                  <a:srgbClr val="00B0F0"/>
                </a:solidFill>
              </a:rPr>
              <a:t>ratio_and_rotation</a:t>
            </a:r>
            <a:r>
              <a:rPr lang="en-US">
                <a:solidFill>
                  <a:prstClr val="black"/>
                </a:solidFill>
              </a:rPr>
              <a:t> function checks the ratio and rotation angle of the bounding rectangle around a contour. It verifies if the ratio is within an expected range and if the angle is relatively horizontal.</a:t>
            </a:r>
            <a:endParaRPr lang="en-US">
              <a:solidFill>
                <a:prstClr val="black"/>
              </a:solidFill>
            </a:endParaRPr>
          </a:p>
          <a:p>
            <a:endParaRPr lang="en-US">
              <a:solidFill>
                <a:prstClr val="black"/>
              </a:solidFill>
            </a:endParaRPr>
          </a:p>
          <a:p>
            <a:r>
              <a:rPr lang="en-US">
                <a:solidFill>
                  <a:prstClr val="black"/>
                </a:solidFill>
              </a:rPr>
              <a:t>6. The input image (</a:t>
            </a:r>
            <a:r>
              <a:rPr lang="en-US">
                <a:solidFill>
                  <a:srgbClr val="00B0F0"/>
                </a:solidFill>
              </a:rPr>
              <a:t>img</a:t>
            </a:r>
            <a:r>
              <a:rPr lang="en-US">
                <a:solidFill>
                  <a:prstClr val="black"/>
                </a:solidFill>
              </a:rPr>
              <a:t>) undergoes pre-processing steps, such as Gaussian blur, conversion to grayscale, and Sobel edge detection.</a:t>
            </a:r>
            <a:endParaRPr lang="en-US">
              <a:solidFill>
                <a:prstClr val="black"/>
              </a:solidFill>
            </a:endParaRPr>
          </a:p>
          <a:p>
            <a:endParaRPr lang="en-US">
              <a:solidFill>
                <a:prstClr val="black"/>
              </a:solidFill>
            </a:endParaRPr>
          </a:p>
          <a:p>
            <a:r>
              <a:rPr lang="en-US">
                <a:solidFill>
                  <a:prstClr val="black"/>
                </a:solidFill>
                <a:sym typeface="+mn-ea"/>
              </a:rPr>
              <a:t>7. The pre-processed image is thresholded using Otsu's thresholding method.</a:t>
            </a:r>
            <a:endParaRPr lang="en-US">
              <a:solidFill>
                <a:prstClr val="black"/>
              </a:solidFill>
              <a:sym typeface="+mn-ea"/>
            </a:endParaRPr>
          </a:p>
          <a:p>
            <a:endParaRPr lang="en-US">
              <a:solidFill>
                <a:prstClr val="black"/>
              </a:solidFill>
              <a:sym typeface="+mn-ea"/>
            </a:endParaRPr>
          </a:p>
          <a:p>
            <a:r>
              <a:rPr lang="en-US">
                <a:solidFill>
                  <a:prstClr val="black"/>
                </a:solidFill>
                <a:sym typeface="+mn-ea"/>
              </a:rPr>
              <a:t>8. Morphological operations (closing) are applied to further enhance the license plate regions and reduce noise.</a:t>
            </a:r>
            <a:endParaRPr lang="en-US">
              <a:solidFill>
                <a:prstClr val="black"/>
              </a:solidFill>
            </a:endParaRPr>
          </a:p>
          <a:p>
            <a:endParaRPr lang="en-US">
              <a:solidFill>
                <a:prstClr val="black"/>
              </a:solidFill>
            </a:endParaRPr>
          </a:p>
          <a:p>
            <a:endParaRPr lang="en-US">
              <a:solidFill>
                <a:prstClr val="black"/>
              </a:solidFill>
            </a:endParaRPr>
          </a:p>
        </p:txBody>
      </p:sp>
      <p:sp>
        <p:nvSpPr>
          <p:cNvPr id="10" name="sketch line"/>
          <p:cNvSpPr>
            <a:spLocks noGrp="1" noRot="1" noChangeAspect="1" noMove="1" noResize="1" noEditPoints="1" noAdjustHandles="1" noChangeArrowheads="1" noChangeShapeType="1" noTextEdit="1"/>
          </p:cNvSpPr>
          <p:nvPr/>
        </p:nvSpPr>
        <p:spPr>
          <a:xfrm>
            <a:off x="313436" y="640418"/>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234950" y="635"/>
            <a:ext cx="5867400" cy="721360"/>
          </a:xfrm>
          <a:prstGeom prst="rect">
            <a:avLst/>
          </a:prstGeom>
          <a:noFill/>
        </p:spPr>
        <p:txBody>
          <a:bodyPr wrap="square" rtlCol="0">
            <a:noAutofit/>
          </a:bodyPr>
          <a:p>
            <a:r>
              <a:rPr lang="en-US" sz="3600" b="1">
                <a:sym typeface="+mn-ea"/>
              </a:rPr>
              <a:t>Explain code functionality</a:t>
            </a:r>
            <a:endParaRPr lang="en-US" sz="3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p:cNvSpPr>
            <a:spLocks noGrp="1" noRot="1" noChangeAspect="1" noMove="1" noResize="1" noEditPoints="1" noAdjustHandles="1" noChangeArrowheads="1" noChangeShapeType="1" noTextEdit="1"/>
          </p:cNvSpPr>
          <p:nvPr/>
        </p:nvSpPr>
        <p:spPr>
          <a:xfrm>
            <a:off x="7171436" y="1407498"/>
            <a:ext cx="4631763" cy="7804"/>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1"/>
          <p:cNvPicPr>
            <a:picLocks noChangeAspect="1" noChangeArrowheads="1"/>
          </p:cNvPicPr>
          <p:nvPr/>
        </p:nvPicPr>
        <p:blipFill>
          <a:blip r:embed="rId1"/>
          <a:srcRect t="7052" b="1277"/>
          <a:stretch>
            <a:fillRect/>
          </a:stretch>
        </p:blipFill>
        <p:spPr>
          <a:xfrm>
            <a:off x="7476490" y="1647825"/>
            <a:ext cx="4119245" cy="4530090"/>
          </a:xfrm>
          <a:prstGeom prst="rect">
            <a:avLst/>
          </a:prstGeom>
          <a:noFill/>
        </p:spPr>
      </p:pic>
      <p:sp>
        <p:nvSpPr>
          <p:cNvPr id="6" name="Text Box 5"/>
          <p:cNvSpPr txBox="1"/>
          <p:nvPr/>
        </p:nvSpPr>
        <p:spPr>
          <a:xfrm>
            <a:off x="7181850" y="697230"/>
            <a:ext cx="4871085" cy="710565"/>
          </a:xfrm>
          <a:prstGeom prst="rect">
            <a:avLst/>
          </a:prstGeom>
          <a:noFill/>
        </p:spPr>
        <p:txBody>
          <a:bodyPr wrap="square" rtlCol="0">
            <a:noAutofit/>
          </a:bodyPr>
          <a:p>
            <a:r>
              <a:rPr lang="en-US" sz="4000">
                <a:latin typeface="+mj-lt"/>
                <a:ea typeface="+mj-ea"/>
                <a:cs typeface="+mj-cs"/>
              </a:rPr>
              <a:t>Result</a:t>
            </a:r>
            <a:r>
              <a:rPr lang="en-US" sz="4000"/>
              <a:t>  </a:t>
            </a:r>
            <a:r>
              <a:rPr lang="en-US" sz="4000">
                <a:latin typeface="+mj-lt"/>
                <a:ea typeface="+mj-ea"/>
                <a:cs typeface="+mj-cs"/>
              </a:rPr>
              <a:t>Image</a:t>
            </a:r>
            <a:endParaRPr lang="en-US" sz="4000"/>
          </a:p>
        </p:txBody>
      </p:sp>
      <p:sp>
        <p:nvSpPr>
          <p:cNvPr id="7" name="Text Box 6"/>
          <p:cNvSpPr txBox="1"/>
          <p:nvPr/>
        </p:nvSpPr>
        <p:spPr>
          <a:xfrm>
            <a:off x="755650" y="1415415"/>
            <a:ext cx="6426200" cy="5265420"/>
          </a:xfrm>
          <a:prstGeom prst="rect">
            <a:avLst/>
          </a:prstGeom>
          <a:noFill/>
        </p:spPr>
        <p:txBody>
          <a:bodyPr wrap="square" rtlCol="0">
            <a:noAutofit/>
          </a:bodyPr>
          <a:p>
            <a:r>
              <a:rPr lang="en-US">
                <a:solidFill>
                  <a:prstClr val="black"/>
                </a:solidFill>
                <a:sym typeface="+mn-ea"/>
              </a:rPr>
              <a:t>9. Contours are extracted from the processed image using the </a:t>
            </a:r>
            <a:r>
              <a:rPr lang="en-US">
                <a:solidFill>
                  <a:srgbClr val="00B0F0"/>
                </a:solidFill>
                <a:sym typeface="+mn-ea"/>
              </a:rPr>
              <a:t>findContours </a:t>
            </a:r>
            <a:r>
              <a:rPr lang="en-US">
                <a:solidFill>
                  <a:prstClr val="black"/>
                </a:solidFill>
                <a:sym typeface="+mn-ea"/>
              </a:rPr>
              <a:t>function.</a:t>
            </a:r>
            <a:endParaRPr lang="en-US">
              <a:solidFill>
                <a:prstClr val="black"/>
              </a:solidFill>
              <a:sym typeface="+mn-ea"/>
            </a:endParaRPr>
          </a:p>
          <a:p>
            <a:endParaRPr lang="en-US">
              <a:solidFill>
                <a:prstClr val="black"/>
              </a:solidFill>
            </a:endParaRPr>
          </a:p>
          <a:p>
            <a:r>
              <a:rPr lang="en-US">
                <a:solidFill>
                  <a:prstClr val="black"/>
                </a:solidFill>
                <a:sym typeface="+mn-ea"/>
              </a:rPr>
              <a:t>10. The code loops through each contour and applies the </a:t>
            </a:r>
            <a:r>
              <a:rPr lang="en-US">
                <a:solidFill>
                  <a:srgbClr val="00B0F0"/>
                </a:solidFill>
                <a:sym typeface="+mn-ea"/>
              </a:rPr>
              <a:t>ratio_and_rotation</a:t>
            </a:r>
            <a:r>
              <a:rPr lang="en-US">
                <a:solidFill>
                  <a:prstClr val="black"/>
                </a:solidFill>
                <a:sym typeface="+mn-ea"/>
              </a:rPr>
              <a:t> function to filter out potential license plate regions.</a:t>
            </a:r>
            <a:endParaRPr lang="en-US">
              <a:solidFill>
                <a:prstClr val="black"/>
              </a:solidFill>
              <a:sym typeface="+mn-ea"/>
            </a:endParaRPr>
          </a:p>
          <a:p>
            <a:endParaRPr lang="en-US">
              <a:solidFill>
                <a:prstClr val="black"/>
              </a:solidFill>
            </a:endParaRPr>
          </a:p>
          <a:p>
            <a:r>
              <a:rPr lang="en-US">
                <a:solidFill>
                  <a:prstClr val="black"/>
                </a:solidFill>
                <a:sym typeface="+mn-ea"/>
              </a:rPr>
              <a:t>11. If a potential license plate region is found, it is extracted, and further checks are performed, including maximum white intensity and cleaning using the </a:t>
            </a:r>
            <a:r>
              <a:rPr lang="en-US">
                <a:solidFill>
                  <a:srgbClr val="00B0F0"/>
                </a:solidFill>
                <a:sym typeface="+mn-ea"/>
              </a:rPr>
              <a:t>clean2_plate</a:t>
            </a:r>
            <a:r>
              <a:rPr lang="en-US">
                <a:solidFill>
                  <a:prstClr val="black"/>
                </a:solidFill>
                <a:sym typeface="+mn-ea"/>
              </a:rPr>
              <a:t> function.</a:t>
            </a:r>
            <a:endParaRPr lang="en-US">
              <a:solidFill>
                <a:prstClr val="black"/>
              </a:solidFill>
              <a:sym typeface="+mn-ea"/>
            </a:endParaRPr>
          </a:p>
          <a:p>
            <a:endParaRPr lang="en-US">
              <a:solidFill>
                <a:prstClr val="black"/>
              </a:solidFill>
            </a:endParaRPr>
          </a:p>
          <a:p>
            <a:r>
              <a:rPr lang="en-US">
                <a:solidFill>
                  <a:prstClr val="black"/>
                </a:solidFill>
                <a:sym typeface="+mn-ea"/>
              </a:rPr>
              <a:t>12.If the cleaned plate region is valid (not empty), it is converted to an image using PIL (</a:t>
            </a:r>
            <a:r>
              <a:rPr lang="en-US">
                <a:solidFill>
                  <a:srgbClr val="00B0F0"/>
                </a:solidFill>
                <a:sym typeface="+mn-ea"/>
              </a:rPr>
              <a:t>Image.fromarray</a:t>
            </a:r>
            <a:r>
              <a:rPr lang="en-US">
                <a:solidFill>
                  <a:prstClr val="black"/>
                </a:solidFill>
                <a:sym typeface="+mn-ea"/>
              </a:rPr>
              <a:t>), and OCR is performed using Tesseract (</a:t>
            </a:r>
            <a:r>
              <a:rPr lang="en-US">
                <a:solidFill>
                  <a:srgbClr val="00B0F0"/>
                </a:solidFill>
                <a:sym typeface="+mn-ea"/>
              </a:rPr>
              <a:t>pytesseract.image_to_string</a:t>
            </a:r>
            <a:r>
              <a:rPr lang="en-US">
                <a:solidFill>
                  <a:prstClr val="black"/>
                </a:solidFill>
                <a:sym typeface="+mn-ea"/>
              </a:rPr>
              <a:t>) to extract the text from the license plate.</a:t>
            </a:r>
            <a:endParaRPr lang="en-US">
              <a:solidFill>
                <a:prstClr val="black"/>
              </a:solidFill>
              <a:sym typeface="+mn-ea"/>
            </a:endParaRPr>
          </a:p>
          <a:p>
            <a:endParaRPr lang="en-US">
              <a:solidFill>
                <a:prstClr val="black"/>
              </a:solidFill>
            </a:endParaRPr>
          </a:p>
          <a:p>
            <a:r>
              <a:rPr lang="en-US">
                <a:solidFill>
                  <a:prstClr val="black"/>
                </a:solidFill>
                <a:sym typeface="+mn-ea"/>
              </a:rPr>
              <a:t>13. The extracted license plate text is returned as the output.</a:t>
            </a:r>
            <a:endParaRPr lang="en-US">
              <a:solidFill>
                <a:prstClr val="black"/>
              </a:solidFill>
            </a:endParaRPr>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sz="5400"/>
              <a:t>Comparison Factors</a:t>
            </a:r>
            <a:endParaRPr lang="en-US" sz="5400"/>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r>
              <a:rPr lang="en-IN" sz="1500"/>
              <a:t>Accuracy:</a:t>
            </a:r>
            <a:endParaRPr lang="en-IN" sz="1500"/>
          </a:p>
          <a:p>
            <a:pPr lvl="1"/>
            <a:r>
              <a:rPr lang="en-GB" sz="1500"/>
              <a:t>Accuracy is vital for correctly identifying license plate characters. </a:t>
            </a:r>
            <a:endParaRPr lang="en-GB" sz="1500"/>
          </a:p>
          <a:p>
            <a:pPr lvl="1"/>
            <a:r>
              <a:rPr lang="en-GB" sz="1500"/>
              <a:t>High accuracy ensures reliable vehicle identification, reduces false positives, and enhances ANPR system effectiveness.</a:t>
            </a:r>
            <a:endParaRPr lang="en-US" sz="1500"/>
          </a:p>
          <a:p>
            <a:r>
              <a:rPr lang="en-IN" sz="1500"/>
              <a:t>Speed:</a:t>
            </a:r>
            <a:endParaRPr lang="en-IN" sz="1500"/>
          </a:p>
          <a:p>
            <a:pPr lvl="1"/>
            <a:r>
              <a:rPr lang="en-GB" sz="1500"/>
              <a:t>Speed is crucial, especially for real-time applications like toll collection and traffic monitoring. </a:t>
            </a:r>
            <a:endParaRPr lang="en-GB" sz="1500"/>
          </a:p>
          <a:p>
            <a:pPr lvl="1"/>
            <a:r>
              <a:rPr lang="en-GB" sz="1500"/>
              <a:t>Evaluating OCR model speed involves assessing processing time for character recognition, with real-time performance being essential for time-critical applications.</a:t>
            </a:r>
            <a:endParaRPr lang="en-US" sz="1500"/>
          </a:p>
          <a:p>
            <a:r>
              <a:rPr lang="en-IN" sz="1500"/>
              <a:t>Robustness:</a:t>
            </a:r>
            <a:endParaRPr lang="en-IN" sz="1500"/>
          </a:p>
          <a:p>
            <a:pPr lvl="1"/>
            <a:r>
              <a:rPr lang="en-GB" sz="1500"/>
              <a:t>Ability to handle variations in license plate characteristics, such as font styles, lighting conditions, and image quality. </a:t>
            </a:r>
            <a:endParaRPr lang="en-US" sz="1500"/>
          </a:p>
          <a:p>
            <a:r>
              <a:rPr lang="en-IN" sz="1500"/>
              <a:t>Dataset and Training:</a:t>
            </a:r>
            <a:endParaRPr lang="en-IN" sz="1500"/>
          </a:p>
          <a:p>
            <a:pPr lvl="1"/>
            <a:r>
              <a:rPr lang="en-IN" sz="1500"/>
              <a:t>The dataset used for training OCR models plays a significant role in their performance.</a:t>
            </a:r>
            <a:endParaRPr lang="en-US" sz="1500"/>
          </a:p>
          <a:p>
            <a:pPr lvl="1"/>
            <a:r>
              <a:rPr lang="en-IN" sz="1500"/>
              <a:t>A diverse and representative training dataset, encompassing different license plate designs, backgrounds, and variations, leads to more robust OCR models.</a:t>
            </a:r>
            <a:endParaRPr lang="en-US" sz="1500"/>
          </a:p>
          <a:p>
            <a:endParaRPr lang="en-US" sz="1500"/>
          </a:p>
          <a:p>
            <a:endParaRPr lang="en-US" sz="1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sz="5400"/>
              <a:t>Comparative Analysis Results</a:t>
            </a:r>
            <a:endParaRPr lang="en-US" sz="5400"/>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r>
              <a:rPr lang="en-IN" sz="1500"/>
              <a:t>Convolutional Neural Networks (CNNs):</a:t>
            </a:r>
            <a:endParaRPr lang="en-IN" sz="1500"/>
          </a:p>
          <a:p>
            <a:pPr lvl="0"/>
            <a:endParaRPr lang="en-US" sz="1500"/>
          </a:p>
          <a:p>
            <a:pPr lvl="1"/>
            <a:r>
              <a:rPr lang="en-IN" sz="1500"/>
              <a:t>Their ability to learn features directly from license plate images allows them to capture intricate patterns and achieve high recognition rates.</a:t>
            </a:r>
            <a:endParaRPr lang="en-US" sz="1500"/>
          </a:p>
          <a:p>
            <a:pPr lvl="1"/>
            <a:r>
              <a:rPr lang="en-IN" sz="1500"/>
              <a:t>CNNs excel in handling variations in character appearance, font styles, and noise, making them suitable for robust ANPR systems.</a:t>
            </a:r>
            <a:endParaRPr lang="en-US" sz="1500"/>
          </a:p>
          <a:p>
            <a:r>
              <a:rPr lang="en-IN" sz="1500"/>
              <a:t>Recurrent Neural Networks (RNNs) with Connectionist Temporal Classification (CTC):</a:t>
            </a:r>
            <a:endParaRPr lang="en-US" sz="1500"/>
          </a:p>
          <a:p>
            <a:pPr lvl="1"/>
            <a:r>
              <a:rPr lang="en-IN" sz="1500"/>
              <a:t>Their recurrent nature enables them to model dependencies between characters and handle license plates with varying character lengths.</a:t>
            </a:r>
            <a:endParaRPr lang="en-US" sz="1500"/>
          </a:p>
          <a:p>
            <a:pPr lvl="1"/>
            <a:r>
              <a:rPr lang="en-IN" sz="1500"/>
              <a:t>RNNs with CTC are particularly useful for ANPR systems that encounter license plates with limited context information.</a:t>
            </a:r>
            <a:endParaRPr lang="en-US" sz="1500"/>
          </a:p>
          <a:p>
            <a:r>
              <a:rPr lang="en-IN" sz="1500"/>
              <a:t>Transformer Models and Attention-based Models:</a:t>
            </a:r>
            <a:endParaRPr lang="en-US" sz="1500"/>
          </a:p>
          <a:p>
            <a:pPr lvl="1"/>
            <a:r>
              <a:rPr lang="en-IN" sz="1500"/>
              <a:t>Their ability to capture long-range dependencies and understand the relationships between characters has potential benefits in character recognition.</a:t>
            </a:r>
            <a:endParaRPr lang="en-US" sz="1500"/>
          </a:p>
          <a:p>
            <a:pPr lvl="1"/>
            <a:r>
              <a:rPr lang="en-IN" sz="1500"/>
              <a:t>These models can enhance the recognition of complex license plate patterns and contribute to higher accuracy rates.</a:t>
            </a:r>
            <a:endParaRPr lang="en-US" sz="1500"/>
          </a:p>
          <a:p>
            <a:endParaRPr lang="en-US" sz="1500"/>
          </a:p>
          <a:p>
            <a:endParaRPr lang="en-US" sz="15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38810" y="457200"/>
            <a:ext cx="10909935" cy="3164840"/>
          </a:xfrm>
        </p:spPr>
        <p:txBody>
          <a:bodyPr vert="horz" lIns="91440" tIns="45720" rIns="91440" bIns="45720" rtlCol="0" anchor="b">
            <a:normAutofit/>
          </a:bodyPr>
          <a:lstStyle/>
          <a:p>
            <a:pPr algn="ctr"/>
            <a:r>
              <a:rPr lang="en-US" sz="6600"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11" name="sketch line"/>
          <p:cNvSpPr>
            <a:spLocks noGrp="1" noRot="1" noChangeAspect="1" noMove="1" noResize="1" noEditPoints="1" noAdjustHandles="1" noChangeArrowheads="1" noChangeShapeType="1" noTextEdit="1"/>
          </p:cNvSpPr>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sz="5400"/>
              <a:t>Introduction</a:t>
            </a:r>
            <a:endParaRPr lang="en-US" sz="5400"/>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4">
              <a:lumMod val="75000"/>
            </a:schemeClr>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r>
              <a:rPr lang="en-IN" sz="2200"/>
              <a:t>The ANPR system is a computer vision-based technology that automatically reads and recognizes characters on vehicle license plates. </a:t>
            </a:r>
            <a:endParaRPr lang="en-IN" sz="2200"/>
          </a:p>
          <a:p>
            <a:r>
              <a:rPr lang="en-IN" sz="2200"/>
              <a:t>It plays a crucial role in law enforcement, traffic management, toll collection, parking management, and access control.  </a:t>
            </a:r>
            <a:endParaRPr lang="en-IN" sz="2200"/>
          </a:p>
          <a:p>
            <a:r>
              <a:rPr lang="en-IN" sz="2200"/>
              <a:t>Reliable character recognition enables efficient vehicle identification and data extraction, used for traffic enforcement, parking management, and toll collection. </a:t>
            </a:r>
            <a:endParaRPr lang="en-IN" sz="2200"/>
          </a:p>
          <a:p>
            <a:r>
              <a:rPr lang="en-IN" sz="2200"/>
              <a:t>Advancements in computer vision, machine learning, and OCR algorithms have significantly improved ANPR systems. Our research aims to compare OCR models and techniques tailored for ANPR. By evaluating accuracy, speed, robustness, and dataset training, we can identify the most suitable OCR models for ANPR applications.</a:t>
            </a:r>
            <a:endParaRPr lang="en-US" sz="2200">
              <a:latin typeface="Times New Roman" panose="02020603050405020304" pitchFamily="18" charset="0"/>
              <a:cs typeface="Times New Roman" panose="02020603050405020304" pitchFamily="18" charset="0"/>
            </a:endParaRPr>
          </a:p>
          <a:p>
            <a:endParaRPr lang="en-US" sz="2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sz="5400"/>
              <a:t>OCR Models for ANPR</a:t>
            </a:r>
            <a:endParaRPr lang="en-US" sz="5400"/>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fontScale="70000"/>
          </a:bodyPr>
          <a:lstStyle/>
          <a:p>
            <a:pPr lvl="0"/>
            <a:r>
              <a:rPr lang="en-IN" sz="2200"/>
              <a:t>Convolutional Neural Networks (CNNs):</a:t>
            </a:r>
            <a:endParaRPr lang="en-IN" sz="2200"/>
          </a:p>
          <a:p>
            <a:pPr lvl="1"/>
            <a:r>
              <a:rPr lang="en-IN" sz="2200"/>
              <a:t>CNNs are highly effective in recognizing license plate characters. They use deep learning to learn features from images, achieving high accuracy. </a:t>
            </a:r>
            <a:endParaRPr lang="en-IN" sz="2200"/>
          </a:p>
          <a:p>
            <a:pPr lvl="1"/>
            <a:r>
              <a:rPr lang="en-IN" sz="2200"/>
              <a:t>CNNs excel at capturing spatial relationships and handling variations in appearance, fonts, and noise.</a:t>
            </a:r>
            <a:endParaRPr lang="en-IN" sz="2200"/>
          </a:p>
          <a:p>
            <a:pPr marL="457200" lvl="1" indent="0">
              <a:buNone/>
            </a:pPr>
            <a:endParaRPr lang="en-IN" sz="2200"/>
          </a:p>
          <a:p>
            <a:r>
              <a:rPr lang="en-IN" sz="2200"/>
              <a:t>Recurrent Neural Networks (RNNs) with Connectionist Temporal Classification (CTC):</a:t>
            </a:r>
            <a:endParaRPr lang="en-IN" sz="2200"/>
          </a:p>
          <a:p>
            <a:pPr lvl="1"/>
            <a:r>
              <a:rPr lang="en-IN" sz="2200"/>
              <a:t>RNNs excel at recognizing sequential character sequences on license plates, thanks to their ability to handle sequential data. </a:t>
            </a:r>
            <a:endParaRPr lang="en-IN" sz="2200"/>
          </a:p>
          <a:p>
            <a:pPr lvl="1"/>
            <a:r>
              <a:rPr lang="en-IN" sz="2200"/>
              <a:t>By utilizing CTC, RNNs accurately identify variable-length character sequences. They are especially effective for license plates with varying lengths and limited context information.</a:t>
            </a:r>
            <a:endParaRPr lang="en-IN" sz="2200"/>
          </a:p>
          <a:p>
            <a:pPr marL="457200" lvl="1" indent="0">
              <a:buNone/>
            </a:pPr>
            <a:endParaRPr lang="en-IN" sz="2200"/>
          </a:p>
          <a:p>
            <a:r>
              <a:rPr lang="en-IN" sz="2200"/>
              <a:t>Transformer Models and Attention-based Models:</a:t>
            </a:r>
            <a:endParaRPr lang="en-IN" sz="2200"/>
          </a:p>
          <a:p>
            <a:pPr lvl="1"/>
            <a:r>
              <a:rPr lang="en-IN" sz="2200"/>
              <a:t>Transformer Models and Attention-based Models have gained attention in natural language processing and show promise in OCR, including ANPR. </a:t>
            </a:r>
            <a:endParaRPr lang="en-IN" sz="2200"/>
          </a:p>
          <a:p>
            <a:pPr lvl="1"/>
            <a:r>
              <a:rPr lang="en-IN" sz="2200"/>
              <a:t>They capture global dependencies and understand relationships between characters in license plates. </a:t>
            </a:r>
            <a:endParaRPr lang="en-IN" sz="2200"/>
          </a:p>
          <a:p>
            <a:pPr lvl="1"/>
            <a:r>
              <a:rPr lang="en-IN" sz="2200"/>
              <a:t>These models excel in capturing long-range dependencies, improving character recognition accuracy in ANPR.</a:t>
            </a:r>
            <a:endParaRPr lang="en-IN" sz="2200"/>
          </a:p>
          <a:p>
            <a:endParaRPr lang="en-US" sz="1500"/>
          </a:p>
          <a:p>
            <a:endParaRPr lang="en-GB" sz="1500"/>
          </a:p>
          <a:p>
            <a:pPr marL="457200" lvl="1" indent="0">
              <a:buNone/>
            </a:pPr>
            <a:endParaRPr lang="en-US" sz="1500"/>
          </a:p>
          <a:p>
            <a:pPr lvl="1"/>
            <a:endParaRPr lang="en-US"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sz="5400">
                <a:sym typeface="+mn-ea"/>
              </a:rPr>
              <a:t>Problem Statement</a:t>
            </a:r>
            <a:endParaRPr lang="en-US" sz="5400"/>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lumMod val="50000"/>
            </a:schemeClr>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pPr lvl="0"/>
            <a:r>
              <a:rPr lang="en-IN" sz="1800"/>
              <a:t>The problem we aim to address in this research is the accuracy and efficiency of ANPR systems. While ANPR has been widely used in various applications, the accuracy of the OCR technology in recognizing license plate numbers is affected by various factors such as lighting conditions, camera angles, and font styles. In addition, the efficiency of ANPR systems depends on the processing speed and the ability to handle large volumes of data.</a:t>
            </a:r>
            <a:endParaRPr lang="en-IN" sz="1800"/>
          </a:p>
          <a:p>
            <a:pPr lvl="0"/>
            <a:endParaRPr lang="en-IN" sz="1800"/>
          </a:p>
          <a:p>
            <a:pPr lvl="0"/>
            <a:r>
              <a:rPr lang="en-IN" sz="1800"/>
              <a:t>The existing literature on ANPR using OCR has focused on the development of algorithms and techniques for recognizing license plate numbers. However, there is a lack of research on the comparison of different machine learning algorithms for ANPR. In this research, we will review the existing literature on ANPR and OCR, with a specific focus on machine learning algorithms.</a:t>
            </a:r>
            <a:endParaRPr lang="en-IN"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sz="5400">
                <a:sym typeface="+mn-ea"/>
              </a:rPr>
              <a:t>Aim and Objectives</a:t>
            </a:r>
            <a:endParaRPr lang="en-US" sz="5400"/>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pPr lvl="0"/>
            <a:endParaRPr lang="en-IN" sz="1500"/>
          </a:p>
          <a:p>
            <a:pPr lvl="0"/>
            <a:r>
              <a:rPr lang="en-IN" sz="1800"/>
              <a:t>The objectives of this research are to:</a:t>
            </a:r>
            <a:endParaRPr lang="en-IN" sz="1800"/>
          </a:p>
          <a:p>
            <a:pPr lvl="0"/>
            <a:r>
              <a:rPr lang="en-IN" sz="1800"/>
              <a:t>Development of an improved OCR algorithm for recognizing license plates in different lighting and weather conditions. While ALPR systems using OCR technology have been developed before, many of these systems may not work as well in adverse conditions such as low-lighting, fog, or rain</a:t>
            </a:r>
            <a:endParaRPr lang="en-IN" sz="1800"/>
          </a:p>
          <a:p>
            <a:pPr lvl="0"/>
            <a:r>
              <a:rPr lang="en-IN" sz="1800"/>
              <a:t>Compare the performance of different machine learning algorithms for ANPR using OCR.</a:t>
            </a:r>
            <a:endParaRPr lang="en-IN" sz="1800"/>
          </a:p>
          <a:p>
            <a:pPr lvl="0"/>
            <a:r>
              <a:rPr lang="en-IN" sz="1800"/>
              <a:t>Deep learning has shown promise in many computers vision tasks and using it for ALPR could lead to more accurate and reliable systems. Additionally, exploring the potential of integrating ALPR with other technologies.</a:t>
            </a:r>
            <a:endParaRPr lang="en-IN" sz="1800"/>
          </a:p>
          <a:p>
            <a:pPr lvl="0"/>
            <a:r>
              <a:rPr lang="en-IN" sz="1800"/>
              <a:t>This research proposal outlines a study on the use of machine learning algorithms for ANPR using OCR. We aim to compare the performance of different algorithms and identify the best-performing algorithm for ANPR. The results of this research will contribute to the development of a robust ANPR system that can be used in various applications.</a:t>
            </a:r>
            <a:endParaRPr lang="en-IN"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sz="5400">
                <a:sym typeface="+mn-ea"/>
              </a:rPr>
              <a:t>Scope of the Study</a:t>
            </a:r>
            <a:endParaRPr lang="en-US" sz="5400"/>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fontScale="80000"/>
          </a:bodyPr>
          <a:lstStyle/>
          <a:p>
            <a:pPr>
              <a:buFont typeface="+mj-lt"/>
              <a:buAutoNum type="arabicPeriod"/>
            </a:pPr>
            <a:endParaRPr lang="en-IN" sz="2200">
              <a:latin typeface="Times New Roman" panose="02020603050405020304" pitchFamily="18" charset="0"/>
              <a:cs typeface="Times New Roman" panose="02020603050405020304" pitchFamily="18" charset="0"/>
            </a:endParaRPr>
          </a:p>
          <a:p>
            <a:r>
              <a:rPr lang="en-US" sz="2200"/>
              <a:t>The study will focus on conducting a comparative analysis of machine learning algorithms for ANPR using OCR.</a:t>
            </a:r>
            <a:endParaRPr lang="en-US" sz="2200"/>
          </a:p>
          <a:p>
            <a:r>
              <a:rPr lang="en-US" sz="2200"/>
              <a:t>The study will identify and select suitable algorithms for ANPR based on their accuracy, speed, and robustness.</a:t>
            </a:r>
            <a:endParaRPr lang="en-US" sz="2200"/>
          </a:p>
          <a:p>
            <a:r>
              <a:rPr lang="en-US" sz="2200"/>
              <a:t>The study will collect a diverse set of license plate images under different lighting conditions, camera angles, and font styles.</a:t>
            </a:r>
            <a:endParaRPr lang="en-US" sz="2200"/>
          </a:p>
          <a:p>
            <a:r>
              <a:rPr lang="en-US" sz="2200"/>
              <a:t>The study will develop a framework for evaluating the performance of the ANPR system using OCR and machine learning algorithms.</a:t>
            </a:r>
            <a:endParaRPr lang="en-US" sz="2200"/>
          </a:p>
          <a:p>
            <a:r>
              <a:rPr lang="en-US" sz="2200"/>
              <a:t>The study will provide insights into the factors that affect the accuracy and efficiency of ANPR systems in real-world scenarios.</a:t>
            </a:r>
            <a:endParaRPr lang="en-US" sz="2200"/>
          </a:p>
          <a:p>
            <a:r>
              <a:rPr lang="en-US" sz="2200"/>
              <a:t>The study will contribute to the academic literature on ANPR and OCR by providing a comparative study of different machine learning algorithms for ANPR.</a:t>
            </a:r>
            <a:endParaRPr lang="en-US" sz="2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001395"/>
          </a:xfrm>
        </p:spPr>
        <p:txBody>
          <a:bodyPr>
            <a:normAutofit/>
          </a:bodyPr>
          <a:lstStyle/>
          <a:p>
            <a:r>
              <a:rPr lang="en-IN" sz="5400"/>
              <a:t>Popular OCR Models</a:t>
            </a:r>
            <a:endParaRPr lang="en-US" sz="5400"/>
          </a:p>
        </p:txBody>
      </p:sp>
      <p:sp>
        <p:nvSpPr>
          <p:cNvPr id="10" name="sketch line"/>
          <p:cNvSpPr>
            <a:spLocks noGrp="1" noRot="1" noChangeAspect="1" noMove="1" noResize="1" noEditPoints="1" noAdjustHandles="1" noChangeArrowheads="1" noChangeShapeType="1" noTextEdit="1"/>
          </p:cNvSpPr>
          <p:nvPr/>
        </p:nvSpPr>
        <p:spPr>
          <a:xfrm>
            <a:off x="669036" y="1342728"/>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FF0000"/>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492250"/>
            <a:ext cx="10515600" cy="4857115"/>
          </a:xfrm>
        </p:spPr>
        <p:txBody>
          <a:bodyPr>
            <a:normAutofit/>
          </a:bodyPr>
          <a:lstStyle/>
          <a:p>
            <a:pPr>
              <a:buFont typeface="+mj-lt"/>
              <a:buAutoNum type="arabicPeriod"/>
            </a:pPr>
            <a:r>
              <a:rPr lang="en-US" sz="1800"/>
              <a:t>YOLO (You Only Look Once) is a widely popular object detection algorithm used for various computer vision tasks. YOLO can be employed for license plate detection due to its real-time capabilities. </a:t>
            </a:r>
            <a:endParaRPr lang="en-US" sz="1800"/>
          </a:p>
          <a:p>
            <a:pPr>
              <a:buFont typeface="+mj-lt"/>
              <a:buAutoNum type="arabicPeriod"/>
            </a:pPr>
            <a:r>
              <a:rPr lang="en-US" sz="1800"/>
              <a:t>Tesseract OCR, on the other hand, is a widely used open-source OCR engine known for its accuracy and versatility. </a:t>
            </a:r>
            <a:endParaRPr lang="en-US" sz="1800"/>
          </a:p>
          <a:p>
            <a:pPr>
              <a:buFont typeface="+mj-lt"/>
              <a:buAutoNum type="arabicPeriod"/>
            </a:pPr>
            <a:r>
              <a:rPr lang="en-US" sz="1800"/>
              <a:t>It can be used for specific stages of the ANPR pipeline, such as character recognition after license plate detection and segmentation.</a:t>
            </a:r>
            <a:endParaRPr lang="en-US" sz="1800"/>
          </a:p>
          <a:p>
            <a:pPr>
              <a:buFont typeface="+mj-lt"/>
              <a:buAutoNum type="arabicPeriod"/>
            </a:pPr>
            <a:r>
              <a:rPr lang="en-US" sz="1800"/>
              <a:t>Both YOLO and Tesseract OCR have their merits, but the choice of the most suitable OCR model for an ANPR system depends on factors such as accuracy requirements, computational efficiency, and specific system constraints.</a:t>
            </a:r>
            <a:endParaRPr lang="en-US" sz="1800"/>
          </a:p>
          <a:p>
            <a:endParaRPr lang="en-US" sz="1800"/>
          </a:p>
        </p:txBody>
      </p:sp>
      <p:pic>
        <p:nvPicPr>
          <p:cNvPr id="5" name="Picture 5"/>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a:xfrm>
            <a:off x="2322195" y="4554855"/>
            <a:ext cx="6112510" cy="207327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18520" cy="1434415"/>
          </a:xfrm>
        </p:spPr>
        <p:txBody>
          <a:bodyPr anchor="b">
            <a:normAutofit/>
          </a:bodyPr>
          <a:lstStyle/>
          <a:p>
            <a:r>
              <a:rPr lang="en-US" sz="5400"/>
              <a:t>Dataset</a:t>
            </a:r>
            <a:endParaRPr lang="en-US" sz="5400"/>
          </a:p>
        </p:txBody>
      </p:sp>
      <p:sp>
        <p:nvSpPr>
          <p:cNvPr id="11" name="sketchy line"/>
          <p:cNvSpPr>
            <a:spLocks noGrp="1" noRot="1" noChangeAspect="1" noMove="1" noResize="1" noEditPoints="1" noAdjustHandles="1" noChangeArrowheads="1" noChangeShapeType="1" noTextEdit="1"/>
          </p:cNvSpPr>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72493" y="2071316"/>
            <a:ext cx="6713552" cy="4119172"/>
          </a:xfrm>
        </p:spPr>
        <p:txBody>
          <a:bodyPr anchor="t">
            <a:normAutofit/>
          </a:bodyPr>
          <a:lstStyle/>
          <a:p>
            <a:pPr>
              <a:spcAft>
                <a:spcPts val="1000"/>
              </a:spcAft>
              <a:buClr>
                <a:schemeClr val="tx1"/>
              </a:buClr>
              <a:buSzPct val="100000"/>
              <a:buFont typeface="Arial" panose="020B0604020202020204"/>
              <a:buChar char="•"/>
            </a:pPr>
            <a:r>
              <a:rPr lang="en-US" sz="2200"/>
              <a:t>The data collection and pre-processing stage involves </a:t>
            </a:r>
            <a:endParaRPr lang="en-US" sz="2200"/>
          </a:p>
          <a:p>
            <a:pPr>
              <a:spcAft>
                <a:spcPts val="1000"/>
              </a:spcAft>
              <a:buClr>
                <a:schemeClr val="tx1"/>
              </a:buClr>
              <a:buSzPct val="100000"/>
              <a:buFont typeface="Arial" panose="020B0604020202020204"/>
              <a:buChar char="•"/>
            </a:pPr>
            <a:r>
              <a:rPr lang="en-US" sz="2200"/>
              <a:t>collecting and pre-processing the images of number plates. </a:t>
            </a:r>
            <a:endParaRPr lang="en-US" sz="2200"/>
          </a:p>
          <a:p>
            <a:endParaRPr lang="en-US" sz="2200"/>
          </a:p>
        </p:txBody>
      </p:sp>
      <p:pic>
        <p:nvPicPr>
          <p:cNvPr id="4" name="Content Placeholder 4" descr="A collage of different cars&#10;&#10;Description automatically generated with medium confidence"/>
          <p:cNvPicPr>
            <a:picLocks noChangeAspect="1"/>
          </p:cNvPicPr>
          <p:nvPr/>
        </p:nvPicPr>
        <p:blipFill rotWithShape="1">
          <a:blip r:embed="rId1"/>
          <a:srcRect l="17952" r="23363"/>
          <a:stretch>
            <a:fillRect/>
          </a:stretch>
        </p:blipFill>
        <p:spPr>
          <a:xfrm>
            <a:off x="7675658" y="2093976"/>
            <a:ext cx="3941064" cy="40965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18520" cy="1434415"/>
          </a:xfrm>
        </p:spPr>
        <p:txBody>
          <a:bodyPr anchor="b">
            <a:normAutofit/>
          </a:bodyPr>
          <a:lstStyle/>
          <a:p>
            <a:r>
              <a:rPr lang="en-US" sz="5400"/>
              <a:t>Advantages &amp; Limitations</a:t>
            </a:r>
            <a:endParaRPr lang="en-US" sz="5400"/>
          </a:p>
        </p:txBody>
      </p:sp>
      <p:sp>
        <p:nvSpPr>
          <p:cNvPr id="11" name="sketchy line"/>
          <p:cNvSpPr>
            <a:spLocks noGrp="1" noRot="1" noChangeAspect="1" noMove="1" noResize="1" noEditPoints="1" noAdjustHandles="1" noChangeArrowheads="1" noChangeShapeType="1" noTextEdit="1"/>
          </p:cNvSpPr>
          <p:nvPr/>
        </p:nvSpPr>
        <p:spPr>
          <a:xfrm>
            <a:off x="572493" y="162185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Box 4"/>
          <p:cNvSpPr txBox="1"/>
          <p:nvPr/>
        </p:nvSpPr>
        <p:spPr>
          <a:xfrm>
            <a:off x="6407785" y="1804035"/>
            <a:ext cx="5282565" cy="4248150"/>
          </a:xfrm>
          <a:prstGeom prst="rect">
            <a:avLst/>
          </a:prstGeom>
          <a:noFill/>
        </p:spPr>
        <p:txBody>
          <a:bodyPr wrap="square" rtlCol="0">
            <a:noAutofit/>
          </a:bodyPr>
          <a:p>
            <a:r>
              <a:rPr lang="en-US" sz="2400"/>
              <a:t>Limitations:</a:t>
            </a:r>
            <a:endParaRPr lang="en-US"/>
          </a:p>
          <a:p>
            <a:r>
              <a:rPr lang="en-US"/>
              <a:t>• Complex document layouts: Tesseract may struggle with complex document layouts </a:t>
            </a:r>
            <a:endParaRPr lang="en-US"/>
          </a:p>
          <a:p>
            <a:r>
              <a:rPr lang="en-US"/>
              <a:t>or distorted text, leading to reduced accuracy.</a:t>
            </a:r>
            <a:endParaRPr lang="en-US"/>
          </a:p>
          <a:p>
            <a:r>
              <a:rPr lang="en-US"/>
              <a:t>• Handwritten text recognition: While Tesseract can handle printed text well, it may not </a:t>
            </a:r>
            <a:endParaRPr lang="en-US"/>
          </a:p>
          <a:p>
            <a:r>
              <a:rPr lang="en-US"/>
              <a:t>perform as effectively with handwritten text.</a:t>
            </a:r>
            <a:endParaRPr lang="en-US"/>
          </a:p>
          <a:p>
            <a:r>
              <a:rPr lang="en-US"/>
              <a:t>• Inaccurate character segmentation: If the license plate segmentation is not precise, </a:t>
            </a:r>
            <a:endParaRPr lang="en-US"/>
          </a:p>
          <a:p>
            <a:r>
              <a:rPr lang="en-US"/>
              <a:t>Tesseract OCR may encounter challenges in accurately recognizing characters.</a:t>
            </a:r>
            <a:endParaRPr lang="en-US"/>
          </a:p>
          <a:p>
            <a:r>
              <a:rPr lang="en-US"/>
              <a:t>• Performance with low-quality images: Tesseract's performance may degrade with </a:t>
            </a:r>
            <a:endParaRPr lang="en-US"/>
          </a:p>
          <a:p>
            <a:r>
              <a:rPr lang="en-US"/>
              <a:t>low-resolution or highly degraded images.</a:t>
            </a:r>
            <a:endParaRPr lang="en-US"/>
          </a:p>
        </p:txBody>
      </p:sp>
      <p:sp>
        <p:nvSpPr>
          <p:cNvPr id="6" name="Text Box 5"/>
          <p:cNvSpPr txBox="1"/>
          <p:nvPr/>
        </p:nvSpPr>
        <p:spPr>
          <a:xfrm>
            <a:off x="577850" y="1866900"/>
            <a:ext cx="5791200" cy="3648710"/>
          </a:xfrm>
          <a:prstGeom prst="rect">
            <a:avLst/>
          </a:prstGeom>
          <a:noFill/>
        </p:spPr>
        <p:txBody>
          <a:bodyPr wrap="square" lIns="90170" tIns="46990" rIns="90170" bIns="46990" rtlCol="0">
            <a:noAutofit/>
          </a:bodyPr>
          <a:p>
            <a:pPr marL="0" algn="l">
              <a:buClrTx/>
              <a:buSzTx/>
              <a:buNone/>
            </a:pPr>
            <a:r>
              <a:rPr lang="en-US" sz="2400">
                <a:sym typeface="+mn-ea"/>
              </a:rPr>
              <a:t>Advantages:</a:t>
            </a:r>
            <a:endParaRPr lang="en-US"/>
          </a:p>
          <a:p>
            <a:pPr algn="l">
              <a:lnSpc>
                <a:spcPct val="100000"/>
              </a:lnSpc>
              <a:buClrTx/>
              <a:buSzTx/>
              <a:buNone/>
            </a:pPr>
            <a:r>
              <a:rPr lang="en-US">
                <a:sym typeface="+mn-ea"/>
              </a:rPr>
              <a:t>• </a:t>
            </a:r>
            <a:r>
              <a:rPr lang="en-US" sz="1800">
                <a:sym typeface="+mn-ea"/>
              </a:rPr>
              <a:t>Open-source: Tesseract OCR is freely available and has a large community of contributors, making it continuously improved and enhanced.</a:t>
            </a:r>
            <a:endParaRPr lang="en-US" sz="1800"/>
          </a:p>
          <a:p>
            <a:pPr algn="l">
              <a:lnSpc>
                <a:spcPct val="100000"/>
              </a:lnSpc>
              <a:buClrTx/>
              <a:buSzTx/>
              <a:buNone/>
            </a:pPr>
            <a:r>
              <a:rPr lang="en-US" sz="1800">
                <a:sym typeface="+mn-ea"/>
              </a:rPr>
              <a:t>• Multilingual support: Tesseract supports a wide range of languages, making it versatile for international applications.</a:t>
            </a:r>
            <a:endParaRPr lang="en-US" sz="1800"/>
          </a:p>
          <a:p>
            <a:pPr algn="l">
              <a:lnSpc>
                <a:spcPct val="100000"/>
              </a:lnSpc>
              <a:buClrTx/>
              <a:buSzTx/>
              <a:buNone/>
            </a:pPr>
            <a:r>
              <a:rPr lang="en-US" sz="1800">
                <a:sym typeface="+mn-ea"/>
              </a:rPr>
              <a:t>• Robustness: Tesseract can handle various font styles, sizes, and noise levels, making it suitable for diverse OCR tasks.</a:t>
            </a:r>
            <a:endParaRPr lang="en-US" sz="1800"/>
          </a:p>
          <a:p>
            <a:pPr algn="l">
              <a:lnSpc>
                <a:spcPct val="100000"/>
              </a:lnSpc>
              <a:buClrTx/>
              <a:buSzTx/>
              <a:buNone/>
            </a:pPr>
            <a:r>
              <a:rPr lang="en-US" sz="1800">
                <a:sym typeface="+mn-ea"/>
              </a:rPr>
              <a:t>• Flexibility: Tesseract can be integrated into different programming languages and platforms, allowing for seamless integration into custom applications.data collection and pre-processing stage involvescollecting and pre-processing the images of number plates. </a:t>
            </a:r>
            <a:endParaRPr lang="en-US" sz="1800"/>
          </a:p>
          <a:p>
            <a:pPr marL="0" indent="0" algn="l" fontAlgn="b">
              <a:buNone/>
            </a:pPr>
            <a:endParaRPr lang="en-US"/>
          </a:p>
          <a:p>
            <a:pPr fontAlgn="b"/>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10457</Words>
  <Application>WPS Presentation</Application>
  <PresentationFormat>Widescreen</PresentationFormat>
  <Paragraphs>162</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Times New Roman</vt:lpstr>
      <vt:lpstr>Calibri</vt:lpstr>
      <vt:lpstr>Arial</vt:lpstr>
      <vt:lpstr>Microsoft YaHei</vt:lpstr>
      <vt:lpstr>Arial Unicode MS</vt:lpstr>
      <vt:lpstr>Calibri Light</vt:lpstr>
      <vt:lpstr>Office Theme</vt:lpstr>
      <vt:lpstr>Automatic Number Plate Recognition System for Vehicle Identification Using OCR </vt:lpstr>
      <vt:lpstr>Introduction</vt:lpstr>
      <vt:lpstr>OCR Models for ANPR</vt:lpstr>
      <vt:lpstr>Problem Statement</vt:lpstr>
      <vt:lpstr>Aim and Objectives</vt:lpstr>
      <vt:lpstr>Scope of the Study</vt:lpstr>
      <vt:lpstr>Popular OCR Models</vt:lpstr>
      <vt:lpstr>Dataset</vt:lpstr>
      <vt:lpstr>Advantages &amp; Limitations</vt:lpstr>
      <vt:lpstr>Implementation</vt:lpstr>
      <vt:lpstr>PowerPoint 演示文稿</vt:lpstr>
      <vt:lpstr>PowerPoint 演示文稿</vt:lpstr>
      <vt:lpstr>Comparison Factors</vt:lpstr>
      <vt:lpstr>Comparative Analysis Results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Number Plate Recognition System for Vehicle Identification Using OCR </dc:title>
  <dc:creator>Sekhar Pasem</dc:creator>
  <cp:lastModifiedBy>PRATIBHA</cp:lastModifiedBy>
  <cp:revision>48</cp:revision>
  <dcterms:created xsi:type="dcterms:W3CDTF">2023-06-06T09:18:00Z</dcterms:created>
  <dcterms:modified xsi:type="dcterms:W3CDTF">2023-12-06T13:43:11Z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53D6ED49ED154ED2AD10FD278671C84E_13</vt:lpwstr>
  </property>
  <property fmtid="{D5CDD505-2E9C-101B-9397-08002B2CF9AE}" pid="3" name="KSOProductBuildVer">
    <vt:lpwstr>1033-12.2.0.13306</vt:lpwstr>
  </property>
</Properties>
</file>