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63"/>
  </p:notesMasterIdLst>
  <p:sldIdLst>
    <p:sldId id="256" r:id="rId2"/>
    <p:sldId id="32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307" r:id="rId37"/>
    <p:sldId id="308" r:id="rId38"/>
    <p:sldId id="291" r:id="rId39"/>
    <p:sldId id="292" r:id="rId40"/>
    <p:sldId id="309" r:id="rId41"/>
    <p:sldId id="310" r:id="rId42"/>
    <p:sldId id="293" r:id="rId43"/>
    <p:sldId id="294" r:id="rId44"/>
    <p:sldId id="311" r:id="rId45"/>
    <p:sldId id="312" r:id="rId46"/>
    <p:sldId id="295" r:id="rId47"/>
    <p:sldId id="296" r:id="rId48"/>
    <p:sldId id="313" r:id="rId49"/>
    <p:sldId id="314" r:id="rId50"/>
    <p:sldId id="297" r:id="rId51"/>
    <p:sldId id="298" r:id="rId52"/>
    <p:sldId id="315" r:id="rId53"/>
    <p:sldId id="316" r:id="rId54"/>
    <p:sldId id="299" r:id="rId55"/>
    <p:sldId id="300" r:id="rId56"/>
    <p:sldId id="317" r:id="rId57"/>
    <p:sldId id="318" r:id="rId58"/>
    <p:sldId id="319" r:id="rId59"/>
    <p:sldId id="301" r:id="rId60"/>
    <p:sldId id="303" r:id="rId61"/>
    <p:sldId id="305" r:id="rId6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796B9F-FA0D-4FFF-9714-07ECE1483ECC}">
  <a:tblStyle styleId="{54796B9F-FA0D-4FFF-9714-07ECE1483ECC}" styleName="Table_0"/>
  <a:tblStyle styleId="{591F2D4B-BDD2-4DDD-A835-231FC7C0127B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CO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446120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31" name="Shape 5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31" name="Shape 5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31" name="Shape 5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41" name="Shape 5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52" name="Shape 5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52" name="Shape 5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52" name="Shape 5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73" name="Shape 57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73" name="Shape 57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73" name="Shape 57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15" name="Shape 61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15" name="Shape 61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15" name="Shape 61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25" name="Shape 62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36" name="Shape 63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36" name="Shape 63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802000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36" name="Shape 63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97080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36" name="Shape 63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00829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67" name="Shape 6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8" name="Shape 6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CO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406" y="6007367"/>
            <a:ext cx="12195406" cy="85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2308" y="6007366"/>
            <a:ext cx="8412481" cy="850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 rot="5400000">
            <a:off x="3833018" y="-1623217"/>
            <a:ext cx="4525963" cy="1097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O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CO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406" y="6007367"/>
            <a:ext cx="12195406" cy="85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2308" y="6007366"/>
            <a:ext cx="8412481" cy="850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 rot="5400000">
            <a:off x="7285037" y="1828801"/>
            <a:ext cx="5851525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8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O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CO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406" y="6007367"/>
            <a:ext cx="12195406" cy="85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2308" y="6007366"/>
            <a:ext cx="8412481" cy="850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320800" y="4572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1320800" y="6324600"/>
            <a:ext cx="6400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940800" y="6324600"/>
            <a:ext cx="27431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O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CO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406" y="6007367"/>
            <a:ext cx="12195406" cy="85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2308" y="6007366"/>
            <a:ext cx="8412481" cy="850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ítulo y texto e imágenes prediseñada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20800" y="4572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20800" y="1828800"/>
            <a:ext cx="5080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clipArt" idx="2"/>
          </p:nvPr>
        </p:nvSpPr>
        <p:spPr>
          <a:xfrm>
            <a:off x="6604000" y="1828800"/>
            <a:ext cx="5080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dt" idx="10"/>
          </p:nvPr>
        </p:nvSpPr>
        <p:spPr>
          <a:xfrm>
            <a:off x="1320800" y="6324600"/>
            <a:ext cx="6400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940800" y="6324600"/>
            <a:ext cx="27431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O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CO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406" y="6007367"/>
            <a:ext cx="12195406" cy="85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2308" y="6007366"/>
            <a:ext cx="8412481" cy="850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CO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2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O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CO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" name="Shape 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406" y="6048310"/>
            <a:ext cx="12195406" cy="85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Shape 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2308" y="6048310"/>
            <a:ext cx="8412481" cy="850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963083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O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CO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Shape 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406" y="6007367"/>
            <a:ext cx="12195406" cy="85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2308" y="6007366"/>
            <a:ext cx="8412481" cy="850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6197600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O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CO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406" y="6007367"/>
            <a:ext cx="12195406" cy="85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2308" y="6007366"/>
            <a:ext cx="8412481" cy="850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09600" y="1535112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O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CO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406" y="6007367"/>
            <a:ext cx="12195406" cy="85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2308" y="6007366"/>
            <a:ext cx="8412481" cy="850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O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CO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406" y="6007367"/>
            <a:ext cx="12195406" cy="85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2308" y="6007366"/>
            <a:ext cx="8412481" cy="850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766732" y="273051"/>
            <a:ext cx="6815666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609600" y="1435100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O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CO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406" y="6007367"/>
            <a:ext cx="12195406" cy="85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2308" y="6007366"/>
            <a:ext cx="8412481" cy="850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2389716" y="4800600"/>
            <a:ext cx="7315200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pic" idx="2"/>
          </p:nvPr>
        </p:nvSpPr>
        <p:spPr>
          <a:xfrm>
            <a:off x="2389716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2389716" y="5367337"/>
            <a:ext cx="7315200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O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CO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406" y="6007367"/>
            <a:ext cx="12195406" cy="85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2308" y="6007366"/>
            <a:ext cx="8412481" cy="850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>
            <a:alphaModFix amt="0"/>
          </a:blip>
          <a:tile tx="0" ty="0" sx="100000" sy="100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CO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1507034" y="489397"/>
            <a:ext cx="9089529" cy="5666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CO" sz="3959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STORY MAP FEDEMARKET</a:t>
            </a:r>
          </a:p>
        </p:txBody>
      </p:sp>
      <p:sp>
        <p:nvSpPr>
          <p:cNvPr id="123" name="Shape 123"/>
          <p:cNvSpPr/>
          <p:nvPr/>
        </p:nvSpPr>
        <p:spPr>
          <a:xfrm>
            <a:off x="1390375" y="1057796"/>
            <a:ext cx="1884437" cy="673806"/>
          </a:xfrm>
          <a:prstGeom prst="foldedCorner">
            <a:avLst>
              <a:gd name="adj" fmla="val 16667"/>
            </a:avLst>
          </a:prstGeom>
          <a:solidFill>
            <a:srgbClr val="FF66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CO" sz="1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APLICATIVO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CO" sz="1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MOVIL</a:t>
            </a:r>
          </a:p>
        </p:txBody>
      </p:sp>
      <p:sp>
        <p:nvSpPr>
          <p:cNvPr id="124" name="Shape 124"/>
          <p:cNvSpPr/>
          <p:nvPr/>
        </p:nvSpPr>
        <p:spPr>
          <a:xfrm>
            <a:off x="4790312" y="1057796"/>
            <a:ext cx="1889525" cy="673806"/>
          </a:xfrm>
          <a:prstGeom prst="foldedCorner">
            <a:avLst>
              <a:gd name="adj" fmla="val 16667"/>
            </a:avLst>
          </a:prstGeom>
          <a:solidFill>
            <a:srgbClr val="FF66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CO" sz="1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PORTAL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CO" sz="1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</a:p>
        </p:txBody>
      </p:sp>
      <p:sp>
        <p:nvSpPr>
          <p:cNvPr id="125" name="Shape 125"/>
          <p:cNvSpPr/>
          <p:nvPr/>
        </p:nvSpPr>
        <p:spPr>
          <a:xfrm>
            <a:off x="7110467" y="1056067"/>
            <a:ext cx="1889525" cy="673806"/>
          </a:xfrm>
          <a:prstGeom prst="foldedCorner">
            <a:avLst>
              <a:gd name="adj" fmla="val 16667"/>
            </a:avLst>
          </a:prstGeom>
          <a:solidFill>
            <a:srgbClr val="FF66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CO" sz="1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DOCUMENTACIÓN</a:t>
            </a:r>
          </a:p>
        </p:txBody>
      </p:sp>
      <p:sp>
        <p:nvSpPr>
          <p:cNvPr id="126" name="Shape 126"/>
          <p:cNvSpPr/>
          <p:nvPr/>
        </p:nvSpPr>
        <p:spPr>
          <a:xfrm>
            <a:off x="1235676" y="2095258"/>
            <a:ext cx="1006574" cy="684000"/>
          </a:xfrm>
          <a:prstGeom prst="foldedCorner">
            <a:avLst>
              <a:gd name="adj" fmla="val 16667"/>
            </a:avLst>
          </a:prstGeom>
          <a:solidFill>
            <a:srgbClr val="0099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CO" sz="1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Diseño de la aplicación</a:t>
            </a:r>
          </a:p>
        </p:txBody>
      </p:sp>
      <p:sp>
        <p:nvSpPr>
          <p:cNvPr id="127" name="Shape 127"/>
          <p:cNvSpPr/>
          <p:nvPr/>
        </p:nvSpPr>
        <p:spPr>
          <a:xfrm>
            <a:off x="2322460" y="3047975"/>
            <a:ext cx="989526" cy="4680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909"/>
              </a:lnSpc>
              <a:spcBef>
                <a:spcPts val="0"/>
              </a:spcBef>
              <a:buSzPct val="25000"/>
              <a:buNone/>
            </a:pPr>
            <a:r>
              <a:rPr lang="es-CO" sz="11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Autenticación de </a:t>
            </a:r>
          </a:p>
          <a:p>
            <a:pPr marL="0" marR="0" lvl="0" indent="0" algn="ctr" rtl="0">
              <a:lnSpc>
                <a:spcPct val="90909"/>
              </a:lnSpc>
              <a:spcBef>
                <a:spcPts val="0"/>
              </a:spcBef>
              <a:buSzPct val="25000"/>
              <a:buNone/>
            </a:pPr>
            <a:r>
              <a:rPr lang="es-CO" sz="11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usuarios</a:t>
            </a:r>
          </a:p>
        </p:txBody>
      </p:sp>
      <p:sp>
        <p:nvSpPr>
          <p:cNvPr id="128" name="Shape 128"/>
          <p:cNvSpPr/>
          <p:nvPr/>
        </p:nvSpPr>
        <p:spPr>
          <a:xfrm>
            <a:off x="2322460" y="2092015"/>
            <a:ext cx="989526" cy="684000"/>
          </a:xfrm>
          <a:prstGeom prst="foldedCorner">
            <a:avLst>
              <a:gd name="adj" fmla="val 16667"/>
            </a:avLst>
          </a:prstGeom>
          <a:solidFill>
            <a:srgbClr val="0099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CO" sz="1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Desarrollo  de la aplicación</a:t>
            </a:r>
          </a:p>
        </p:txBody>
      </p:sp>
      <p:sp>
        <p:nvSpPr>
          <p:cNvPr id="129" name="Shape 129"/>
          <p:cNvSpPr/>
          <p:nvPr/>
        </p:nvSpPr>
        <p:spPr>
          <a:xfrm>
            <a:off x="4790310" y="2094801"/>
            <a:ext cx="1196175" cy="684000"/>
          </a:xfrm>
          <a:prstGeom prst="foldedCorner">
            <a:avLst>
              <a:gd name="adj" fmla="val 16667"/>
            </a:avLst>
          </a:prstGeom>
          <a:solidFill>
            <a:srgbClr val="0099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CO" sz="1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Desarrollo del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CO" sz="1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portal</a:t>
            </a:r>
          </a:p>
        </p:txBody>
      </p:sp>
      <p:sp>
        <p:nvSpPr>
          <p:cNvPr id="130" name="Shape 130"/>
          <p:cNvSpPr/>
          <p:nvPr/>
        </p:nvSpPr>
        <p:spPr>
          <a:xfrm>
            <a:off x="7099732" y="2079736"/>
            <a:ext cx="1136840" cy="684000"/>
          </a:xfrm>
          <a:prstGeom prst="foldedCorner">
            <a:avLst>
              <a:gd name="adj" fmla="val 16667"/>
            </a:avLst>
          </a:prstGeom>
          <a:solidFill>
            <a:srgbClr val="0099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CO" sz="1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Ejecución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CO" sz="1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CO" sz="1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</a:t>
            </a:r>
          </a:p>
        </p:txBody>
      </p:sp>
      <p:sp>
        <p:nvSpPr>
          <p:cNvPr id="131" name="Shape 131"/>
          <p:cNvSpPr/>
          <p:nvPr/>
        </p:nvSpPr>
        <p:spPr>
          <a:xfrm>
            <a:off x="3404791" y="3045930"/>
            <a:ext cx="1006574" cy="4680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909"/>
              </a:lnSpc>
              <a:spcBef>
                <a:spcPts val="0"/>
              </a:spcBef>
              <a:buSzPct val="25000"/>
              <a:buNone/>
            </a:pPr>
            <a:r>
              <a:rPr lang="es-CO" sz="11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Reporte de accesos al aplicativo</a:t>
            </a:r>
          </a:p>
        </p:txBody>
      </p:sp>
      <p:sp>
        <p:nvSpPr>
          <p:cNvPr id="132" name="Shape 132"/>
          <p:cNvSpPr/>
          <p:nvPr/>
        </p:nvSpPr>
        <p:spPr>
          <a:xfrm>
            <a:off x="3404791" y="3593266"/>
            <a:ext cx="985880" cy="4680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909"/>
              </a:lnSpc>
              <a:spcBef>
                <a:spcPts val="0"/>
              </a:spcBef>
              <a:buSzPct val="25000"/>
              <a:buNone/>
            </a:pPr>
            <a:r>
              <a:rPr lang="es-CO" sz="11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Recordar Credenciales</a:t>
            </a:r>
          </a:p>
        </p:txBody>
      </p:sp>
      <p:sp>
        <p:nvSpPr>
          <p:cNvPr id="133" name="Shape 133"/>
          <p:cNvSpPr/>
          <p:nvPr/>
        </p:nvSpPr>
        <p:spPr>
          <a:xfrm>
            <a:off x="3404791" y="4142323"/>
            <a:ext cx="985880" cy="4680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909"/>
              </a:lnSpc>
              <a:spcBef>
                <a:spcPts val="0"/>
              </a:spcBef>
              <a:buSzPct val="25000"/>
              <a:buNone/>
            </a:pPr>
            <a:r>
              <a:rPr lang="es-CO" sz="11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Slider</a:t>
            </a:r>
          </a:p>
        </p:txBody>
      </p:sp>
      <p:sp>
        <p:nvSpPr>
          <p:cNvPr id="134" name="Shape 134"/>
          <p:cNvSpPr/>
          <p:nvPr/>
        </p:nvSpPr>
        <p:spPr>
          <a:xfrm>
            <a:off x="1135891" y="3586810"/>
            <a:ext cx="1106359" cy="341235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909"/>
              </a:lnSpc>
              <a:spcBef>
                <a:spcPts val="0"/>
              </a:spcBef>
              <a:buSzPct val="25000"/>
              <a:buNone/>
            </a:pPr>
            <a:r>
              <a:rPr lang="es-CO" sz="11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Rendimiento</a:t>
            </a:r>
          </a:p>
        </p:txBody>
      </p:sp>
      <p:sp>
        <p:nvSpPr>
          <p:cNvPr id="135" name="Shape 135"/>
          <p:cNvSpPr/>
          <p:nvPr/>
        </p:nvSpPr>
        <p:spPr>
          <a:xfrm>
            <a:off x="1135891" y="4037819"/>
            <a:ext cx="1106359" cy="26282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909"/>
              </a:lnSpc>
              <a:spcBef>
                <a:spcPts val="0"/>
              </a:spcBef>
              <a:buSzPct val="25000"/>
              <a:buNone/>
            </a:pPr>
            <a:r>
              <a:rPr lang="es-CO" sz="11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Seguridad</a:t>
            </a:r>
          </a:p>
        </p:txBody>
      </p:sp>
      <p:cxnSp>
        <p:nvCxnSpPr>
          <p:cNvPr id="136" name="Shape 136"/>
          <p:cNvCxnSpPr/>
          <p:nvPr/>
        </p:nvCxnSpPr>
        <p:spPr>
          <a:xfrm>
            <a:off x="1240776" y="1929977"/>
            <a:ext cx="9622042" cy="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Shape 137"/>
          <p:cNvCxnSpPr/>
          <p:nvPr/>
        </p:nvCxnSpPr>
        <p:spPr>
          <a:xfrm>
            <a:off x="1240776" y="2983899"/>
            <a:ext cx="9622042" cy="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Shape 138"/>
          <p:cNvSpPr/>
          <p:nvPr/>
        </p:nvSpPr>
        <p:spPr>
          <a:xfrm>
            <a:off x="4764555" y="3036214"/>
            <a:ext cx="1221931" cy="4680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909"/>
              </a:lnSpc>
              <a:spcBef>
                <a:spcPts val="0"/>
              </a:spcBef>
              <a:buSzPct val="25000"/>
              <a:buNone/>
            </a:pPr>
            <a:r>
              <a:rPr lang="es-CO" sz="11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Autenticación Administradores</a:t>
            </a:r>
          </a:p>
        </p:txBody>
      </p:sp>
      <p:sp>
        <p:nvSpPr>
          <p:cNvPr id="139" name="Shape 139"/>
          <p:cNvSpPr/>
          <p:nvPr/>
        </p:nvSpPr>
        <p:spPr>
          <a:xfrm>
            <a:off x="1135891" y="4760217"/>
            <a:ext cx="1106359" cy="23585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909"/>
              </a:lnSpc>
              <a:spcBef>
                <a:spcPts val="0"/>
              </a:spcBef>
              <a:buSzPct val="25000"/>
              <a:buNone/>
            </a:pPr>
            <a:r>
              <a:rPr lang="es-CO" sz="11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Fiabilidad</a:t>
            </a:r>
          </a:p>
        </p:txBody>
      </p:sp>
      <p:sp>
        <p:nvSpPr>
          <p:cNvPr id="140" name="Shape 140"/>
          <p:cNvSpPr/>
          <p:nvPr/>
        </p:nvSpPr>
        <p:spPr>
          <a:xfrm>
            <a:off x="1135891" y="4363196"/>
            <a:ext cx="1106359" cy="307256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909"/>
              </a:lnSpc>
              <a:spcBef>
                <a:spcPts val="0"/>
              </a:spcBef>
              <a:buSzPct val="25000"/>
              <a:buNone/>
            </a:pPr>
            <a:r>
              <a:rPr lang="es-CO" sz="11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Disponibilidad</a:t>
            </a:r>
          </a:p>
        </p:txBody>
      </p:sp>
      <p:sp>
        <p:nvSpPr>
          <p:cNvPr id="141" name="Shape 141"/>
          <p:cNvSpPr/>
          <p:nvPr/>
        </p:nvSpPr>
        <p:spPr>
          <a:xfrm>
            <a:off x="7116464" y="3034660"/>
            <a:ext cx="1120109" cy="4680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909"/>
              </a:lnSpc>
              <a:spcBef>
                <a:spcPts val="0"/>
              </a:spcBef>
              <a:buSzPct val="25000"/>
              <a:buNone/>
            </a:pPr>
            <a:r>
              <a:rPr lang="es-CO" sz="11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Mantenibilidad</a:t>
            </a:r>
          </a:p>
        </p:txBody>
      </p:sp>
      <p:sp>
        <p:nvSpPr>
          <p:cNvPr id="142" name="Shape 142"/>
          <p:cNvSpPr/>
          <p:nvPr/>
        </p:nvSpPr>
        <p:spPr>
          <a:xfrm>
            <a:off x="1135891" y="5104851"/>
            <a:ext cx="1106359" cy="249522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909"/>
              </a:lnSpc>
              <a:spcBef>
                <a:spcPts val="0"/>
              </a:spcBef>
              <a:buSzPct val="25000"/>
              <a:buNone/>
            </a:pPr>
            <a:r>
              <a:rPr lang="es-CO" sz="11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Portabilidad</a:t>
            </a:r>
          </a:p>
        </p:txBody>
      </p:sp>
      <p:sp>
        <p:nvSpPr>
          <p:cNvPr id="143" name="Shape 143"/>
          <p:cNvSpPr/>
          <p:nvPr/>
        </p:nvSpPr>
        <p:spPr>
          <a:xfrm>
            <a:off x="2322460" y="4104776"/>
            <a:ext cx="1002119" cy="4680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909"/>
              </a:lnSpc>
              <a:spcBef>
                <a:spcPts val="0"/>
              </a:spcBef>
              <a:buSzPct val="25000"/>
              <a:buNone/>
            </a:pPr>
            <a:r>
              <a:rPr lang="es-CO" sz="11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Formato de los </a:t>
            </a:r>
          </a:p>
          <a:p>
            <a:pPr marL="0" marR="0" lvl="0" indent="0" algn="ctr" rtl="0">
              <a:lnSpc>
                <a:spcPct val="90909"/>
              </a:lnSpc>
              <a:spcBef>
                <a:spcPts val="0"/>
              </a:spcBef>
              <a:buSzPct val="25000"/>
              <a:buNone/>
            </a:pPr>
            <a:r>
              <a:rPr lang="es-CO" sz="11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archivos</a:t>
            </a:r>
          </a:p>
        </p:txBody>
      </p:sp>
      <p:sp>
        <p:nvSpPr>
          <p:cNvPr id="144" name="Shape 144"/>
          <p:cNvSpPr/>
          <p:nvPr/>
        </p:nvSpPr>
        <p:spPr>
          <a:xfrm>
            <a:off x="2319341" y="4636851"/>
            <a:ext cx="1002119" cy="4680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909"/>
              </a:lnSpc>
              <a:spcBef>
                <a:spcPts val="0"/>
              </a:spcBef>
              <a:buSzPct val="25000"/>
              <a:buNone/>
            </a:pPr>
            <a:r>
              <a:rPr lang="es-CO" sz="11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Material clasificado</a:t>
            </a:r>
          </a:p>
        </p:txBody>
      </p:sp>
      <p:sp>
        <p:nvSpPr>
          <p:cNvPr id="145" name="Shape 145"/>
          <p:cNvSpPr/>
          <p:nvPr/>
        </p:nvSpPr>
        <p:spPr>
          <a:xfrm>
            <a:off x="2319341" y="5177567"/>
            <a:ext cx="1002119" cy="4680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909"/>
              </a:lnSpc>
              <a:spcBef>
                <a:spcPts val="0"/>
              </a:spcBef>
              <a:buSzPct val="25000"/>
              <a:buNone/>
            </a:pPr>
            <a:r>
              <a:rPr lang="es-CO" sz="11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Generar TOP de contenidos</a:t>
            </a:r>
          </a:p>
        </p:txBody>
      </p:sp>
      <p:sp>
        <p:nvSpPr>
          <p:cNvPr id="146" name="Shape 146"/>
          <p:cNvSpPr/>
          <p:nvPr/>
        </p:nvSpPr>
        <p:spPr>
          <a:xfrm>
            <a:off x="2322460" y="3588689"/>
            <a:ext cx="989526" cy="4680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909"/>
              </a:lnSpc>
              <a:spcBef>
                <a:spcPts val="0"/>
              </a:spcBef>
              <a:buSzPct val="25000"/>
              <a:buNone/>
            </a:pPr>
            <a:r>
              <a:rPr lang="es-CO" sz="11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Indicadores económicos</a:t>
            </a:r>
          </a:p>
        </p:txBody>
      </p:sp>
      <p:sp>
        <p:nvSpPr>
          <p:cNvPr id="147" name="Shape 147"/>
          <p:cNvSpPr/>
          <p:nvPr/>
        </p:nvSpPr>
        <p:spPr>
          <a:xfrm>
            <a:off x="1135891" y="3050651"/>
            <a:ext cx="1106359" cy="4680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909"/>
              </a:lnSpc>
              <a:spcBef>
                <a:spcPts val="0"/>
              </a:spcBef>
              <a:buSzPct val="25000"/>
              <a:buNone/>
            </a:pPr>
            <a:r>
              <a:rPr lang="es-CO" sz="11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Diseño Interfaces de usuario</a:t>
            </a:r>
          </a:p>
        </p:txBody>
      </p:sp>
      <p:sp>
        <p:nvSpPr>
          <p:cNvPr id="148" name="Shape 148"/>
          <p:cNvSpPr/>
          <p:nvPr/>
        </p:nvSpPr>
        <p:spPr>
          <a:xfrm>
            <a:off x="4777432" y="3586810"/>
            <a:ext cx="1221931" cy="4680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909"/>
              </a:lnSpc>
              <a:spcBef>
                <a:spcPts val="0"/>
              </a:spcBef>
              <a:buSzPct val="25000"/>
              <a:buNone/>
            </a:pPr>
            <a:r>
              <a:rPr lang="es-CO" sz="11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Inserción de </a:t>
            </a:r>
          </a:p>
          <a:p>
            <a:pPr marL="0" marR="0" lvl="0" indent="0" algn="ctr" rtl="0">
              <a:lnSpc>
                <a:spcPct val="90909"/>
              </a:lnSpc>
              <a:spcBef>
                <a:spcPts val="0"/>
              </a:spcBef>
              <a:buSzPct val="25000"/>
              <a:buNone/>
            </a:pPr>
            <a:r>
              <a:rPr lang="es-CO" sz="11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material</a:t>
            </a:r>
          </a:p>
        </p:txBody>
      </p:sp>
      <p:sp>
        <p:nvSpPr>
          <p:cNvPr id="149" name="Shape 149"/>
          <p:cNvSpPr/>
          <p:nvPr/>
        </p:nvSpPr>
        <p:spPr>
          <a:xfrm>
            <a:off x="4790310" y="4142323"/>
            <a:ext cx="1221931" cy="4680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909"/>
              </a:lnSpc>
              <a:spcBef>
                <a:spcPts val="0"/>
              </a:spcBef>
              <a:buSzPct val="25000"/>
              <a:buNone/>
            </a:pPr>
            <a:r>
              <a:rPr lang="es-CO" sz="11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Edición de </a:t>
            </a:r>
          </a:p>
          <a:p>
            <a:pPr marL="0" marR="0" lvl="0" indent="0" algn="ctr" rtl="0">
              <a:lnSpc>
                <a:spcPct val="90909"/>
              </a:lnSpc>
              <a:spcBef>
                <a:spcPts val="0"/>
              </a:spcBef>
              <a:buSzPct val="25000"/>
              <a:buNone/>
            </a:pPr>
            <a:r>
              <a:rPr lang="es-CO" sz="11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Material</a:t>
            </a:r>
          </a:p>
          <a:p>
            <a:pPr marL="0" marR="0" lvl="0" indent="0" algn="ctr" rtl="0">
              <a:lnSpc>
                <a:spcPct val="90909"/>
              </a:lnSpc>
              <a:spcBef>
                <a:spcPts val="0"/>
              </a:spcBef>
              <a:buSzPct val="25000"/>
              <a:buNone/>
            </a:pPr>
            <a:r>
              <a:rPr lang="es-CO" sz="11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precargado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638627" y="0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Historias de usuario</a:t>
            </a:r>
          </a:p>
        </p:txBody>
      </p:sp>
      <p:graphicFrame>
        <p:nvGraphicFramePr>
          <p:cNvPr id="277" name="Shape 277"/>
          <p:cNvGraphicFramePr/>
          <p:nvPr/>
        </p:nvGraphicFramePr>
        <p:xfrm>
          <a:off x="1441450" y="2392813"/>
          <a:ext cx="8625375" cy="3239250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Narrativa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3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Como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3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 quiero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075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 forma que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8" name="Shape 278"/>
          <p:cNvSpPr/>
          <p:nvPr/>
        </p:nvSpPr>
        <p:spPr>
          <a:xfrm>
            <a:off x="2528948" y="2507500"/>
            <a:ext cx="732067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&lt;Indicadores económicos&gt;</a:t>
            </a:r>
          </a:p>
        </p:txBody>
      </p:sp>
      <p:sp>
        <p:nvSpPr>
          <p:cNvPr id="279" name="Shape 279"/>
          <p:cNvSpPr/>
          <p:nvPr/>
        </p:nvSpPr>
        <p:spPr>
          <a:xfrm>
            <a:off x="3098185" y="3049796"/>
            <a:ext cx="6751436" cy="2580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&lt;Cliente&gt;</a:t>
            </a:r>
          </a:p>
        </p:txBody>
      </p:sp>
      <p:sp>
        <p:nvSpPr>
          <p:cNvPr id="280" name="Shape 280"/>
          <p:cNvSpPr/>
          <p:nvPr/>
        </p:nvSpPr>
        <p:spPr>
          <a:xfrm>
            <a:off x="3098184" y="3347898"/>
            <a:ext cx="6751436" cy="109646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&lt;Que la aplicación móvil muestre el precio del café y el precio del dólar actualizado al momento de ser solicitado&gt;</a:t>
            </a: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3098184" y="4398526"/>
            <a:ext cx="6751436" cy="137058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&lt;Los caficultores tengan plena seguridad y confianza en los indicadores económicos mostrados en la aplicación&gt;</a:t>
            </a: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2" name="Shape 282"/>
          <p:cNvGraphicFramePr/>
          <p:nvPr/>
        </p:nvGraphicFramePr>
        <p:xfrm>
          <a:off x="1086380" y="1327773"/>
          <a:ext cx="9759075" cy="925550"/>
        </p:xfrm>
        <a:graphic>
          <a:graphicData uri="http://schemas.openxmlformats.org/drawingml/2006/table">
            <a:tbl>
              <a:tblPr firstRow="1" firstCol="1" bandRow="1">
                <a:noFill/>
                <a:tableStyleId>{591F2D4B-BDD2-4DDD-A835-231FC7C0127B}</a:tableStyleId>
              </a:tblPr>
              <a:tblGrid>
                <a:gridCol w="96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Cliente: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marR="0" lvl="0" indent="-10795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FNC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Proyecto: </a:t>
                      </a:r>
                      <a:r>
                        <a:rPr lang="es-CO" sz="14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Tienda Cafetera o FedeMarket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/>
                        <a:t>ALTA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Tamaño: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Épica (  ) Característica (   ) Historia ( </a:t>
                      </a: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)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Estimado</a:t>
                      </a: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(días)</a:t>
                      </a: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4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Puntos: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Criterios de Aceptación</a:t>
            </a:r>
          </a:p>
        </p:txBody>
      </p:sp>
      <p:graphicFrame>
        <p:nvGraphicFramePr>
          <p:cNvPr id="288" name="Shape 288"/>
          <p:cNvGraphicFramePr/>
          <p:nvPr>
            <p:extLst>
              <p:ext uri="{D42A27DB-BD31-4B8C-83A1-F6EECF244321}">
                <p14:modId xmlns:p14="http://schemas.microsoft.com/office/powerpoint/2010/main" val="3338994255"/>
              </p:ext>
            </p:extLst>
          </p:nvPr>
        </p:nvGraphicFramePr>
        <p:xfrm>
          <a:off x="933450" y="2189610"/>
          <a:ext cx="8625375" cy="2402003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Dado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lang="es-CO"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Entonces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9" name="Shape 289"/>
          <p:cNvSpPr/>
          <p:nvPr/>
        </p:nvSpPr>
        <p:spPr>
          <a:xfrm>
            <a:off x="2020948" y="2304300"/>
            <a:ext cx="732067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ESC -1   Ventana principal </a:t>
            </a:r>
          </a:p>
        </p:txBody>
      </p:sp>
      <p:sp>
        <p:nvSpPr>
          <p:cNvPr id="290" name="Shape 290"/>
          <p:cNvSpPr/>
          <p:nvPr/>
        </p:nvSpPr>
        <p:spPr>
          <a:xfrm>
            <a:off x="2590150" y="2753733"/>
            <a:ext cx="6751499" cy="5638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Que la aplicación móvil muestre el precio del café y el precio del dólar actualizado al momento de ser solicitado</a:t>
            </a:r>
          </a:p>
        </p:txBody>
      </p:sp>
      <p:sp>
        <p:nvSpPr>
          <p:cNvPr id="291" name="Shape 291"/>
          <p:cNvSpPr/>
          <p:nvPr/>
        </p:nvSpPr>
        <p:spPr>
          <a:xfrm>
            <a:off x="2590183" y="3424879"/>
            <a:ext cx="675143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El usuario accede  a la página principal </a:t>
            </a:r>
          </a:p>
        </p:txBody>
      </p:sp>
      <p:sp>
        <p:nvSpPr>
          <p:cNvPr id="292" name="Shape 292"/>
          <p:cNvSpPr/>
          <p:nvPr/>
        </p:nvSpPr>
        <p:spPr>
          <a:xfrm>
            <a:off x="2590183" y="4008641"/>
            <a:ext cx="675143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Se debe actualizar  constantemente los datos con fuentes oficiales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Criterios de Aceptación</a:t>
            </a:r>
          </a:p>
        </p:txBody>
      </p:sp>
      <p:graphicFrame>
        <p:nvGraphicFramePr>
          <p:cNvPr id="298" name="Shape 298"/>
          <p:cNvGraphicFramePr/>
          <p:nvPr>
            <p:extLst>
              <p:ext uri="{D42A27DB-BD31-4B8C-83A1-F6EECF244321}">
                <p14:modId xmlns:p14="http://schemas.microsoft.com/office/powerpoint/2010/main" val="1492945153"/>
              </p:ext>
            </p:extLst>
          </p:nvPr>
        </p:nvGraphicFramePr>
        <p:xfrm>
          <a:off x="933450" y="2189610"/>
          <a:ext cx="8625375" cy="2402003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Dado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lang="es-CO"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Entonces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9" name="Shape 299"/>
          <p:cNvSpPr/>
          <p:nvPr/>
        </p:nvSpPr>
        <p:spPr>
          <a:xfrm>
            <a:off x="2020948" y="2304300"/>
            <a:ext cx="7320600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ESC -2  Ventana principal </a:t>
            </a:r>
          </a:p>
        </p:txBody>
      </p:sp>
      <p:sp>
        <p:nvSpPr>
          <p:cNvPr id="300" name="Shape 300"/>
          <p:cNvSpPr/>
          <p:nvPr/>
        </p:nvSpPr>
        <p:spPr>
          <a:xfrm>
            <a:off x="2590150" y="2682455"/>
            <a:ext cx="6751499" cy="55093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l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Que la aplicación móvil muestre el precio del café y el precio del dólar actualizado al momento de ser solicitado</a:t>
            </a:r>
          </a:p>
        </p:txBody>
      </p:sp>
      <p:sp>
        <p:nvSpPr>
          <p:cNvPr id="301" name="Shape 301"/>
          <p:cNvSpPr/>
          <p:nvPr/>
        </p:nvSpPr>
        <p:spPr>
          <a:xfrm>
            <a:off x="2590183" y="3373041"/>
            <a:ext cx="6751499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El usuario accede  a la página principal </a:t>
            </a:r>
          </a:p>
        </p:txBody>
      </p:sp>
      <p:sp>
        <p:nvSpPr>
          <p:cNvPr id="302" name="Shape 302"/>
          <p:cNvSpPr/>
          <p:nvPr/>
        </p:nvSpPr>
        <p:spPr>
          <a:xfrm>
            <a:off x="2590183" y="4008641"/>
            <a:ext cx="6751499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Debe indicar la fecha de la última actualización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Criterios de Aceptación</a:t>
            </a:r>
          </a:p>
        </p:txBody>
      </p:sp>
      <p:graphicFrame>
        <p:nvGraphicFramePr>
          <p:cNvPr id="308" name="Shape 308"/>
          <p:cNvGraphicFramePr/>
          <p:nvPr/>
        </p:nvGraphicFramePr>
        <p:xfrm>
          <a:off x="933450" y="2189610"/>
          <a:ext cx="8625375" cy="2398800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Dado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Entonces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9" name="Shape 309"/>
          <p:cNvSpPr/>
          <p:nvPr/>
        </p:nvSpPr>
        <p:spPr>
          <a:xfrm>
            <a:off x="2020948" y="2304300"/>
            <a:ext cx="7320600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ESC -3  Ventana principal </a:t>
            </a:r>
          </a:p>
        </p:txBody>
      </p:sp>
      <p:sp>
        <p:nvSpPr>
          <p:cNvPr id="310" name="Shape 310"/>
          <p:cNvSpPr/>
          <p:nvPr/>
        </p:nvSpPr>
        <p:spPr>
          <a:xfrm>
            <a:off x="2590183" y="2676135"/>
            <a:ext cx="6751499" cy="58949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l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Que la aplicación móvil muestre el precio del café y el precio del dólar actualizado al momento de ser solicitado</a:t>
            </a:r>
          </a:p>
        </p:txBody>
      </p:sp>
      <p:sp>
        <p:nvSpPr>
          <p:cNvPr id="311" name="Shape 311"/>
          <p:cNvSpPr/>
          <p:nvPr/>
        </p:nvSpPr>
        <p:spPr>
          <a:xfrm>
            <a:off x="2590183" y="3373041"/>
            <a:ext cx="6751499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El usuario accede  a la página principal </a:t>
            </a:r>
          </a:p>
        </p:txBody>
      </p:sp>
      <p:sp>
        <p:nvSpPr>
          <p:cNvPr id="312" name="Shape 312"/>
          <p:cNvSpPr/>
          <p:nvPr/>
        </p:nvSpPr>
        <p:spPr>
          <a:xfrm>
            <a:off x="2590183" y="4008641"/>
            <a:ext cx="6751499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La información esté clara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638627" y="0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Historias de usuario</a:t>
            </a:r>
          </a:p>
        </p:txBody>
      </p:sp>
      <p:graphicFrame>
        <p:nvGraphicFramePr>
          <p:cNvPr id="318" name="Shape 318"/>
          <p:cNvGraphicFramePr/>
          <p:nvPr/>
        </p:nvGraphicFramePr>
        <p:xfrm>
          <a:off x="1441450" y="2392813"/>
          <a:ext cx="8625375" cy="3239250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Narrativa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3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Como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3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 quiero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075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 forma que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9" name="Shape 319"/>
          <p:cNvSpPr/>
          <p:nvPr/>
        </p:nvSpPr>
        <p:spPr>
          <a:xfrm>
            <a:off x="2528948" y="2515552"/>
            <a:ext cx="7320676" cy="2580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&lt;Formato de los archivos&gt;</a:t>
            </a:r>
          </a:p>
        </p:txBody>
      </p:sp>
      <p:sp>
        <p:nvSpPr>
          <p:cNvPr id="320" name="Shape 320"/>
          <p:cNvSpPr/>
          <p:nvPr/>
        </p:nvSpPr>
        <p:spPr>
          <a:xfrm>
            <a:off x="3098185" y="3049796"/>
            <a:ext cx="6751436" cy="2580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&lt;Cliente&gt;</a:t>
            </a:r>
          </a:p>
        </p:txBody>
      </p:sp>
      <p:sp>
        <p:nvSpPr>
          <p:cNvPr id="321" name="Shape 321"/>
          <p:cNvSpPr/>
          <p:nvPr/>
        </p:nvSpPr>
        <p:spPr>
          <a:xfrm>
            <a:off x="3098184" y="3347898"/>
            <a:ext cx="6751436" cy="109646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&lt;Que el aplicativo pueda alojar archivos de Excel, Word, en formato PDF, Apk, además de archivos de Audio y Video&gt;</a:t>
            </a: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3098184" y="4398526"/>
            <a:ext cx="6751436" cy="137058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&lt;Los administradores puedan manejar el material proporcionado por la FNC de una manera mas eficiente&gt;</a:t>
            </a: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3" name="Shape 323"/>
          <p:cNvGraphicFramePr/>
          <p:nvPr/>
        </p:nvGraphicFramePr>
        <p:xfrm>
          <a:off x="1086380" y="1327773"/>
          <a:ext cx="9759075" cy="925550"/>
        </p:xfrm>
        <a:graphic>
          <a:graphicData uri="http://schemas.openxmlformats.org/drawingml/2006/table">
            <a:tbl>
              <a:tblPr firstRow="1" firstCol="1" bandRow="1">
                <a:noFill/>
                <a:tableStyleId>{591F2D4B-BDD2-4DDD-A835-231FC7C0127B}</a:tableStyleId>
              </a:tblPr>
              <a:tblGrid>
                <a:gridCol w="96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Cliente: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marR="0" lvl="0" indent="-10795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FNC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Proyecto: </a:t>
                      </a:r>
                      <a:r>
                        <a:rPr lang="es-CO" sz="14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Tienda Cafetera o FedeMarket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/>
                        <a:t>ALTA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Tamaño: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Épica (  ) Característica (   ) Historia ( </a:t>
                      </a: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)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Estimado</a:t>
                      </a: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(días)</a:t>
                      </a: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6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Puntos: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Criterios de Aceptación</a:t>
            </a:r>
          </a:p>
        </p:txBody>
      </p:sp>
      <p:graphicFrame>
        <p:nvGraphicFramePr>
          <p:cNvPr id="329" name="Shape 329"/>
          <p:cNvGraphicFramePr/>
          <p:nvPr>
            <p:extLst>
              <p:ext uri="{D42A27DB-BD31-4B8C-83A1-F6EECF244321}">
                <p14:modId xmlns:p14="http://schemas.microsoft.com/office/powerpoint/2010/main" val="2504957735"/>
              </p:ext>
            </p:extLst>
          </p:nvPr>
        </p:nvGraphicFramePr>
        <p:xfrm>
          <a:off x="933450" y="2189610"/>
          <a:ext cx="8625375" cy="2402003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Dado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lang="es-CO"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Entonces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0" name="Shape 330"/>
          <p:cNvSpPr/>
          <p:nvPr/>
        </p:nvSpPr>
        <p:spPr>
          <a:xfrm>
            <a:off x="2020948" y="2304300"/>
            <a:ext cx="732067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ESC -1  Ventana de agregar contenido  </a:t>
            </a:r>
          </a:p>
        </p:txBody>
      </p:sp>
      <p:sp>
        <p:nvSpPr>
          <p:cNvPr id="331" name="Shape 331"/>
          <p:cNvSpPr/>
          <p:nvPr/>
        </p:nvSpPr>
        <p:spPr>
          <a:xfrm>
            <a:off x="2590184" y="2702054"/>
            <a:ext cx="6751436" cy="55725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Que el aplicativo puede alojar archivos de Excel, Word, en formato PDF, Apk.</a:t>
            </a:r>
          </a:p>
        </p:txBody>
      </p:sp>
      <p:sp>
        <p:nvSpPr>
          <p:cNvPr id="332" name="Shape 332"/>
          <p:cNvSpPr/>
          <p:nvPr/>
        </p:nvSpPr>
        <p:spPr>
          <a:xfrm>
            <a:off x="2590183" y="3373041"/>
            <a:ext cx="675143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Se usa la función de cargar archivos </a:t>
            </a:r>
          </a:p>
        </p:txBody>
      </p:sp>
      <p:sp>
        <p:nvSpPr>
          <p:cNvPr id="333" name="Shape 333"/>
          <p:cNvSpPr/>
          <p:nvPr/>
        </p:nvSpPr>
        <p:spPr>
          <a:xfrm>
            <a:off x="2590183" y="4008641"/>
            <a:ext cx="675143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Se debe permitir cualquier de los formatos previstos,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Criterios de Aceptación</a:t>
            </a:r>
          </a:p>
        </p:txBody>
      </p:sp>
      <p:graphicFrame>
        <p:nvGraphicFramePr>
          <p:cNvPr id="339" name="Shape 339"/>
          <p:cNvGraphicFramePr/>
          <p:nvPr>
            <p:extLst>
              <p:ext uri="{D42A27DB-BD31-4B8C-83A1-F6EECF244321}">
                <p14:modId xmlns:p14="http://schemas.microsoft.com/office/powerpoint/2010/main" val="2965858759"/>
              </p:ext>
            </p:extLst>
          </p:nvPr>
        </p:nvGraphicFramePr>
        <p:xfrm>
          <a:off x="933450" y="2189610"/>
          <a:ext cx="8625375" cy="2402003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Dado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lang="es-CO"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Entonces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0" name="Shape 340"/>
          <p:cNvSpPr/>
          <p:nvPr/>
        </p:nvSpPr>
        <p:spPr>
          <a:xfrm>
            <a:off x="2020948" y="2304300"/>
            <a:ext cx="7320600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ESC -2   Ventana de agregar contenido  </a:t>
            </a:r>
          </a:p>
        </p:txBody>
      </p:sp>
      <p:sp>
        <p:nvSpPr>
          <p:cNvPr id="341" name="Shape 341"/>
          <p:cNvSpPr/>
          <p:nvPr/>
        </p:nvSpPr>
        <p:spPr>
          <a:xfrm>
            <a:off x="2590184" y="2753891"/>
            <a:ext cx="6751499" cy="5637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Que el aplicativo puede alojar archivos de Excel, Word, en formato PDF, Apk.</a:t>
            </a:r>
          </a:p>
        </p:txBody>
      </p:sp>
      <p:sp>
        <p:nvSpPr>
          <p:cNvPr id="342" name="Shape 342"/>
          <p:cNvSpPr/>
          <p:nvPr/>
        </p:nvSpPr>
        <p:spPr>
          <a:xfrm>
            <a:off x="2590183" y="3450798"/>
            <a:ext cx="6751499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Se usa la función de cargar archivos </a:t>
            </a:r>
          </a:p>
        </p:txBody>
      </p:sp>
      <p:sp>
        <p:nvSpPr>
          <p:cNvPr id="343" name="Shape 343"/>
          <p:cNvSpPr/>
          <p:nvPr/>
        </p:nvSpPr>
        <p:spPr>
          <a:xfrm>
            <a:off x="2590183" y="4008641"/>
            <a:ext cx="6751499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Remitir visualizar la información de fecha y hora de la carga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Criterios de Aceptación</a:t>
            </a:r>
          </a:p>
        </p:txBody>
      </p:sp>
      <p:graphicFrame>
        <p:nvGraphicFramePr>
          <p:cNvPr id="349" name="Shape 349"/>
          <p:cNvGraphicFramePr/>
          <p:nvPr>
            <p:extLst>
              <p:ext uri="{D42A27DB-BD31-4B8C-83A1-F6EECF244321}">
                <p14:modId xmlns:p14="http://schemas.microsoft.com/office/powerpoint/2010/main" val="1454420420"/>
              </p:ext>
            </p:extLst>
          </p:nvPr>
        </p:nvGraphicFramePr>
        <p:xfrm>
          <a:off x="933450" y="2189610"/>
          <a:ext cx="8625375" cy="2402003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Dado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lang="es-CO"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Entonces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0" name="Shape 350"/>
          <p:cNvSpPr/>
          <p:nvPr/>
        </p:nvSpPr>
        <p:spPr>
          <a:xfrm>
            <a:off x="2020948" y="2304300"/>
            <a:ext cx="7320600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ESC -3  Ventana de agregar contenido  </a:t>
            </a:r>
          </a:p>
        </p:txBody>
      </p:sp>
      <p:sp>
        <p:nvSpPr>
          <p:cNvPr id="351" name="Shape 351"/>
          <p:cNvSpPr/>
          <p:nvPr/>
        </p:nvSpPr>
        <p:spPr>
          <a:xfrm>
            <a:off x="2590184" y="2753892"/>
            <a:ext cx="6751499" cy="60261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Que el aplicativo puede alojar archivos de Excel, Word, en formato PDF, Apk.</a:t>
            </a:r>
          </a:p>
        </p:txBody>
      </p:sp>
      <p:sp>
        <p:nvSpPr>
          <p:cNvPr id="352" name="Shape 352"/>
          <p:cNvSpPr/>
          <p:nvPr/>
        </p:nvSpPr>
        <p:spPr>
          <a:xfrm>
            <a:off x="2590184" y="3444318"/>
            <a:ext cx="6751499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Se usa la función de cargar archivos </a:t>
            </a:r>
          </a:p>
        </p:txBody>
      </p:sp>
      <p:sp>
        <p:nvSpPr>
          <p:cNvPr id="353" name="Shape 353"/>
          <p:cNvSpPr/>
          <p:nvPr/>
        </p:nvSpPr>
        <p:spPr>
          <a:xfrm>
            <a:off x="2590183" y="4008641"/>
            <a:ext cx="6751499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Se debe permitir  cargar varios documentos al tiempo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638627" y="0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Historias de usuario</a:t>
            </a:r>
          </a:p>
        </p:txBody>
      </p:sp>
      <p:graphicFrame>
        <p:nvGraphicFramePr>
          <p:cNvPr id="359" name="Shape 359"/>
          <p:cNvGraphicFramePr/>
          <p:nvPr/>
        </p:nvGraphicFramePr>
        <p:xfrm>
          <a:off x="1441450" y="2392813"/>
          <a:ext cx="8625375" cy="3239250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Narrativa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3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Como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3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 quiero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075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 forma que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0" name="Shape 360"/>
          <p:cNvSpPr/>
          <p:nvPr/>
        </p:nvSpPr>
        <p:spPr>
          <a:xfrm>
            <a:off x="2528948" y="2515552"/>
            <a:ext cx="7320676" cy="2580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&lt;Material Clasificado&gt;</a:t>
            </a:r>
          </a:p>
        </p:txBody>
      </p:sp>
      <p:sp>
        <p:nvSpPr>
          <p:cNvPr id="361" name="Shape 361"/>
          <p:cNvSpPr/>
          <p:nvPr/>
        </p:nvSpPr>
        <p:spPr>
          <a:xfrm>
            <a:off x="3098185" y="3049796"/>
            <a:ext cx="6751436" cy="2580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&lt;Cliente&gt;</a:t>
            </a:r>
          </a:p>
        </p:txBody>
      </p:sp>
      <p:sp>
        <p:nvSpPr>
          <p:cNvPr id="362" name="Shape 362"/>
          <p:cNvSpPr/>
          <p:nvPr/>
        </p:nvSpPr>
        <p:spPr>
          <a:xfrm>
            <a:off x="3098184" y="3347898"/>
            <a:ext cx="6751436" cy="109646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&lt;Que todo el material disponible en el aplicativo, esté clasificado por categorías y subcategorías con íconos&gt;</a:t>
            </a: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3098184" y="4398526"/>
            <a:ext cx="6751436" cy="137058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&lt;Los usuarios puedan recordar e identificar dichas categorías, y de esta manera puedan usar de una manera mas rápida la aplicación&gt;</a:t>
            </a: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4" name="Shape 364"/>
          <p:cNvGraphicFramePr/>
          <p:nvPr/>
        </p:nvGraphicFramePr>
        <p:xfrm>
          <a:off x="1086380" y="1327773"/>
          <a:ext cx="9759075" cy="925550"/>
        </p:xfrm>
        <a:graphic>
          <a:graphicData uri="http://schemas.openxmlformats.org/drawingml/2006/table">
            <a:tbl>
              <a:tblPr firstRow="1" firstCol="1" bandRow="1">
                <a:noFill/>
                <a:tableStyleId>{591F2D4B-BDD2-4DDD-A835-231FC7C0127B}</a:tableStyleId>
              </a:tblPr>
              <a:tblGrid>
                <a:gridCol w="96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Cliente: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marR="0" lvl="0" indent="-10795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FNC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Proyecto: </a:t>
                      </a:r>
                      <a:r>
                        <a:rPr lang="es-CO" sz="14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Tienda Cafetera o FedeMarket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/>
                        <a:t>ALTA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Tamaño: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Épica (  ) Característica (   ) Historia ( </a:t>
                      </a: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)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Estimado</a:t>
                      </a: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(días)</a:t>
                      </a: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5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Puntos: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Criterios de Aceptación</a:t>
            </a:r>
          </a:p>
        </p:txBody>
      </p:sp>
      <p:graphicFrame>
        <p:nvGraphicFramePr>
          <p:cNvPr id="370" name="Shape 370"/>
          <p:cNvGraphicFramePr/>
          <p:nvPr/>
        </p:nvGraphicFramePr>
        <p:xfrm>
          <a:off x="933450" y="2189610"/>
          <a:ext cx="8625375" cy="2398800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Dado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Entonces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1" name="Shape 371"/>
          <p:cNvSpPr/>
          <p:nvPr/>
        </p:nvSpPr>
        <p:spPr>
          <a:xfrm>
            <a:off x="2020948" y="2304300"/>
            <a:ext cx="732067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ESC -1 Vista del panel de descarga</a:t>
            </a:r>
          </a:p>
        </p:txBody>
      </p:sp>
      <p:sp>
        <p:nvSpPr>
          <p:cNvPr id="372" name="Shape 372"/>
          <p:cNvSpPr/>
          <p:nvPr/>
        </p:nvSpPr>
        <p:spPr>
          <a:xfrm>
            <a:off x="2590175" y="2744573"/>
            <a:ext cx="6751499" cy="4145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Que el material debe estar clasificado por categorías y subcategorías </a:t>
            </a:r>
          </a:p>
        </p:txBody>
      </p:sp>
      <p:sp>
        <p:nvSpPr>
          <p:cNvPr id="373" name="Shape 373"/>
          <p:cNvSpPr/>
          <p:nvPr/>
        </p:nvSpPr>
        <p:spPr>
          <a:xfrm>
            <a:off x="2590183" y="3373041"/>
            <a:ext cx="6751499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Se ingrese al panel  de descargas </a:t>
            </a:r>
          </a:p>
        </p:txBody>
      </p:sp>
      <p:sp>
        <p:nvSpPr>
          <p:cNvPr id="374" name="Shape 374"/>
          <p:cNvSpPr/>
          <p:nvPr/>
        </p:nvSpPr>
        <p:spPr>
          <a:xfrm>
            <a:off x="2590183" y="4008641"/>
            <a:ext cx="675143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C-Ada uno de los ítem cuenten con un icono distintivo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91818" y="20734"/>
            <a:ext cx="9090025" cy="566737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/>
              <a:t>RELEASE PLANNING</a:t>
            </a:r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1247190" y="4520489"/>
            <a:ext cx="96220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1240777" y="1478920"/>
            <a:ext cx="96220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1248714" y="2548561"/>
            <a:ext cx="96220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1240777" y="5646274"/>
            <a:ext cx="96220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>
            <a:off x="1227525" y="6759358"/>
            <a:ext cx="96220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 rot="5400000">
            <a:off x="1521160" y="3808670"/>
            <a:ext cx="57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/>
          <p:nvPr/>
        </p:nvCxnSpPr>
        <p:spPr>
          <a:xfrm rot="5400000">
            <a:off x="3670395" y="3781409"/>
            <a:ext cx="57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/>
          <p:cNvCxnSpPr/>
          <p:nvPr/>
        </p:nvCxnSpPr>
        <p:spPr>
          <a:xfrm rot="5400000">
            <a:off x="5857657" y="3779233"/>
            <a:ext cx="57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9949787" y="4189394"/>
            <a:ext cx="1014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err="1"/>
              <a:t>Release</a:t>
            </a:r>
            <a:r>
              <a:rPr lang="es-CO" sz="1600" b="1" dirty="0"/>
              <a:t> 1</a:t>
            </a:r>
            <a:endParaRPr lang="es-ES" sz="1600" b="1" dirty="0"/>
          </a:p>
        </p:txBody>
      </p:sp>
      <p:sp>
        <p:nvSpPr>
          <p:cNvPr id="84" name="CuadroTexto 83"/>
          <p:cNvSpPr txBox="1"/>
          <p:nvPr/>
        </p:nvSpPr>
        <p:spPr>
          <a:xfrm>
            <a:off x="9973242" y="5061934"/>
            <a:ext cx="1053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err="1"/>
              <a:t>Release</a:t>
            </a:r>
            <a:r>
              <a:rPr lang="es-CO" sz="1600" b="1" dirty="0"/>
              <a:t> 2</a:t>
            </a:r>
            <a:endParaRPr lang="es-ES" sz="1600" b="1" dirty="0"/>
          </a:p>
        </p:txBody>
      </p:sp>
      <p:sp>
        <p:nvSpPr>
          <p:cNvPr id="85" name="CuadroTexto 84"/>
          <p:cNvSpPr txBox="1"/>
          <p:nvPr/>
        </p:nvSpPr>
        <p:spPr>
          <a:xfrm>
            <a:off x="9949787" y="6365832"/>
            <a:ext cx="1053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err="1"/>
              <a:t>Release</a:t>
            </a:r>
            <a:r>
              <a:rPr lang="es-CO" sz="1600" b="1" dirty="0"/>
              <a:t> 3</a:t>
            </a:r>
            <a:endParaRPr lang="es-ES" sz="1600" b="1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11436824" y="955896"/>
            <a:ext cx="27295" cy="4817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1436824" y="1936907"/>
            <a:ext cx="461665" cy="81977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s-CO" dirty="0"/>
              <a:t>Alcance</a:t>
            </a:r>
          </a:p>
        </p:txBody>
      </p:sp>
      <p:cxnSp>
        <p:nvCxnSpPr>
          <p:cNvPr id="18" name="Conector recto de flecha 17"/>
          <p:cNvCxnSpPr/>
          <p:nvPr/>
        </p:nvCxnSpPr>
        <p:spPr>
          <a:xfrm>
            <a:off x="1596788" y="697451"/>
            <a:ext cx="9676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605201" y="40919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Tiempo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3820106" y="40065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sp1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6596709" y="524076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sp2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7982339" y="626959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sp3</a:t>
            </a:r>
          </a:p>
        </p:txBody>
      </p:sp>
      <p:sp>
        <p:nvSpPr>
          <p:cNvPr id="69" name="Esquina doblada 68"/>
          <p:cNvSpPr/>
          <p:nvPr/>
        </p:nvSpPr>
        <p:spPr>
          <a:xfrm>
            <a:off x="1010723" y="765213"/>
            <a:ext cx="1884437" cy="673807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600" b="1" dirty="0"/>
              <a:t>APLICATIVO </a:t>
            </a:r>
          </a:p>
          <a:p>
            <a:pPr algn="ctr">
              <a:lnSpc>
                <a:spcPts val="1600"/>
              </a:lnSpc>
            </a:pPr>
            <a:r>
              <a:rPr lang="es-ES" sz="1600" b="1" dirty="0"/>
              <a:t>MOVIL</a:t>
            </a:r>
          </a:p>
        </p:txBody>
      </p:sp>
      <p:sp>
        <p:nvSpPr>
          <p:cNvPr id="70" name="Esquina doblada 69"/>
          <p:cNvSpPr/>
          <p:nvPr/>
        </p:nvSpPr>
        <p:spPr>
          <a:xfrm>
            <a:off x="4410659" y="765213"/>
            <a:ext cx="1889526" cy="673807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600" b="1" dirty="0"/>
              <a:t>PORTAL</a:t>
            </a:r>
          </a:p>
          <a:p>
            <a:pPr algn="ctr">
              <a:lnSpc>
                <a:spcPts val="1600"/>
              </a:lnSpc>
            </a:pPr>
            <a:r>
              <a:rPr lang="es-ES" sz="1600" b="1" dirty="0"/>
              <a:t>WEB</a:t>
            </a:r>
          </a:p>
        </p:txBody>
      </p:sp>
      <p:sp>
        <p:nvSpPr>
          <p:cNvPr id="71" name="Esquina doblada 70"/>
          <p:cNvSpPr/>
          <p:nvPr/>
        </p:nvSpPr>
        <p:spPr>
          <a:xfrm>
            <a:off x="6730814" y="763484"/>
            <a:ext cx="1889526" cy="673807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600" b="1" dirty="0"/>
              <a:t>DOCUMENTACIÓN</a:t>
            </a:r>
          </a:p>
        </p:txBody>
      </p:sp>
      <p:sp>
        <p:nvSpPr>
          <p:cNvPr id="72" name="Esquina doblada 71"/>
          <p:cNvSpPr/>
          <p:nvPr/>
        </p:nvSpPr>
        <p:spPr>
          <a:xfrm>
            <a:off x="1360461" y="1711177"/>
            <a:ext cx="1006574" cy="68400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Diseño de la aplicación</a:t>
            </a:r>
          </a:p>
        </p:txBody>
      </p:sp>
      <p:sp>
        <p:nvSpPr>
          <p:cNvPr id="73" name="Esquina doblada 72"/>
          <p:cNvSpPr/>
          <p:nvPr/>
        </p:nvSpPr>
        <p:spPr>
          <a:xfrm>
            <a:off x="2884279" y="1708628"/>
            <a:ext cx="989526" cy="68400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Desarrollo  de la aplicación</a:t>
            </a:r>
          </a:p>
        </p:txBody>
      </p:sp>
      <p:sp>
        <p:nvSpPr>
          <p:cNvPr id="86" name="Esquina doblada 85"/>
          <p:cNvSpPr/>
          <p:nvPr/>
        </p:nvSpPr>
        <p:spPr>
          <a:xfrm>
            <a:off x="4915095" y="1710720"/>
            <a:ext cx="1196175" cy="68400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Desarrollo del </a:t>
            </a:r>
          </a:p>
          <a:p>
            <a:pPr algn="ctr">
              <a:lnSpc>
                <a:spcPts val="1400"/>
              </a:lnSpc>
            </a:pPr>
            <a:r>
              <a:rPr lang="es-ES" sz="1400" b="1" dirty="0"/>
              <a:t>portal</a:t>
            </a:r>
          </a:p>
        </p:txBody>
      </p:sp>
      <p:sp>
        <p:nvSpPr>
          <p:cNvPr id="87" name="Esquina doblada 86"/>
          <p:cNvSpPr/>
          <p:nvPr/>
        </p:nvSpPr>
        <p:spPr>
          <a:xfrm>
            <a:off x="7224516" y="1695655"/>
            <a:ext cx="1136841" cy="68400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Ejecución </a:t>
            </a:r>
          </a:p>
          <a:p>
            <a:pPr algn="ctr">
              <a:lnSpc>
                <a:spcPts val="1400"/>
              </a:lnSpc>
            </a:pPr>
            <a:r>
              <a:rPr lang="es-ES" sz="1400" b="1" dirty="0"/>
              <a:t>Del </a:t>
            </a:r>
          </a:p>
          <a:p>
            <a:pPr algn="ctr">
              <a:lnSpc>
                <a:spcPts val="1400"/>
              </a:lnSpc>
            </a:pPr>
            <a:r>
              <a:rPr lang="es-ES" sz="1400" b="1" dirty="0"/>
              <a:t>Proyecto</a:t>
            </a:r>
          </a:p>
        </p:txBody>
      </p:sp>
      <p:sp>
        <p:nvSpPr>
          <p:cNvPr id="88" name="Esquina doblada 87"/>
          <p:cNvSpPr/>
          <p:nvPr/>
        </p:nvSpPr>
        <p:spPr>
          <a:xfrm>
            <a:off x="3261865" y="2698284"/>
            <a:ext cx="989526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Autenticación de </a:t>
            </a:r>
          </a:p>
          <a:p>
            <a:pPr algn="ctr">
              <a:lnSpc>
                <a:spcPts val="1000"/>
              </a:lnSpc>
            </a:pPr>
            <a:r>
              <a:rPr lang="es-ES" sz="1100" b="1" dirty="0"/>
              <a:t>usuarios</a:t>
            </a:r>
          </a:p>
        </p:txBody>
      </p:sp>
      <p:sp>
        <p:nvSpPr>
          <p:cNvPr id="89" name="Esquina doblada 88"/>
          <p:cNvSpPr/>
          <p:nvPr/>
        </p:nvSpPr>
        <p:spPr>
          <a:xfrm>
            <a:off x="2233838" y="6220262"/>
            <a:ext cx="1006574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Reporte de accesos al aplicativo</a:t>
            </a:r>
          </a:p>
        </p:txBody>
      </p:sp>
      <p:sp>
        <p:nvSpPr>
          <p:cNvPr id="90" name="Esquina doblada 89"/>
          <p:cNvSpPr/>
          <p:nvPr/>
        </p:nvSpPr>
        <p:spPr>
          <a:xfrm>
            <a:off x="3266650" y="3289466"/>
            <a:ext cx="985881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Recordar Credenciales</a:t>
            </a:r>
          </a:p>
        </p:txBody>
      </p:sp>
      <p:sp>
        <p:nvSpPr>
          <p:cNvPr id="91" name="Esquina doblada 90"/>
          <p:cNvSpPr/>
          <p:nvPr/>
        </p:nvSpPr>
        <p:spPr>
          <a:xfrm>
            <a:off x="3323530" y="6227455"/>
            <a:ext cx="985881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Slider</a:t>
            </a:r>
          </a:p>
        </p:txBody>
      </p:sp>
      <p:sp>
        <p:nvSpPr>
          <p:cNvPr id="92" name="Esquina doblada 91"/>
          <p:cNvSpPr/>
          <p:nvPr/>
        </p:nvSpPr>
        <p:spPr>
          <a:xfrm>
            <a:off x="748104" y="3160443"/>
            <a:ext cx="1106359" cy="341236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Rendimiento</a:t>
            </a:r>
          </a:p>
        </p:txBody>
      </p:sp>
      <p:sp>
        <p:nvSpPr>
          <p:cNvPr id="93" name="Esquina doblada 92"/>
          <p:cNvSpPr/>
          <p:nvPr/>
        </p:nvSpPr>
        <p:spPr>
          <a:xfrm>
            <a:off x="1913470" y="3438886"/>
            <a:ext cx="1106359" cy="26282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Seguridad</a:t>
            </a:r>
          </a:p>
        </p:txBody>
      </p:sp>
      <p:sp>
        <p:nvSpPr>
          <p:cNvPr id="94" name="Esquina doblada 93"/>
          <p:cNvSpPr/>
          <p:nvPr/>
        </p:nvSpPr>
        <p:spPr>
          <a:xfrm>
            <a:off x="5212988" y="2621909"/>
            <a:ext cx="1221931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Autenticación Administradores</a:t>
            </a:r>
          </a:p>
        </p:txBody>
      </p:sp>
      <p:sp>
        <p:nvSpPr>
          <p:cNvPr id="95" name="Esquina doblada 94"/>
          <p:cNvSpPr/>
          <p:nvPr/>
        </p:nvSpPr>
        <p:spPr>
          <a:xfrm>
            <a:off x="1926249" y="3840231"/>
            <a:ext cx="1106359" cy="235851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Fiabilidad</a:t>
            </a:r>
          </a:p>
        </p:txBody>
      </p:sp>
      <p:sp>
        <p:nvSpPr>
          <p:cNvPr id="96" name="Esquina doblada 95"/>
          <p:cNvSpPr/>
          <p:nvPr/>
        </p:nvSpPr>
        <p:spPr>
          <a:xfrm>
            <a:off x="748104" y="3564864"/>
            <a:ext cx="1106359" cy="307256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Disponibilidad</a:t>
            </a:r>
          </a:p>
        </p:txBody>
      </p:sp>
      <p:sp>
        <p:nvSpPr>
          <p:cNvPr id="97" name="Esquina doblada 96"/>
          <p:cNvSpPr/>
          <p:nvPr/>
        </p:nvSpPr>
        <p:spPr>
          <a:xfrm>
            <a:off x="7443665" y="5717735"/>
            <a:ext cx="112011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Mantenibilidad</a:t>
            </a:r>
          </a:p>
        </p:txBody>
      </p:sp>
      <p:sp>
        <p:nvSpPr>
          <p:cNvPr id="98" name="Esquina doblada 97"/>
          <p:cNvSpPr/>
          <p:nvPr/>
        </p:nvSpPr>
        <p:spPr>
          <a:xfrm>
            <a:off x="1913470" y="3021815"/>
            <a:ext cx="1106359" cy="249523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Portabilidad</a:t>
            </a:r>
          </a:p>
        </p:txBody>
      </p:sp>
      <p:sp>
        <p:nvSpPr>
          <p:cNvPr id="99" name="Esquina doblada 98"/>
          <p:cNvSpPr/>
          <p:nvPr/>
        </p:nvSpPr>
        <p:spPr>
          <a:xfrm>
            <a:off x="2242429" y="5097951"/>
            <a:ext cx="100212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Formato de los </a:t>
            </a:r>
          </a:p>
          <a:p>
            <a:pPr algn="ctr">
              <a:lnSpc>
                <a:spcPts val="1000"/>
              </a:lnSpc>
            </a:pPr>
            <a:r>
              <a:rPr lang="es-ES" sz="1100" b="1" dirty="0"/>
              <a:t>archivos</a:t>
            </a:r>
          </a:p>
        </p:txBody>
      </p:sp>
      <p:sp>
        <p:nvSpPr>
          <p:cNvPr id="100" name="Esquina doblada 99"/>
          <p:cNvSpPr/>
          <p:nvPr/>
        </p:nvSpPr>
        <p:spPr>
          <a:xfrm>
            <a:off x="3310292" y="5105927"/>
            <a:ext cx="100212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Material clasificado</a:t>
            </a:r>
          </a:p>
        </p:txBody>
      </p:sp>
      <p:sp>
        <p:nvSpPr>
          <p:cNvPr id="101" name="Esquina doblada 100"/>
          <p:cNvSpPr/>
          <p:nvPr/>
        </p:nvSpPr>
        <p:spPr>
          <a:xfrm>
            <a:off x="3307620" y="5702865"/>
            <a:ext cx="100212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Generar TOP de contenidos</a:t>
            </a:r>
          </a:p>
        </p:txBody>
      </p:sp>
      <p:sp>
        <p:nvSpPr>
          <p:cNvPr id="102" name="Esquina doblada 101"/>
          <p:cNvSpPr/>
          <p:nvPr/>
        </p:nvSpPr>
        <p:spPr>
          <a:xfrm>
            <a:off x="2259436" y="5702865"/>
            <a:ext cx="989526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Indicadores económicos</a:t>
            </a:r>
          </a:p>
        </p:txBody>
      </p:sp>
      <p:sp>
        <p:nvSpPr>
          <p:cNvPr id="103" name="Esquina doblada 102"/>
          <p:cNvSpPr/>
          <p:nvPr/>
        </p:nvSpPr>
        <p:spPr>
          <a:xfrm>
            <a:off x="748104" y="2624285"/>
            <a:ext cx="1106359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Diseño Interfaces de usuario</a:t>
            </a:r>
          </a:p>
        </p:txBody>
      </p:sp>
      <p:sp>
        <p:nvSpPr>
          <p:cNvPr id="104" name="Esquina doblada 103"/>
          <p:cNvSpPr/>
          <p:nvPr/>
        </p:nvSpPr>
        <p:spPr>
          <a:xfrm>
            <a:off x="4459171" y="4579787"/>
            <a:ext cx="1221931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Inserción de </a:t>
            </a:r>
          </a:p>
          <a:p>
            <a:pPr algn="ctr">
              <a:lnSpc>
                <a:spcPts val="1000"/>
              </a:lnSpc>
            </a:pPr>
            <a:r>
              <a:rPr lang="es-ES" sz="1100" b="1" dirty="0"/>
              <a:t>material</a:t>
            </a:r>
          </a:p>
        </p:txBody>
      </p:sp>
      <p:sp>
        <p:nvSpPr>
          <p:cNvPr id="105" name="Esquina doblada 104"/>
          <p:cNvSpPr/>
          <p:nvPr/>
        </p:nvSpPr>
        <p:spPr>
          <a:xfrm>
            <a:off x="5265309" y="5107085"/>
            <a:ext cx="1221931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Edición de </a:t>
            </a:r>
          </a:p>
          <a:p>
            <a:pPr algn="ctr">
              <a:lnSpc>
                <a:spcPts val="1000"/>
              </a:lnSpc>
            </a:pPr>
            <a:r>
              <a:rPr lang="es-ES" sz="1100" b="1" dirty="0"/>
              <a:t>Material</a:t>
            </a:r>
          </a:p>
          <a:p>
            <a:pPr algn="ctr">
              <a:lnSpc>
                <a:spcPts val="1000"/>
              </a:lnSpc>
            </a:pPr>
            <a:r>
              <a:rPr lang="es-ES" sz="1100" b="1" dirty="0"/>
              <a:t>precargado</a:t>
            </a:r>
          </a:p>
        </p:txBody>
      </p:sp>
      <p:sp>
        <p:nvSpPr>
          <p:cNvPr id="48" name="Esquina doblada 47"/>
          <p:cNvSpPr/>
          <p:nvPr/>
        </p:nvSpPr>
        <p:spPr>
          <a:xfrm>
            <a:off x="3313890" y="4581337"/>
            <a:ext cx="985881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Listar </a:t>
            </a:r>
          </a:p>
          <a:p>
            <a:pPr algn="ctr">
              <a:lnSpc>
                <a:spcPts val="1000"/>
              </a:lnSpc>
            </a:pPr>
            <a:r>
              <a:rPr lang="es-ES" sz="1100" b="1" dirty="0"/>
              <a:t>noticias</a:t>
            </a:r>
          </a:p>
        </p:txBody>
      </p:sp>
    </p:spTree>
    <p:extLst>
      <p:ext uri="{BB962C8B-B14F-4D97-AF65-F5344CB8AC3E}">
        <p14:creationId xmlns:p14="http://schemas.microsoft.com/office/powerpoint/2010/main" val="790788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Criterios de Aceptación</a:t>
            </a:r>
          </a:p>
        </p:txBody>
      </p:sp>
      <p:graphicFrame>
        <p:nvGraphicFramePr>
          <p:cNvPr id="380" name="Shape 380"/>
          <p:cNvGraphicFramePr/>
          <p:nvPr/>
        </p:nvGraphicFramePr>
        <p:xfrm>
          <a:off x="933450" y="2189610"/>
          <a:ext cx="8625375" cy="2398800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Dado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Entonces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1" name="Shape 381"/>
          <p:cNvSpPr/>
          <p:nvPr/>
        </p:nvSpPr>
        <p:spPr>
          <a:xfrm>
            <a:off x="2020948" y="2304300"/>
            <a:ext cx="7320600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ESC -2  Vista del panel de descarga</a:t>
            </a:r>
          </a:p>
        </p:txBody>
      </p:sp>
      <p:sp>
        <p:nvSpPr>
          <p:cNvPr id="382" name="Shape 382"/>
          <p:cNvSpPr/>
          <p:nvPr/>
        </p:nvSpPr>
        <p:spPr>
          <a:xfrm>
            <a:off x="2590184" y="2838541"/>
            <a:ext cx="6751499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Que el material debe estar clasificado por categorías y subcategorías </a:t>
            </a:r>
          </a:p>
        </p:txBody>
      </p:sp>
      <p:sp>
        <p:nvSpPr>
          <p:cNvPr id="383" name="Shape 383"/>
          <p:cNvSpPr/>
          <p:nvPr/>
        </p:nvSpPr>
        <p:spPr>
          <a:xfrm>
            <a:off x="2590183" y="3373041"/>
            <a:ext cx="6751499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Se ingrese al panel  de descargas </a:t>
            </a:r>
          </a:p>
        </p:txBody>
      </p:sp>
      <p:sp>
        <p:nvSpPr>
          <p:cNvPr id="384" name="Shape 384"/>
          <p:cNvSpPr/>
          <p:nvPr/>
        </p:nvSpPr>
        <p:spPr>
          <a:xfrm>
            <a:off x="2590183" y="4008641"/>
            <a:ext cx="6751499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Debe tener un icono diferente para ser clasificado.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Criterios de Aceptación</a:t>
            </a:r>
          </a:p>
        </p:txBody>
      </p:sp>
      <p:graphicFrame>
        <p:nvGraphicFramePr>
          <p:cNvPr id="390" name="Shape 390"/>
          <p:cNvGraphicFramePr/>
          <p:nvPr/>
        </p:nvGraphicFramePr>
        <p:xfrm>
          <a:off x="933450" y="2189610"/>
          <a:ext cx="8625375" cy="2398800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Dado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Entonces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1" name="Shape 391"/>
          <p:cNvSpPr/>
          <p:nvPr/>
        </p:nvSpPr>
        <p:spPr>
          <a:xfrm>
            <a:off x="2020948" y="2304300"/>
            <a:ext cx="7320600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ESC -3  Vista  de  panel de descarga </a:t>
            </a:r>
          </a:p>
        </p:txBody>
      </p:sp>
      <p:sp>
        <p:nvSpPr>
          <p:cNvPr id="392" name="Shape 392"/>
          <p:cNvSpPr/>
          <p:nvPr/>
        </p:nvSpPr>
        <p:spPr>
          <a:xfrm>
            <a:off x="2590184" y="2838541"/>
            <a:ext cx="6751499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Que el material debe estar clasificado por categorías y subcategorías </a:t>
            </a:r>
          </a:p>
        </p:txBody>
      </p:sp>
      <p:sp>
        <p:nvSpPr>
          <p:cNvPr id="393" name="Shape 393"/>
          <p:cNvSpPr/>
          <p:nvPr/>
        </p:nvSpPr>
        <p:spPr>
          <a:xfrm>
            <a:off x="2590183" y="3373041"/>
            <a:ext cx="6751499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Se ingrese al panel  de descargas </a:t>
            </a:r>
          </a:p>
        </p:txBody>
      </p:sp>
      <p:sp>
        <p:nvSpPr>
          <p:cNvPr id="394" name="Shape 394"/>
          <p:cNvSpPr/>
          <p:nvPr/>
        </p:nvSpPr>
        <p:spPr>
          <a:xfrm>
            <a:off x="2590183" y="4008641"/>
            <a:ext cx="6751499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Debe tener una identificación clara  de cada categoría y subcategoría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638627" y="0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Historias de usuario</a:t>
            </a:r>
          </a:p>
        </p:txBody>
      </p:sp>
      <p:graphicFrame>
        <p:nvGraphicFramePr>
          <p:cNvPr id="400" name="Shape 400"/>
          <p:cNvGraphicFramePr/>
          <p:nvPr/>
        </p:nvGraphicFramePr>
        <p:xfrm>
          <a:off x="1441450" y="2392813"/>
          <a:ext cx="8625375" cy="3239250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Narrativa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3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Como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3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 quiero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075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 forma que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1" name="Shape 401"/>
          <p:cNvSpPr/>
          <p:nvPr/>
        </p:nvSpPr>
        <p:spPr>
          <a:xfrm>
            <a:off x="2528948" y="2515552"/>
            <a:ext cx="7320676" cy="2580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&lt;Generar Top de Contenidos&gt;</a:t>
            </a:r>
          </a:p>
        </p:txBody>
      </p:sp>
      <p:sp>
        <p:nvSpPr>
          <p:cNvPr id="402" name="Shape 402"/>
          <p:cNvSpPr/>
          <p:nvPr/>
        </p:nvSpPr>
        <p:spPr>
          <a:xfrm>
            <a:off x="3098185" y="3049796"/>
            <a:ext cx="6751436" cy="2580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&lt;Cliente&gt;</a:t>
            </a:r>
          </a:p>
        </p:txBody>
      </p:sp>
      <p:sp>
        <p:nvSpPr>
          <p:cNvPr id="403" name="Shape 403"/>
          <p:cNvSpPr/>
          <p:nvPr/>
        </p:nvSpPr>
        <p:spPr>
          <a:xfrm>
            <a:off x="3098184" y="3484955"/>
            <a:ext cx="6751436" cy="82235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&lt;Que la aplicación tenga un top del contenido mas descargado&gt;</a:t>
            </a: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3098184" y="4398526"/>
            <a:ext cx="6751436" cy="137058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&lt;Los usuarios puedan ver el contenido ordenado por numero de descargas, de mayor a menor y así enterarse de lo mas descargado por los caficultores en general&gt;</a:t>
            </a: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5" name="Shape 405"/>
          <p:cNvGraphicFramePr/>
          <p:nvPr/>
        </p:nvGraphicFramePr>
        <p:xfrm>
          <a:off x="1086380" y="1327773"/>
          <a:ext cx="9759075" cy="925550"/>
        </p:xfrm>
        <a:graphic>
          <a:graphicData uri="http://schemas.openxmlformats.org/drawingml/2006/table">
            <a:tbl>
              <a:tblPr firstRow="1" firstCol="1" bandRow="1">
                <a:noFill/>
                <a:tableStyleId>{591F2D4B-BDD2-4DDD-A835-231FC7C0127B}</a:tableStyleId>
              </a:tblPr>
              <a:tblGrid>
                <a:gridCol w="96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Cliente: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marR="0" lvl="0" indent="-10795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FNC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Proyecto: </a:t>
                      </a:r>
                      <a:r>
                        <a:rPr lang="es-CO" sz="14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Tienda Cafetera o FedeMarket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/>
                        <a:t>MEDIA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Tamaño: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Épica (  ) Característica (   ) Historia ( </a:t>
                      </a: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)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Estimado</a:t>
                      </a: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(días)</a:t>
                      </a: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3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Puntos: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Criterios de Aceptación</a:t>
            </a:r>
          </a:p>
        </p:txBody>
      </p:sp>
      <p:graphicFrame>
        <p:nvGraphicFramePr>
          <p:cNvPr id="411" name="Shape 411"/>
          <p:cNvGraphicFramePr/>
          <p:nvPr/>
        </p:nvGraphicFramePr>
        <p:xfrm>
          <a:off x="933450" y="2189610"/>
          <a:ext cx="8625375" cy="2398800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Dado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Entonces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2" name="Shape 412"/>
          <p:cNvSpPr/>
          <p:nvPr/>
        </p:nvSpPr>
        <p:spPr>
          <a:xfrm>
            <a:off x="2020948" y="2304300"/>
            <a:ext cx="732067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ESC -1  Vista  de  panel de descarga </a:t>
            </a:r>
          </a:p>
        </p:txBody>
      </p:sp>
      <p:sp>
        <p:nvSpPr>
          <p:cNvPr id="413" name="Shape 413"/>
          <p:cNvSpPr/>
          <p:nvPr/>
        </p:nvSpPr>
        <p:spPr>
          <a:xfrm>
            <a:off x="2590184" y="2838541"/>
            <a:ext cx="675143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Que la aplicación  debe tener un top del contenido más descargado</a:t>
            </a:r>
          </a:p>
        </p:txBody>
      </p:sp>
      <p:sp>
        <p:nvSpPr>
          <p:cNvPr id="414" name="Shape 414"/>
          <p:cNvSpPr/>
          <p:nvPr/>
        </p:nvSpPr>
        <p:spPr>
          <a:xfrm>
            <a:off x="2590183" y="3373041"/>
            <a:ext cx="675143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Al hacer filtro de descargas </a:t>
            </a:r>
          </a:p>
        </p:txBody>
      </p:sp>
      <p:sp>
        <p:nvSpPr>
          <p:cNvPr id="415" name="Shape 415"/>
          <p:cNvSpPr/>
          <p:nvPr/>
        </p:nvSpPr>
        <p:spPr>
          <a:xfrm>
            <a:off x="2590158" y="4024066"/>
            <a:ext cx="6751499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Se deben listar todas las descargas más usadas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Criterios de Aceptación</a:t>
            </a:r>
          </a:p>
        </p:txBody>
      </p:sp>
      <p:graphicFrame>
        <p:nvGraphicFramePr>
          <p:cNvPr id="421" name="Shape 421"/>
          <p:cNvGraphicFramePr/>
          <p:nvPr/>
        </p:nvGraphicFramePr>
        <p:xfrm>
          <a:off x="933450" y="2189610"/>
          <a:ext cx="8625375" cy="2398800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Dado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Entonces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2" name="Shape 422"/>
          <p:cNvSpPr/>
          <p:nvPr/>
        </p:nvSpPr>
        <p:spPr>
          <a:xfrm>
            <a:off x="2020948" y="2304300"/>
            <a:ext cx="7320600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ESC -2 Vista  de  panel de descarga </a:t>
            </a:r>
          </a:p>
        </p:txBody>
      </p:sp>
      <p:sp>
        <p:nvSpPr>
          <p:cNvPr id="423" name="Shape 423"/>
          <p:cNvSpPr/>
          <p:nvPr/>
        </p:nvSpPr>
        <p:spPr>
          <a:xfrm>
            <a:off x="2590184" y="2838541"/>
            <a:ext cx="6751499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Que la aplicación  debe tener un top del contenido más descargado</a:t>
            </a:r>
          </a:p>
        </p:txBody>
      </p:sp>
      <p:sp>
        <p:nvSpPr>
          <p:cNvPr id="424" name="Shape 424"/>
          <p:cNvSpPr/>
          <p:nvPr/>
        </p:nvSpPr>
        <p:spPr>
          <a:xfrm>
            <a:off x="2590183" y="3373041"/>
            <a:ext cx="6751499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Al hacer filtro de descargas </a:t>
            </a:r>
          </a:p>
        </p:txBody>
      </p:sp>
      <p:sp>
        <p:nvSpPr>
          <p:cNvPr id="425" name="Shape 425"/>
          <p:cNvSpPr/>
          <p:nvPr/>
        </p:nvSpPr>
        <p:spPr>
          <a:xfrm>
            <a:off x="2590158" y="4024066"/>
            <a:ext cx="6751499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Visualización numerada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Criterios de Aceptación</a:t>
            </a:r>
          </a:p>
        </p:txBody>
      </p:sp>
      <p:graphicFrame>
        <p:nvGraphicFramePr>
          <p:cNvPr id="431" name="Shape 431"/>
          <p:cNvGraphicFramePr/>
          <p:nvPr/>
        </p:nvGraphicFramePr>
        <p:xfrm>
          <a:off x="933450" y="2189610"/>
          <a:ext cx="8625375" cy="2398800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Dado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Entonces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2" name="Shape 432"/>
          <p:cNvSpPr/>
          <p:nvPr/>
        </p:nvSpPr>
        <p:spPr>
          <a:xfrm>
            <a:off x="2020948" y="2304300"/>
            <a:ext cx="7320600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ESC -3 Vista  de  panel de descarga </a:t>
            </a:r>
          </a:p>
        </p:txBody>
      </p:sp>
      <p:sp>
        <p:nvSpPr>
          <p:cNvPr id="433" name="Shape 433"/>
          <p:cNvSpPr/>
          <p:nvPr/>
        </p:nvSpPr>
        <p:spPr>
          <a:xfrm>
            <a:off x="2590184" y="2838541"/>
            <a:ext cx="6751499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Que la aplicación  debe tener un top del contenido más descargado</a:t>
            </a:r>
          </a:p>
        </p:txBody>
      </p:sp>
      <p:sp>
        <p:nvSpPr>
          <p:cNvPr id="434" name="Shape 434"/>
          <p:cNvSpPr/>
          <p:nvPr/>
        </p:nvSpPr>
        <p:spPr>
          <a:xfrm>
            <a:off x="2590183" y="3373041"/>
            <a:ext cx="6751499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Al hacer filtro de descargas </a:t>
            </a:r>
          </a:p>
        </p:txBody>
      </p:sp>
      <p:sp>
        <p:nvSpPr>
          <p:cNvPr id="435" name="Shape 435"/>
          <p:cNvSpPr/>
          <p:nvPr/>
        </p:nvSpPr>
        <p:spPr>
          <a:xfrm>
            <a:off x="2590158" y="4024066"/>
            <a:ext cx="6751499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Se debe generar el top de descarga de cada categoría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xfrm>
            <a:off x="638627" y="0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Historias de usuario</a:t>
            </a:r>
          </a:p>
        </p:txBody>
      </p:sp>
      <p:graphicFrame>
        <p:nvGraphicFramePr>
          <p:cNvPr id="441" name="Shape 441"/>
          <p:cNvGraphicFramePr/>
          <p:nvPr/>
        </p:nvGraphicFramePr>
        <p:xfrm>
          <a:off x="1441450" y="2392813"/>
          <a:ext cx="8625375" cy="3239250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Narrativa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3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Como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3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 quiero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075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 forma que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2" name="Shape 442"/>
          <p:cNvSpPr/>
          <p:nvPr/>
        </p:nvSpPr>
        <p:spPr>
          <a:xfrm>
            <a:off x="2528948" y="2515552"/>
            <a:ext cx="7320676" cy="2580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&lt;Reporte de accesos al aplicativo&gt;</a:t>
            </a:r>
          </a:p>
        </p:txBody>
      </p:sp>
      <p:sp>
        <p:nvSpPr>
          <p:cNvPr id="443" name="Shape 443"/>
          <p:cNvSpPr/>
          <p:nvPr/>
        </p:nvSpPr>
        <p:spPr>
          <a:xfrm>
            <a:off x="3098185" y="3049796"/>
            <a:ext cx="6751436" cy="2580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&lt;Cliente&gt;</a:t>
            </a:r>
          </a:p>
        </p:txBody>
      </p:sp>
      <p:sp>
        <p:nvSpPr>
          <p:cNvPr id="444" name="Shape 444"/>
          <p:cNvSpPr/>
          <p:nvPr/>
        </p:nvSpPr>
        <p:spPr>
          <a:xfrm>
            <a:off x="3098184" y="3484955"/>
            <a:ext cx="6751436" cy="82235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&lt;Que se genere un reporte sobre los accesos al aplicativo por usuario&gt;</a:t>
            </a: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3098184" y="4261467"/>
            <a:ext cx="6751436" cy="164470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&lt;Cuando se requiera, se tendrá acceso a una lista de todos los usuarios ordenada por el numero de accesos de cada usuario, en forma descendente, esto para evidenciar los usuarios con mayor actividad dentro del aplicativo&gt;</a:t>
            </a: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6" name="Shape 446"/>
          <p:cNvGraphicFramePr/>
          <p:nvPr/>
        </p:nvGraphicFramePr>
        <p:xfrm>
          <a:off x="1086380" y="1327773"/>
          <a:ext cx="9759075" cy="925550"/>
        </p:xfrm>
        <a:graphic>
          <a:graphicData uri="http://schemas.openxmlformats.org/drawingml/2006/table">
            <a:tbl>
              <a:tblPr firstRow="1" firstCol="1" bandRow="1">
                <a:noFill/>
                <a:tableStyleId>{591F2D4B-BDD2-4DDD-A835-231FC7C0127B}</a:tableStyleId>
              </a:tblPr>
              <a:tblGrid>
                <a:gridCol w="96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Cliente: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marR="0" lvl="0" indent="-10795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FNC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Proyecto: </a:t>
                      </a:r>
                      <a:r>
                        <a:rPr lang="es-CO" sz="14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Tienda Cafetera o FedeMarket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/>
                        <a:t>ALTA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Tamaño: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Épica (  ) Característica (   ) Historia ( </a:t>
                      </a: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)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Estimado</a:t>
                      </a: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(días)</a:t>
                      </a: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3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Puntos: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Criterios de Aceptación</a:t>
            </a:r>
          </a:p>
        </p:txBody>
      </p:sp>
      <p:graphicFrame>
        <p:nvGraphicFramePr>
          <p:cNvPr id="452" name="Shape 452"/>
          <p:cNvGraphicFramePr/>
          <p:nvPr>
            <p:extLst>
              <p:ext uri="{D42A27DB-BD31-4B8C-83A1-F6EECF244321}">
                <p14:modId xmlns:p14="http://schemas.microsoft.com/office/powerpoint/2010/main" val="1260366512"/>
              </p:ext>
            </p:extLst>
          </p:nvPr>
        </p:nvGraphicFramePr>
        <p:xfrm>
          <a:off x="933450" y="2189610"/>
          <a:ext cx="8625375" cy="2402003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Dado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lang="es-CO"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Entonces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3" name="Shape 453"/>
          <p:cNvSpPr/>
          <p:nvPr/>
        </p:nvSpPr>
        <p:spPr>
          <a:xfrm>
            <a:off x="2021023" y="2258236"/>
            <a:ext cx="7320600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ESC -2  Vista  de  panel de consultas</a:t>
            </a:r>
          </a:p>
        </p:txBody>
      </p:sp>
      <p:sp>
        <p:nvSpPr>
          <p:cNvPr id="454" name="Shape 454"/>
          <p:cNvSpPr/>
          <p:nvPr/>
        </p:nvSpPr>
        <p:spPr>
          <a:xfrm>
            <a:off x="2590184" y="2727973"/>
            <a:ext cx="6751499" cy="5896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Que se debe generar un reporte sobre los accesos al aplicativo por usuario</a:t>
            </a:r>
          </a:p>
        </p:txBody>
      </p:sp>
      <p:sp>
        <p:nvSpPr>
          <p:cNvPr id="455" name="Shape 455"/>
          <p:cNvSpPr/>
          <p:nvPr/>
        </p:nvSpPr>
        <p:spPr>
          <a:xfrm>
            <a:off x="2590183" y="3444318"/>
            <a:ext cx="675143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Vista de consultas </a:t>
            </a:r>
          </a:p>
        </p:txBody>
      </p:sp>
      <p:sp>
        <p:nvSpPr>
          <p:cNvPr id="456" name="Shape 456"/>
          <p:cNvSpPr/>
          <p:nvPr/>
        </p:nvSpPr>
        <p:spPr>
          <a:xfrm>
            <a:off x="2590183" y="4008641"/>
            <a:ext cx="675143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Se debe consultar por fechas  específicas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Criterios de Aceptación</a:t>
            </a:r>
          </a:p>
        </p:txBody>
      </p:sp>
      <p:graphicFrame>
        <p:nvGraphicFramePr>
          <p:cNvPr id="462" name="Shape 462"/>
          <p:cNvGraphicFramePr/>
          <p:nvPr>
            <p:extLst>
              <p:ext uri="{D42A27DB-BD31-4B8C-83A1-F6EECF244321}">
                <p14:modId xmlns:p14="http://schemas.microsoft.com/office/powerpoint/2010/main" val="3108346325"/>
              </p:ext>
            </p:extLst>
          </p:nvPr>
        </p:nvGraphicFramePr>
        <p:xfrm>
          <a:off x="933450" y="2189610"/>
          <a:ext cx="8625375" cy="2402003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Dado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lang="es-CO"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Entonces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3" name="Shape 463"/>
          <p:cNvSpPr/>
          <p:nvPr/>
        </p:nvSpPr>
        <p:spPr>
          <a:xfrm>
            <a:off x="2021023" y="2258236"/>
            <a:ext cx="7320600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ESC -2  Vista  de  panel de consultas</a:t>
            </a:r>
          </a:p>
        </p:txBody>
      </p:sp>
      <p:sp>
        <p:nvSpPr>
          <p:cNvPr id="464" name="Shape 464"/>
          <p:cNvSpPr/>
          <p:nvPr/>
        </p:nvSpPr>
        <p:spPr>
          <a:xfrm>
            <a:off x="2590184" y="2708533"/>
            <a:ext cx="6751499" cy="57669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Que se debe generar un reporte sobre los accesos al aplicativo por usuario</a:t>
            </a:r>
          </a:p>
        </p:txBody>
      </p:sp>
      <p:sp>
        <p:nvSpPr>
          <p:cNvPr id="465" name="Shape 465"/>
          <p:cNvSpPr/>
          <p:nvPr/>
        </p:nvSpPr>
        <p:spPr>
          <a:xfrm>
            <a:off x="2590124" y="3431359"/>
            <a:ext cx="6751499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Vista de consultas </a:t>
            </a:r>
          </a:p>
        </p:txBody>
      </p:sp>
      <p:sp>
        <p:nvSpPr>
          <p:cNvPr id="466" name="Shape 466"/>
          <p:cNvSpPr/>
          <p:nvPr/>
        </p:nvSpPr>
        <p:spPr>
          <a:xfrm>
            <a:off x="2590183" y="4008641"/>
            <a:ext cx="6751499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Se debe consultar por periodos de tiempo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Criterios de Aceptación</a:t>
            </a:r>
          </a:p>
        </p:txBody>
      </p:sp>
      <p:graphicFrame>
        <p:nvGraphicFramePr>
          <p:cNvPr id="472" name="Shape 472"/>
          <p:cNvGraphicFramePr/>
          <p:nvPr>
            <p:extLst>
              <p:ext uri="{D42A27DB-BD31-4B8C-83A1-F6EECF244321}">
                <p14:modId xmlns:p14="http://schemas.microsoft.com/office/powerpoint/2010/main" val="232863600"/>
              </p:ext>
            </p:extLst>
          </p:nvPr>
        </p:nvGraphicFramePr>
        <p:xfrm>
          <a:off x="933450" y="2189610"/>
          <a:ext cx="8625375" cy="2402003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Dado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lang="es-CO"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Entonces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3" name="Shape 473"/>
          <p:cNvSpPr/>
          <p:nvPr/>
        </p:nvSpPr>
        <p:spPr>
          <a:xfrm>
            <a:off x="2021023" y="2258236"/>
            <a:ext cx="7320600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ESC -3  Vista  de  panel de consultas</a:t>
            </a:r>
          </a:p>
        </p:txBody>
      </p:sp>
      <p:sp>
        <p:nvSpPr>
          <p:cNvPr id="474" name="Shape 474"/>
          <p:cNvSpPr/>
          <p:nvPr/>
        </p:nvSpPr>
        <p:spPr>
          <a:xfrm>
            <a:off x="2590184" y="2682614"/>
            <a:ext cx="6751499" cy="62853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Que se debe generar un reporte sobre los accesos al aplicativo por usuario</a:t>
            </a:r>
          </a:p>
        </p:txBody>
      </p:sp>
      <p:sp>
        <p:nvSpPr>
          <p:cNvPr id="475" name="Shape 475"/>
          <p:cNvSpPr/>
          <p:nvPr/>
        </p:nvSpPr>
        <p:spPr>
          <a:xfrm>
            <a:off x="2590183" y="3450798"/>
            <a:ext cx="6751499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Vista de consultas </a:t>
            </a:r>
          </a:p>
        </p:txBody>
      </p:sp>
      <p:sp>
        <p:nvSpPr>
          <p:cNvPr id="476" name="Shape 476"/>
          <p:cNvSpPr/>
          <p:nvPr/>
        </p:nvSpPr>
        <p:spPr>
          <a:xfrm>
            <a:off x="2590183" y="4008641"/>
            <a:ext cx="6751499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Se debe consultar por periodos de tiempo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638627" y="0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Historias de usuario</a:t>
            </a:r>
          </a:p>
        </p:txBody>
      </p:sp>
      <p:graphicFrame>
        <p:nvGraphicFramePr>
          <p:cNvPr id="203" name="Shape 203"/>
          <p:cNvGraphicFramePr/>
          <p:nvPr/>
        </p:nvGraphicFramePr>
        <p:xfrm>
          <a:off x="1441450" y="2392813"/>
          <a:ext cx="8625375" cy="3239250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Narrativa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3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Como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3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 quiero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075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 forma que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4" name="Shape 204"/>
          <p:cNvSpPr/>
          <p:nvPr/>
        </p:nvSpPr>
        <p:spPr>
          <a:xfrm>
            <a:off x="2528948" y="2515552"/>
            <a:ext cx="7320676" cy="2580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&lt;Aplicativo Móvil&gt;</a:t>
            </a:r>
          </a:p>
        </p:txBody>
      </p:sp>
      <p:sp>
        <p:nvSpPr>
          <p:cNvPr id="205" name="Shape 205"/>
          <p:cNvSpPr/>
          <p:nvPr/>
        </p:nvSpPr>
        <p:spPr>
          <a:xfrm>
            <a:off x="3098185" y="3049796"/>
            <a:ext cx="6751436" cy="2580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&lt;Cliente&gt;</a:t>
            </a:r>
          </a:p>
        </p:txBody>
      </p:sp>
      <p:sp>
        <p:nvSpPr>
          <p:cNvPr id="206" name="Shape 206"/>
          <p:cNvSpPr/>
          <p:nvPr/>
        </p:nvSpPr>
        <p:spPr>
          <a:xfrm>
            <a:off x="3098184" y="3484955"/>
            <a:ext cx="6751436" cy="82235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&lt;Tener un aplicativo móvil&gt;</a:t>
            </a: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3098184" y="4398526"/>
            <a:ext cx="6751436" cy="137058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&lt;La FNC establezca una comunicación mas fluida con los caficultores y una distribución mas efectiva del material relevante para los mismos&gt;</a:t>
            </a: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8" name="Shape 208"/>
          <p:cNvGraphicFramePr/>
          <p:nvPr/>
        </p:nvGraphicFramePr>
        <p:xfrm>
          <a:off x="1086380" y="1327773"/>
          <a:ext cx="9757475" cy="925550"/>
        </p:xfrm>
        <a:graphic>
          <a:graphicData uri="http://schemas.openxmlformats.org/drawingml/2006/table">
            <a:tbl>
              <a:tblPr firstRow="1" firstCol="1" bandRow="1">
                <a:noFill/>
                <a:tableStyleId>{591F2D4B-BDD2-4DDD-A835-231FC7C0127B}</a:tableStyleId>
              </a:tblPr>
              <a:tblGrid>
                <a:gridCol w="96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Cliente: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marR="0" lvl="0" indent="-10795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FNC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Proyecto: </a:t>
                      </a:r>
                      <a:r>
                        <a:rPr lang="es-CO" sz="14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Tienda Cafetera o FedeMarket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/>
                        <a:t>ALTA</a:t>
                      </a:r>
                      <a:r>
                        <a:rPr lang="es-CO" sz="1400" u="none" strike="noStrike" cap="none" dirty="0"/>
                        <a:t> 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Tamaño: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Épica ( </a:t>
                      </a: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) Característica (   ) Historia (  )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Estimado</a:t>
                      </a: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(días)</a:t>
                      </a: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 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Puntos: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xfrm>
            <a:off x="638627" y="0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Historias de usuario</a:t>
            </a:r>
          </a:p>
        </p:txBody>
      </p:sp>
      <p:graphicFrame>
        <p:nvGraphicFramePr>
          <p:cNvPr id="482" name="Shape 482"/>
          <p:cNvGraphicFramePr/>
          <p:nvPr/>
        </p:nvGraphicFramePr>
        <p:xfrm>
          <a:off x="1441450" y="2392813"/>
          <a:ext cx="8625375" cy="3239250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Narrativa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3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Como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3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 quiero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075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 forma que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3" name="Shape 483"/>
          <p:cNvSpPr/>
          <p:nvPr/>
        </p:nvSpPr>
        <p:spPr>
          <a:xfrm>
            <a:off x="2528948" y="2507500"/>
            <a:ext cx="732067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&lt;Interfaces de Usuario&gt;</a:t>
            </a:r>
          </a:p>
        </p:txBody>
      </p:sp>
      <p:sp>
        <p:nvSpPr>
          <p:cNvPr id="484" name="Shape 484"/>
          <p:cNvSpPr/>
          <p:nvPr/>
        </p:nvSpPr>
        <p:spPr>
          <a:xfrm>
            <a:off x="3098185" y="3049796"/>
            <a:ext cx="6751436" cy="2580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&lt;Cliente&gt;</a:t>
            </a:r>
          </a:p>
        </p:txBody>
      </p:sp>
      <p:sp>
        <p:nvSpPr>
          <p:cNvPr id="485" name="Shape 485"/>
          <p:cNvSpPr/>
          <p:nvPr/>
        </p:nvSpPr>
        <p:spPr>
          <a:xfrm>
            <a:off x="3098184" y="3347898"/>
            <a:ext cx="6751436" cy="109646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&lt;Que el diseño de los ambientes se hagan basados en el manual de identidad provisto por la FNC&gt;</a:t>
            </a: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3098184" y="4535585"/>
            <a:ext cx="6751436" cy="109646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&lt;Las interfaces de usuario sean acordes a las demás plataformas de la FNC&gt;</a:t>
            </a: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87" name="Shape 487"/>
          <p:cNvGraphicFramePr/>
          <p:nvPr/>
        </p:nvGraphicFramePr>
        <p:xfrm>
          <a:off x="1086380" y="1327773"/>
          <a:ext cx="9759075" cy="925550"/>
        </p:xfrm>
        <a:graphic>
          <a:graphicData uri="http://schemas.openxmlformats.org/drawingml/2006/table">
            <a:tbl>
              <a:tblPr firstRow="1" firstCol="1" bandRow="1">
                <a:noFill/>
                <a:tableStyleId>{591F2D4B-BDD2-4DDD-A835-231FC7C0127B}</a:tableStyleId>
              </a:tblPr>
              <a:tblGrid>
                <a:gridCol w="96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Cliente: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marR="0" lvl="0" indent="-10795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FNC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Proyecto: </a:t>
                      </a:r>
                      <a:r>
                        <a:rPr lang="es-CO" sz="14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Tienda Cafetera o FedeMarket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/>
                        <a:t>ALTA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Tamaño: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Épica (  ) Característica (   ) Historia ( </a:t>
                      </a: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)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Estimado</a:t>
                      </a: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(días)</a:t>
                      </a: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4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Puntos: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Criterios de Aceptación</a:t>
            </a:r>
          </a:p>
        </p:txBody>
      </p:sp>
      <p:graphicFrame>
        <p:nvGraphicFramePr>
          <p:cNvPr id="493" name="Shape 493"/>
          <p:cNvGraphicFramePr/>
          <p:nvPr>
            <p:extLst>
              <p:ext uri="{D42A27DB-BD31-4B8C-83A1-F6EECF244321}">
                <p14:modId xmlns:p14="http://schemas.microsoft.com/office/powerpoint/2010/main" val="865115732"/>
              </p:ext>
            </p:extLst>
          </p:nvPr>
        </p:nvGraphicFramePr>
        <p:xfrm>
          <a:off x="933450" y="2189610"/>
          <a:ext cx="8625375" cy="2402003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Dado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lang="es-CO"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Entonces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4" name="Shape 494"/>
          <p:cNvSpPr/>
          <p:nvPr/>
        </p:nvSpPr>
        <p:spPr>
          <a:xfrm>
            <a:off x="2020943" y="2304300"/>
            <a:ext cx="732067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ESC -1  Todo el aplicativo </a:t>
            </a:r>
          </a:p>
        </p:txBody>
      </p:sp>
      <p:sp>
        <p:nvSpPr>
          <p:cNvPr id="495" name="Shape 495"/>
          <p:cNvSpPr/>
          <p:nvPr/>
        </p:nvSpPr>
        <p:spPr>
          <a:xfrm>
            <a:off x="2590184" y="2682615"/>
            <a:ext cx="6751436" cy="61557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la aplicación debe estar diseñada en base al manual de identidad provisto de la FNC</a:t>
            </a:r>
          </a:p>
        </p:txBody>
      </p:sp>
      <p:sp>
        <p:nvSpPr>
          <p:cNvPr id="496" name="Shape 496"/>
          <p:cNvSpPr/>
          <p:nvPr/>
        </p:nvSpPr>
        <p:spPr>
          <a:xfrm>
            <a:off x="2590183" y="3418399"/>
            <a:ext cx="675143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Se use la aplicación </a:t>
            </a:r>
          </a:p>
        </p:txBody>
      </p:sp>
      <p:sp>
        <p:nvSpPr>
          <p:cNvPr id="497" name="Shape 497"/>
          <p:cNvSpPr/>
          <p:nvPr/>
        </p:nvSpPr>
        <p:spPr>
          <a:xfrm>
            <a:off x="2590183" y="4008641"/>
            <a:ext cx="675143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Los paneles y ventanas deben contar con los colores de la empresa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Criterios de Aceptación</a:t>
            </a:r>
          </a:p>
        </p:txBody>
      </p:sp>
      <p:graphicFrame>
        <p:nvGraphicFramePr>
          <p:cNvPr id="503" name="Shape 503"/>
          <p:cNvGraphicFramePr/>
          <p:nvPr>
            <p:extLst>
              <p:ext uri="{D42A27DB-BD31-4B8C-83A1-F6EECF244321}">
                <p14:modId xmlns:p14="http://schemas.microsoft.com/office/powerpoint/2010/main" val="914253025"/>
              </p:ext>
            </p:extLst>
          </p:nvPr>
        </p:nvGraphicFramePr>
        <p:xfrm>
          <a:off x="933450" y="2189610"/>
          <a:ext cx="8625375" cy="2402003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Dado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lang="es-CO"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Entonces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4" name="Shape 504"/>
          <p:cNvSpPr/>
          <p:nvPr/>
        </p:nvSpPr>
        <p:spPr>
          <a:xfrm>
            <a:off x="2020948" y="2304300"/>
            <a:ext cx="7320600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lvl="0" indent="-10795" algn="ctr">
              <a:lnSpc>
                <a:spcPct val="115000"/>
              </a:lnSpc>
              <a:buClr>
                <a:srgbClr val="0F243E"/>
              </a:buClr>
              <a:buSzPct val="25000"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ESC -2  Todo el aplicativo </a:t>
            </a:r>
          </a:p>
        </p:txBody>
      </p:sp>
      <p:sp>
        <p:nvSpPr>
          <p:cNvPr id="505" name="Shape 505"/>
          <p:cNvSpPr/>
          <p:nvPr/>
        </p:nvSpPr>
        <p:spPr>
          <a:xfrm>
            <a:off x="2590184" y="2715012"/>
            <a:ext cx="6751499" cy="62853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la aplicación debe estar diseñada en base al manual de identidad provisto de la FNC</a:t>
            </a:r>
          </a:p>
        </p:txBody>
      </p:sp>
      <p:sp>
        <p:nvSpPr>
          <p:cNvPr id="506" name="Shape 506"/>
          <p:cNvSpPr/>
          <p:nvPr/>
        </p:nvSpPr>
        <p:spPr>
          <a:xfrm>
            <a:off x="2590049" y="3431359"/>
            <a:ext cx="6751499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Se use la aplicación </a:t>
            </a:r>
          </a:p>
        </p:txBody>
      </p:sp>
      <p:sp>
        <p:nvSpPr>
          <p:cNvPr id="507" name="Shape 507"/>
          <p:cNvSpPr/>
          <p:nvPr/>
        </p:nvSpPr>
        <p:spPr>
          <a:xfrm>
            <a:off x="2590183" y="4008641"/>
            <a:ext cx="6751499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Se deben visualizar los logos de la empresa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Criterios de Aceptación</a:t>
            </a:r>
          </a:p>
        </p:txBody>
      </p:sp>
      <p:graphicFrame>
        <p:nvGraphicFramePr>
          <p:cNvPr id="513" name="Shape 513"/>
          <p:cNvGraphicFramePr/>
          <p:nvPr>
            <p:extLst>
              <p:ext uri="{D42A27DB-BD31-4B8C-83A1-F6EECF244321}">
                <p14:modId xmlns:p14="http://schemas.microsoft.com/office/powerpoint/2010/main" val="1006744492"/>
              </p:ext>
            </p:extLst>
          </p:nvPr>
        </p:nvGraphicFramePr>
        <p:xfrm>
          <a:off x="933450" y="2189610"/>
          <a:ext cx="8625375" cy="2402003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Dado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lang="es-CO"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Entonces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4" name="Shape 514"/>
          <p:cNvSpPr/>
          <p:nvPr/>
        </p:nvSpPr>
        <p:spPr>
          <a:xfrm>
            <a:off x="2020948" y="2304300"/>
            <a:ext cx="7320600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indent="-10795" algn="ctr">
              <a:lnSpc>
                <a:spcPct val="115000"/>
              </a:lnSpc>
              <a:buClr>
                <a:srgbClr val="0F243E"/>
              </a:buClr>
              <a:buSzPct val="25000"/>
            </a:pPr>
            <a:endParaRPr lang="es-CO" sz="18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indent="-10795" algn="ctr">
              <a:lnSpc>
                <a:spcPct val="115000"/>
              </a:lnSpc>
              <a:buClr>
                <a:srgbClr val="0F243E"/>
              </a:buClr>
              <a:buSzPct val="25000"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  ESC -3  Todo el aplicativo </a:t>
            </a: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endParaRPr lang="es-CO" sz="18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Shape 515"/>
          <p:cNvSpPr/>
          <p:nvPr/>
        </p:nvSpPr>
        <p:spPr>
          <a:xfrm>
            <a:off x="2590184" y="2734453"/>
            <a:ext cx="6751499" cy="5896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la aplicación debe estar diseñada en base al manual de identidad provisto de la FNC</a:t>
            </a:r>
          </a:p>
        </p:txBody>
      </p:sp>
      <p:sp>
        <p:nvSpPr>
          <p:cNvPr id="516" name="Shape 516"/>
          <p:cNvSpPr/>
          <p:nvPr/>
        </p:nvSpPr>
        <p:spPr>
          <a:xfrm>
            <a:off x="2590049" y="3437839"/>
            <a:ext cx="6751499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Se use la aplicación </a:t>
            </a:r>
          </a:p>
        </p:txBody>
      </p:sp>
      <p:sp>
        <p:nvSpPr>
          <p:cNvPr id="517" name="Shape 517"/>
          <p:cNvSpPr/>
          <p:nvPr/>
        </p:nvSpPr>
        <p:spPr>
          <a:xfrm>
            <a:off x="2590183" y="4008640"/>
            <a:ext cx="6751499" cy="58297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Se deben encontrar informacion de la FNC (Redes sociales, contacto, ETC)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xfrm>
            <a:off x="638627" y="0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Historias de usuario</a:t>
            </a:r>
          </a:p>
        </p:txBody>
      </p:sp>
      <p:graphicFrame>
        <p:nvGraphicFramePr>
          <p:cNvPr id="523" name="Shape 523"/>
          <p:cNvGraphicFramePr/>
          <p:nvPr/>
        </p:nvGraphicFramePr>
        <p:xfrm>
          <a:off x="1441450" y="2392813"/>
          <a:ext cx="8625375" cy="3239250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Narrativa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3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Como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3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 quiero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075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 forma que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4" name="Shape 524"/>
          <p:cNvSpPr/>
          <p:nvPr/>
        </p:nvSpPr>
        <p:spPr>
          <a:xfrm>
            <a:off x="2528948" y="2515552"/>
            <a:ext cx="7320676" cy="2580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&lt;Recordar Credenciales&gt;</a:t>
            </a:r>
          </a:p>
        </p:txBody>
      </p:sp>
      <p:sp>
        <p:nvSpPr>
          <p:cNvPr id="525" name="Shape 525"/>
          <p:cNvSpPr/>
          <p:nvPr/>
        </p:nvSpPr>
        <p:spPr>
          <a:xfrm>
            <a:off x="3098185" y="3049796"/>
            <a:ext cx="6751436" cy="2580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&lt;Cliente/Usuario&gt;</a:t>
            </a:r>
          </a:p>
        </p:txBody>
      </p:sp>
      <p:sp>
        <p:nvSpPr>
          <p:cNvPr id="526" name="Shape 526"/>
          <p:cNvSpPr/>
          <p:nvPr/>
        </p:nvSpPr>
        <p:spPr>
          <a:xfrm>
            <a:off x="3098184" y="3484955"/>
            <a:ext cx="6751436" cy="82235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&lt;Que el aplicativo tenga la opción de recordar las credenciales previamente ingresadas&gt;</a:t>
            </a: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3098184" y="4398526"/>
            <a:ext cx="6751436" cy="137058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&lt;Se facilite el ingreso al aplicativo por parte de los caficultores, a partir de su segundo acceso&gt;</a:t>
            </a: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28" name="Shape 528"/>
          <p:cNvGraphicFramePr/>
          <p:nvPr/>
        </p:nvGraphicFramePr>
        <p:xfrm>
          <a:off x="1086380" y="1327773"/>
          <a:ext cx="9759075" cy="925550"/>
        </p:xfrm>
        <a:graphic>
          <a:graphicData uri="http://schemas.openxmlformats.org/drawingml/2006/table">
            <a:tbl>
              <a:tblPr firstRow="1" firstCol="1" bandRow="1">
                <a:noFill/>
                <a:tableStyleId>{591F2D4B-BDD2-4DDD-A835-231FC7C0127B}</a:tableStyleId>
              </a:tblPr>
              <a:tblGrid>
                <a:gridCol w="96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Cliente: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marR="0" lvl="0" indent="-10795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FNC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Proyecto: </a:t>
                      </a:r>
                      <a:r>
                        <a:rPr lang="es-CO" sz="14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Tienda Cafetera o FedeMarket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/>
                        <a:t>MEDIA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Tamaño: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Épica (  ) Característica (   ) Historia ( </a:t>
                      </a: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)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Estimado</a:t>
                      </a: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(días)</a:t>
                      </a: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4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Puntos: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Criterios de Aceptación</a:t>
            </a:r>
          </a:p>
        </p:txBody>
      </p:sp>
      <p:graphicFrame>
        <p:nvGraphicFramePr>
          <p:cNvPr id="534" name="Shape 534"/>
          <p:cNvGraphicFramePr/>
          <p:nvPr/>
        </p:nvGraphicFramePr>
        <p:xfrm>
          <a:off x="933450" y="2189611"/>
          <a:ext cx="8625375" cy="2398800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Dado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Entonces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5" name="Shape 535"/>
          <p:cNvSpPr/>
          <p:nvPr/>
        </p:nvSpPr>
        <p:spPr>
          <a:xfrm>
            <a:off x="2020948" y="2304300"/>
            <a:ext cx="732067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ESC </a:t>
            </a:r>
            <a:r>
              <a:rPr lang="es-ES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 1  Login </a:t>
            </a:r>
          </a:p>
        </p:txBody>
      </p:sp>
      <p:sp>
        <p:nvSpPr>
          <p:cNvPr id="536" name="Shape 536"/>
          <p:cNvSpPr/>
          <p:nvPr/>
        </p:nvSpPr>
        <p:spPr>
          <a:xfrm>
            <a:off x="2590185" y="2838542"/>
            <a:ext cx="675143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Dado que la aplicaci</a:t>
            </a:r>
            <a:r>
              <a:rPr lang="es-ES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ó</a:t>
            </a: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n debe tener una opcion Recordar usuarios  </a:t>
            </a:r>
          </a:p>
        </p:txBody>
      </p:sp>
      <p:sp>
        <p:nvSpPr>
          <p:cNvPr id="537" name="Shape 537"/>
          <p:cNvSpPr/>
          <p:nvPr/>
        </p:nvSpPr>
        <p:spPr>
          <a:xfrm>
            <a:off x="2596664" y="3373041"/>
            <a:ext cx="675143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ES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l usuario esta en el </a:t>
            </a:r>
            <a:r>
              <a:rPr lang="es-CO" sz="1400" dirty="0" err="1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 e ingresa el  nombre de usuario  </a:t>
            </a:r>
          </a:p>
        </p:txBody>
      </p:sp>
      <p:sp>
        <p:nvSpPr>
          <p:cNvPr id="538" name="Shape 538"/>
          <p:cNvSpPr/>
          <p:nvPr/>
        </p:nvSpPr>
        <p:spPr>
          <a:xfrm>
            <a:off x="2590183" y="4008641"/>
            <a:ext cx="675143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El programa debe tener una  casilla para marcar que diga “Recordarme”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Criterios de Aceptación</a:t>
            </a:r>
          </a:p>
        </p:txBody>
      </p:sp>
      <p:graphicFrame>
        <p:nvGraphicFramePr>
          <p:cNvPr id="534" name="Shape 534"/>
          <p:cNvGraphicFramePr/>
          <p:nvPr>
            <p:extLst>
              <p:ext uri="{D42A27DB-BD31-4B8C-83A1-F6EECF244321}">
                <p14:modId xmlns:p14="http://schemas.microsoft.com/office/powerpoint/2010/main" val="282151138"/>
              </p:ext>
            </p:extLst>
          </p:nvPr>
        </p:nvGraphicFramePr>
        <p:xfrm>
          <a:off x="933450" y="2189611"/>
          <a:ext cx="8625375" cy="2402003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Dado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lang="tr-TR"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Entonces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5" name="Shape 535"/>
          <p:cNvSpPr/>
          <p:nvPr/>
        </p:nvSpPr>
        <p:spPr>
          <a:xfrm>
            <a:off x="2020948" y="2304300"/>
            <a:ext cx="732067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ESC </a:t>
            </a:r>
            <a:r>
              <a:rPr lang="es-ES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 2  Login </a:t>
            </a:r>
          </a:p>
        </p:txBody>
      </p:sp>
      <p:sp>
        <p:nvSpPr>
          <p:cNvPr id="536" name="Shape 536"/>
          <p:cNvSpPr/>
          <p:nvPr/>
        </p:nvSpPr>
        <p:spPr>
          <a:xfrm>
            <a:off x="2590185" y="2838542"/>
            <a:ext cx="675143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Dado que la aplicaci</a:t>
            </a:r>
            <a:r>
              <a:rPr lang="es-ES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ó</a:t>
            </a: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n debe tener una opcion Recordar usuarios  </a:t>
            </a:r>
          </a:p>
        </p:txBody>
      </p:sp>
      <p:sp>
        <p:nvSpPr>
          <p:cNvPr id="537" name="Shape 537"/>
          <p:cNvSpPr/>
          <p:nvPr/>
        </p:nvSpPr>
        <p:spPr>
          <a:xfrm>
            <a:off x="2590188" y="3301764"/>
            <a:ext cx="6751436" cy="50832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ES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l usuario esta en el </a:t>
            </a:r>
            <a:r>
              <a:rPr lang="es-CO" sz="1400" dirty="0" err="1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 e intenta ingresar el  nombre de usuario, pero no es la primera vez que lo hace en ese dispositivo, y marco la opcion “Recordarme” anteriormente </a:t>
            </a:r>
          </a:p>
        </p:txBody>
      </p:sp>
      <p:sp>
        <p:nvSpPr>
          <p:cNvPr id="538" name="Shape 538"/>
          <p:cNvSpPr/>
          <p:nvPr/>
        </p:nvSpPr>
        <p:spPr>
          <a:xfrm>
            <a:off x="2590183" y="4008641"/>
            <a:ext cx="675143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Debe aparecer un listado con los usuarios guardados</a:t>
            </a:r>
            <a:endParaRPr lang="es-CO"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8970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Criterios de Aceptación</a:t>
            </a:r>
          </a:p>
        </p:txBody>
      </p:sp>
      <p:graphicFrame>
        <p:nvGraphicFramePr>
          <p:cNvPr id="534" name="Shape 534"/>
          <p:cNvGraphicFramePr/>
          <p:nvPr>
            <p:extLst>
              <p:ext uri="{D42A27DB-BD31-4B8C-83A1-F6EECF244321}">
                <p14:modId xmlns:p14="http://schemas.microsoft.com/office/powerpoint/2010/main" val="464755413"/>
              </p:ext>
            </p:extLst>
          </p:nvPr>
        </p:nvGraphicFramePr>
        <p:xfrm>
          <a:off x="933450" y="2189611"/>
          <a:ext cx="8625375" cy="2402003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Dado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lang="tr-TR"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Entonces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5" name="Shape 535"/>
          <p:cNvSpPr/>
          <p:nvPr/>
        </p:nvSpPr>
        <p:spPr>
          <a:xfrm>
            <a:off x="2020948" y="2304300"/>
            <a:ext cx="732067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ESC </a:t>
            </a:r>
            <a:r>
              <a:rPr lang="es-ES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 3  Login </a:t>
            </a:r>
          </a:p>
        </p:txBody>
      </p:sp>
      <p:sp>
        <p:nvSpPr>
          <p:cNvPr id="536" name="Shape 536"/>
          <p:cNvSpPr/>
          <p:nvPr/>
        </p:nvSpPr>
        <p:spPr>
          <a:xfrm>
            <a:off x="2590185" y="2838542"/>
            <a:ext cx="675143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Dado que la aplicaci</a:t>
            </a:r>
            <a:r>
              <a:rPr lang="es-ES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ó</a:t>
            </a: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n debe tener una opcion Recordar usuarios  </a:t>
            </a:r>
          </a:p>
        </p:txBody>
      </p:sp>
      <p:sp>
        <p:nvSpPr>
          <p:cNvPr id="537" name="Shape 537"/>
          <p:cNvSpPr/>
          <p:nvPr/>
        </p:nvSpPr>
        <p:spPr>
          <a:xfrm>
            <a:off x="2590188" y="3211047"/>
            <a:ext cx="6751436" cy="6832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ES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l usuario esta en el </a:t>
            </a:r>
            <a:r>
              <a:rPr lang="es-CO" sz="1400" dirty="0" err="1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 e intenta ingresar parte del   nombre de usuario, pero no es la primera vez que lo hace en ese dispositivo, y marco la opcion “Recordarme” anteriormente </a:t>
            </a:r>
          </a:p>
        </p:txBody>
      </p:sp>
      <p:sp>
        <p:nvSpPr>
          <p:cNvPr id="538" name="Shape 538"/>
          <p:cNvSpPr/>
          <p:nvPr/>
        </p:nvSpPr>
        <p:spPr>
          <a:xfrm>
            <a:off x="2590183" y="4008641"/>
            <a:ext cx="6751436" cy="4986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s-ES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be apacer un listado de usuarios; los cuales deben tener en comun el texto que esta ingresando el usuario </a:t>
            </a:r>
          </a:p>
        </p:txBody>
      </p:sp>
    </p:spTree>
    <p:extLst>
      <p:ext uri="{BB962C8B-B14F-4D97-AF65-F5344CB8AC3E}">
        <p14:creationId xmlns:p14="http://schemas.microsoft.com/office/powerpoint/2010/main" val="13053211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>
            <a:spLocks noGrp="1"/>
          </p:cNvSpPr>
          <p:nvPr>
            <p:ph type="title"/>
          </p:nvPr>
        </p:nvSpPr>
        <p:spPr>
          <a:xfrm>
            <a:off x="638627" y="0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Historias de usuario</a:t>
            </a:r>
          </a:p>
        </p:txBody>
      </p:sp>
      <p:graphicFrame>
        <p:nvGraphicFramePr>
          <p:cNvPr id="544" name="Shape 544"/>
          <p:cNvGraphicFramePr/>
          <p:nvPr/>
        </p:nvGraphicFramePr>
        <p:xfrm>
          <a:off x="1441450" y="2392813"/>
          <a:ext cx="8625375" cy="3239250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Narrativa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3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Como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3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 quiero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075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 forma que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5" name="Shape 545"/>
          <p:cNvSpPr/>
          <p:nvPr/>
        </p:nvSpPr>
        <p:spPr>
          <a:xfrm>
            <a:off x="2528948" y="2515552"/>
            <a:ext cx="7320676" cy="2580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&lt;Acceso Administradores&gt;</a:t>
            </a:r>
          </a:p>
        </p:txBody>
      </p:sp>
      <p:sp>
        <p:nvSpPr>
          <p:cNvPr id="546" name="Shape 546"/>
          <p:cNvSpPr/>
          <p:nvPr/>
        </p:nvSpPr>
        <p:spPr>
          <a:xfrm>
            <a:off x="3098185" y="2953543"/>
            <a:ext cx="6751436" cy="2580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&lt;Cliente&gt;</a:t>
            </a:r>
          </a:p>
        </p:txBody>
      </p:sp>
      <p:sp>
        <p:nvSpPr>
          <p:cNvPr id="547" name="Shape 547"/>
          <p:cNvSpPr/>
          <p:nvPr/>
        </p:nvSpPr>
        <p:spPr>
          <a:xfrm>
            <a:off x="3098184" y="3210839"/>
            <a:ext cx="6751436" cy="137058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&lt;Que el aplicativo WEB, permita el acceso con las credenciales asignadas a cada uno de los administradores, credenciales alojadas en la misma base de datos de los caficultores&gt;</a:t>
            </a: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3098184" y="4535585"/>
            <a:ext cx="6751436" cy="109646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&lt;Todos cuenten con los mismo permisos y solo ellos puedan ingresar al aplicativo&gt;</a:t>
            </a: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49" name="Shape 549"/>
          <p:cNvGraphicFramePr/>
          <p:nvPr/>
        </p:nvGraphicFramePr>
        <p:xfrm>
          <a:off x="1086380" y="1327773"/>
          <a:ext cx="9759075" cy="925550"/>
        </p:xfrm>
        <a:graphic>
          <a:graphicData uri="http://schemas.openxmlformats.org/drawingml/2006/table">
            <a:tbl>
              <a:tblPr firstRow="1" firstCol="1" bandRow="1">
                <a:noFill/>
                <a:tableStyleId>{591F2D4B-BDD2-4DDD-A835-231FC7C0127B}</a:tableStyleId>
              </a:tblPr>
              <a:tblGrid>
                <a:gridCol w="96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Cliente: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marR="0" lvl="0" indent="-10795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FNC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Proyecto: </a:t>
                      </a:r>
                      <a:r>
                        <a:rPr lang="es-CO" sz="14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Tienda Cafetera o FedeMarket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/>
                        <a:t>ALTA</a:t>
                      </a:r>
                      <a:r>
                        <a:rPr lang="es-CO" sz="1400" u="none" strike="noStrike" cap="none" dirty="0"/>
                        <a:t> 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Tamaño: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Épica (  ) Característica (   ) Historia ( </a:t>
                      </a: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)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Estimado</a:t>
                      </a: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(días)</a:t>
                      </a: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3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Puntos: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Criterios de Aceptación</a:t>
            </a:r>
          </a:p>
        </p:txBody>
      </p:sp>
      <p:graphicFrame>
        <p:nvGraphicFramePr>
          <p:cNvPr id="555" name="Shape 555"/>
          <p:cNvGraphicFramePr/>
          <p:nvPr/>
        </p:nvGraphicFramePr>
        <p:xfrm>
          <a:off x="933450" y="2189611"/>
          <a:ext cx="8625375" cy="2398800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Dado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Entonces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6" name="Shape 556"/>
          <p:cNvSpPr/>
          <p:nvPr/>
        </p:nvSpPr>
        <p:spPr>
          <a:xfrm>
            <a:off x="2020948" y="2304300"/>
            <a:ext cx="732067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ESC- 1 Login </a:t>
            </a:r>
          </a:p>
        </p:txBody>
      </p:sp>
      <p:sp>
        <p:nvSpPr>
          <p:cNvPr id="557" name="Shape 557"/>
          <p:cNvSpPr/>
          <p:nvPr/>
        </p:nvSpPr>
        <p:spPr>
          <a:xfrm>
            <a:off x="2590183" y="2760784"/>
            <a:ext cx="6751436" cy="48556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Que se requiere  un sistema que permita solo el ingreso a usuarios que esten registrados en la base de datos de caficultores de la FNC</a:t>
            </a:r>
          </a:p>
        </p:txBody>
      </p:sp>
      <p:sp>
        <p:nvSpPr>
          <p:cNvPr id="558" name="Shape 558"/>
          <p:cNvSpPr/>
          <p:nvPr/>
        </p:nvSpPr>
        <p:spPr>
          <a:xfrm>
            <a:off x="2590188" y="3355833"/>
            <a:ext cx="6751436" cy="55724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Cuando el usuario ingrese el nombre de usuario y la contraseña en la ventana de acceso al aplicativo </a:t>
            </a:r>
          </a:p>
        </p:txBody>
      </p:sp>
      <p:sp>
        <p:nvSpPr>
          <p:cNvPr id="559" name="Shape 559"/>
          <p:cNvSpPr/>
          <p:nvPr/>
        </p:nvSpPr>
        <p:spPr>
          <a:xfrm>
            <a:off x="2590183" y="4008641"/>
            <a:ext cx="675143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El sistama debe estar totalmente conectada a ala base de datos de la FNC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638627" y="0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Historias de usuario</a:t>
            </a:r>
          </a:p>
        </p:txBody>
      </p:sp>
      <p:graphicFrame>
        <p:nvGraphicFramePr>
          <p:cNvPr id="214" name="Shape 214"/>
          <p:cNvGraphicFramePr/>
          <p:nvPr/>
        </p:nvGraphicFramePr>
        <p:xfrm>
          <a:off x="1441450" y="2392813"/>
          <a:ext cx="8625375" cy="3239250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Narrativa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3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Como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3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 quiero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075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 forma que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5" name="Shape 215"/>
          <p:cNvSpPr/>
          <p:nvPr/>
        </p:nvSpPr>
        <p:spPr>
          <a:xfrm>
            <a:off x="2528948" y="2515552"/>
            <a:ext cx="7320676" cy="2580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&lt;Ejecución de la aplicación&gt;</a:t>
            </a:r>
          </a:p>
        </p:txBody>
      </p:sp>
      <p:sp>
        <p:nvSpPr>
          <p:cNvPr id="216" name="Shape 216"/>
          <p:cNvSpPr/>
          <p:nvPr/>
        </p:nvSpPr>
        <p:spPr>
          <a:xfrm>
            <a:off x="3098185" y="3049796"/>
            <a:ext cx="6751436" cy="2580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&lt;Cliente&gt;</a:t>
            </a:r>
          </a:p>
        </p:txBody>
      </p:sp>
      <p:sp>
        <p:nvSpPr>
          <p:cNvPr id="217" name="Shape 217"/>
          <p:cNvSpPr/>
          <p:nvPr/>
        </p:nvSpPr>
        <p:spPr>
          <a:xfrm>
            <a:off x="3098184" y="3347898"/>
            <a:ext cx="6751436" cy="109646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&lt;Ejecutar la aplicación en Tablet y Smartphone que cuenten con sistema operativo superior a Android 4.0&gt;</a:t>
            </a: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3098184" y="4398526"/>
            <a:ext cx="6751436" cy="137058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&lt;Los caficultores puedan acceder al material proporcionado por la FNC en los dispositivos previamente distribuidos en las veredas de los caficultores&gt;</a:t>
            </a: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9" name="Shape 219"/>
          <p:cNvGraphicFramePr/>
          <p:nvPr/>
        </p:nvGraphicFramePr>
        <p:xfrm>
          <a:off x="1086380" y="1327773"/>
          <a:ext cx="9759075" cy="925550"/>
        </p:xfrm>
        <a:graphic>
          <a:graphicData uri="http://schemas.openxmlformats.org/drawingml/2006/table">
            <a:tbl>
              <a:tblPr firstRow="1" firstCol="1" bandRow="1">
                <a:noFill/>
                <a:tableStyleId>{591F2D4B-BDD2-4DDD-A835-231FC7C0127B}</a:tableStyleId>
              </a:tblPr>
              <a:tblGrid>
                <a:gridCol w="96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Cliente: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marR="0" lvl="0" indent="-10795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FNC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Proyecto: </a:t>
                      </a:r>
                      <a:r>
                        <a:rPr lang="es-CO" sz="14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Tienda Cafetera o FedeMarket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/>
                        <a:t>ALTA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Tamaño: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Épica (  ) Característica ( </a:t>
                      </a: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) Historia (  )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Estimado</a:t>
                      </a: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(días)</a:t>
                      </a: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Puntos: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Criterios de Aceptación</a:t>
            </a:r>
          </a:p>
        </p:txBody>
      </p:sp>
      <p:graphicFrame>
        <p:nvGraphicFramePr>
          <p:cNvPr id="555" name="Shape 555"/>
          <p:cNvGraphicFramePr/>
          <p:nvPr>
            <p:extLst>
              <p:ext uri="{D42A27DB-BD31-4B8C-83A1-F6EECF244321}">
                <p14:modId xmlns:p14="http://schemas.microsoft.com/office/powerpoint/2010/main" val="24836472"/>
              </p:ext>
            </p:extLst>
          </p:nvPr>
        </p:nvGraphicFramePr>
        <p:xfrm>
          <a:off x="933450" y="2189611"/>
          <a:ext cx="8625375" cy="2402003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lang="es-CO"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lang="es-CO"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Entonces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6" name="Shape 556"/>
          <p:cNvSpPr/>
          <p:nvPr/>
        </p:nvSpPr>
        <p:spPr>
          <a:xfrm>
            <a:off x="2020943" y="2304300"/>
            <a:ext cx="732067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ESC- 2  Login </a:t>
            </a:r>
          </a:p>
        </p:txBody>
      </p:sp>
      <p:sp>
        <p:nvSpPr>
          <p:cNvPr id="557" name="Shape 557"/>
          <p:cNvSpPr/>
          <p:nvPr/>
        </p:nvSpPr>
        <p:spPr>
          <a:xfrm>
            <a:off x="2590183" y="2760784"/>
            <a:ext cx="6751436" cy="48556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Que se requiere  un sistema que permita solo el ingreso a usuarios que esten registrados en la base de datos de caficultores de la FNC</a:t>
            </a:r>
          </a:p>
        </p:txBody>
      </p:sp>
      <p:sp>
        <p:nvSpPr>
          <p:cNvPr id="558" name="Shape 558"/>
          <p:cNvSpPr/>
          <p:nvPr/>
        </p:nvSpPr>
        <p:spPr>
          <a:xfrm>
            <a:off x="2590188" y="3355833"/>
            <a:ext cx="6751436" cy="55724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Cuando el usuario ingrese el nombre de usuario y la contraseña en la ventana de acceso al aplicativo </a:t>
            </a:r>
          </a:p>
        </p:txBody>
      </p:sp>
      <p:sp>
        <p:nvSpPr>
          <p:cNvPr id="559" name="Shape 559"/>
          <p:cNvSpPr/>
          <p:nvPr/>
        </p:nvSpPr>
        <p:spPr>
          <a:xfrm>
            <a:off x="2590188" y="4086723"/>
            <a:ext cx="6751436" cy="5016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No se debe implementar un registro ya que todos los usuarios ya estan guardados en la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4139104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Criterios de Aceptación</a:t>
            </a:r>
          </a:p>
        </p:txBody>
      </p:sp>
      <p:graphicFrame>
        <p:nvGraphicFramePr>
          <p:cNvPr id="555" name="Shape 555"/>
          <p:cNvGraphicFramePr/>
          <p:nvPr>
            <p:extLst>
              <p:ext uri="{D42A27DB-BD31-4B8C-83A1-F6EECF244321}">
                <p14:modId xmlns:p14="http://schemas.microsoft.com/office/powerpoint/2010/main" val="1892919645"/>
              </p:ext>
            </p:extLst>
          </p:nvPr>
        </p:nvGraphicFramePr>
        <p:xfrm>
          <a:off x="933450" y="2189611"/>
          <a:ext cx="8625375" cy="2402003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lang="es-CO"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lang="es-CO"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Entonces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6" name="Shape 556"/>
          <p:cNvSpPr/>
          <p:nvPr/>
        </p:nvSpPr>
        <p:spPr>
          <a:xfrm>
            <a:off x="2020943" y="2304300"/>
            <a:ext cx="732067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ESC- </a:t>
            </a:r>
            <a:r>
              <a:rPr lang="es-CO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  Login </a:t>
            </a:r>
          </a:p>
        </p:txBody>
      </p:sp>
      <p:sp>
        <p:nvSpPr>
          <p:cNvPr id="557" name="Shape 557"/>
          <p:cNvSpPr/>
          <p:nvPr/>
        </p:nvSpPr>
        <p:spPr>
          <a:xfrm>
            <a:off x="2590183" y="2760784"/>
            <a:ext cx="6751436" cy="48556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Que se requiere  un sistema que permita solo el ingreso a usuarios que esten registrados en la base de datos de caficultores de la FNC</a:t>
            </a:r>
          </a:p>
        </p:txBody>
      </p:sp>
      <p:sp>
        <p:nvSpPr>
          <p:cNvPr id="558" name="Shape 558"/>
          <p:cNvSpPr/>
          <p:nvPr/>
        </p:nvSpPr>
        <p:spPr>
          <a:xfrm>
            <a:off x="2590188" y="3355833"/>
            <a:ext cx="6751436" cy="55724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Cuando el usuario ingrese el nombre de usuario y la contraseña en la ventana de acceso al aplicativo </a:t>
            </a:r>
          </a:p>
        </p:txBody>
      </p:sp>
      <p:sp>
        <p:nvSpPr>
          <p:cNvPr id="559" name="Shape 559"/>
          <p:cNvSpPr/>
          <p:nvPr/>
        </p:nvSpPr>
        <p:spPr>
          <a:xfrm>
            <a:off x="2590188" y="4086723"/>
            <a:ext cx="6751436" cy="5016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La aplicaci</a:t>
            </a:r>
            <a:r>
              <a:rPr lang="es-ES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ó</a:t>
            </a: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n se sincronize constantemente con la base de datos de la FNC</a:t>
            </a:r>
          </a:p>
        </p:txBody>
      </p:sp>
    </p:spTree>
    <p:extLst>
      <p:ext uri="{BB962C8B-B14F-4D97-AF65-F5344CB8AC3E}">
        <p14:creationId xmlns:p14="http://schemas.microsoft.com/office/powerpoint/2010/main" val="5642773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title"/>
          </p:nvPr>
        </p:nvSpPr>
        <p:spPr>
          <a:xfrm>
            <a:off x="638627" y="0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Historias de usuario</a:t>
            </a:r>
          </a:p>
        </p:txBody>
      </p:sp>
      <p:graphicFrame>
        <p:nvGraphicFramePr>
          <p:cNvPr id="565" name="Shape 565"/>
          <p:cNvGraphicFramePr/>
          <p:nvPr/>
        </p:nvGraphicFramePr>
        <p:xfrm>
          <a:off x="1441450" y="2392813"/>
          <a:ext cx="8625375" cy="3239250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Narrativa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3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Como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3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 quiero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075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 forma que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6" name="Shape 566"/>
          <p:cNvSpPr/>
          <p:nvPr/>
        </p:nvSpPr>
        <p:spPr>
          <a:xfrm>
            <a:off x="2528948" y="2515552"/>
            <a:ext cx="7320676" cy="2580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&lt;Slider&gt;</a:t>
            </a:r>
          </a:p>
        </p:txBody>
      </p:sp>
      <p:sp>
        <p:nvSpPr>
          <p:cNvPr id="567" name="Shape 567"/>
          <p:cNvSpPr/>
          <p:nvPr/>
        </p:nvSpPr>
        <p:spPr>
          <a:xfrm>
            <a:off x="3098185" y="2937501"/>
            <a:ext cx="6751436" cy="2580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&lt;Cliente&gt;</a:t>
            </a:r>
          </a:p>
        </p:txBody>
      </p:sp>
      <p:sp>
        <p:nvSpPr>
          <p:cNvPr id="568" name="Shape 568"/>
          <p:cNvSpPr/>
          <p:nvPr/>
        </p:nvSpPr>
        <p:spPr>
          <a:xfrm>
            <a:off x="3098184" y="3210839"/>
            <a:ext cx="6751436" cy="137058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&lt;Tener una sección (Slider) dentro del aplicativo donde se muestren las noticias correspondientes al rol del caficultor loggeado en el aplicativo, noticias que no deberán tener mas de 144 caracteres&gt;</a:t>
            </a: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3098184" y="4535585"/>
            <a:ext cx="6751436" cy="109646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&lt;Los caficultores tenga una sección personalizada de acuerdo a sus intereses&gt;</a:t>
            </a: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70" name="Shape 570"/>
          <p:cNvGraphicFramePr/>
          <p:nvPr/>
        </p:nvGraphicFramePr>
        <p:xfrm>
          <a:off x="1086380" y="1327773"/>
          <a:ext cx="9759075" cy="925550"/>
        </p:xfrm>
        <a:graphic>
          <a:graphicData uri="http://schemas.openxmlformats.org/drawingml/2006/table">
            <a:tbl>
              <a:tblPr firstRow="1" firstCol="1" bandRow="1">
                <a:noFill/>
                <a:tableStyleId>{591F2D4B-BDD2-4DDD-A835-231FC7C0127B}</a:tableStyleId>
              </a:tblPr>
              <a:tblGrid>
                <a:gridCol w="96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Cliente: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marR="0" lvl="0" indent="-10795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FNC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Proyecto: </a:t>
                      </a:r>
                      <a:r>
                        <a:rPr lang="es-CO" sz="14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Tienda Cafetera o FedeMarket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/>
                        <a:t>ALTA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Tamaño: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Épica (  ) Característica (   ) Historia ( </a:t>
                      </a: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)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Estimado</a:t>
                      </a: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(días)</a:t>
                      </a: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5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Puntos: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Criterios de Aceptación</a:t>
            </a:r>
          </a:p>
        </p:txBody>
      </p:sp>
      <p:graphicFrame>
        <p:nvGraphicFramePr>
          <p:cNvPr id="576" name="Shape 576"/>
          <p:cNvGraphicFramePr/>
          <p:nvPr>
            <p:extLst>
              <p:ext uri="{D42A27DB-BD31-4B8C-83A1-F6EECF244321}">
                <p14:modId xmlns:p14="http://schemas.microsoft.com/office/powerpoint/2010/main" val="3347518198"/>
              </p:ext>
            </p:extLst>
          </p:nvPr>
        </p:nvGraphicFramePr>
        <p:xfrm>
          <a:off x="933450" y="2189611"/>
          <a:ext cx="8625375" cy="2402003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Dado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lang="es-CO"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Entonces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77" name="Shape 577"/>
          <p:cNvSpPr/>
          <p:nvPr/>
        </p:nvSpPr>
        <p:spPr>
          <a:xfrm>
            <a:off x="2020948" y="2304300"/>
            <a:ext cx="732067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ESC- 1</a:t>
            </a:r>
            <a:endParaRPr lang="es-CO"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Shape 578"/>
          <p:cNvSpPr/>
          <p:nvPr/>
        </p:nvSpPr>
        <p:spPr>
          <a:xfrm>
            <a:off x="2590185" y="2756871"/>
            <a:ext cx="6751436" cy="53336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lvl="0" indent="-10795" algn="ctr">
              <a:lnSpc>
                <a:spcPct val="115000"/>
              </a:lnSpc>
              <a:buSzPct val="25000"/>
            </a:pPr>
            <a:r>
              <a:rPr lang="es-CO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Que el aplicativo debe tener un  Slider donde el usuario pueda ver las noticias acordes al rol que tiene el usuario </a:t>
            </a:r>
            <a:endParaRPr lang="es-CO"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2590183" y="3459940"/>
            <a:ext cx="675143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El usuario ingresa a la ventana prinsipal de la aplicaci</a:t>
            </a:r>
            <a:r>
              <a:rPr lang="es-ES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ó</a:t>
            </a: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</a:p>
        </p:txBody>
      </p:sp>
      <p:sp>
        <p:nvSpPr>
          <p:cNvPr id="580" name="Shape 580"/>
          <p:cNvSpPr/>
          <p:nvPr/>
        </p:nvSpPr>
        <p:spPr>
          <a:xfrm>
            <a:off x="2590183" y="4008640"/>
            <a:ext cx="6751436" cy="47168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Que la informacion sea clara y legible </a:t>
            </a:r>
            <a:endParaRPr lang="es-CO"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Criterios de Aceptación</a:t>
            </a:r>
          </a:p>
        </p:txBody>
      </p:sp>
      <p:graphicFrame>
        <p:nvGraphicFramePr>
          <p:cNvPr id="576" name="Shape 576"/>
          <p:cNvGraphicFramePr/>
          <p:nvPr>
            <p:extLst>
              <p:ext uri="{D42A27DB-BD31-4B8C-83A1-F6EECF244321}">
                <p14:modId xmlns:p14="http://schemas.microsoft.com/office/powerpoint/2010/main" val="3380144102"/>
              </p:ext>
            </p:extLst>
          </p:nvPr>
        </p:nvGraphicFramePr>
        <p:xfrm>
          <a:off x="933450" y="2189611"/>
          <a:ext cx="8625375" cy="2402003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Dado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lang="es-CO"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Entonces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77" name="Shape 577"/>
          <p:cNvSpPr/>
          <p:nvPr/>
        </p:nvSpPr>
        <p:spPr>
          <a:xfrm>
            <a:off x="2020948" y="2304300"/>
            <a:ext cx="732067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ESC- 2</a:t>
            </a:r>
            <a:endParaRPr lang="es-CO"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Shape 578"/>
          <p:cNvSpPr/>
          <p:nvPr/>
        </p:nvSpPr>
        <p:spPr>
          <a:xfrm>
            <a:off x="2590185" y="2756871"/>
            <a:ext cx="6751436" cy="53336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lvl="0" indent="-10795" algn="ctr">
              <a:lnSpc>
                <a:spcPct val="115000"/>
              </a:lnSpc>
              <a:buSzPct val="25000"/>
            </a:pPr>
            <a:r>
              <a:rPr lang="es-CO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Que el aplicativo debe tener un  Slider donde el usuario pueda ver las noticias acordes al rol que tiene el usuario </a:t>
            </a:r>
            <a:endParaRPr lang="es-CO"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2590183" y="3459940"/>
            <a:ext cx="675143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El usuario ingresa a la ventana prinsipal de la aplicaci</a:t>
            </a:r>
            <a:r>
              <a:rPr lang="es-ES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ó</a:t>
            </a: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</a:p>
        </p:txBody>
      </p:sp>
      <p:sp>
        <p:nvSpPr>
          <p:cNvPr id="580" name="Shape 580"/>
          <p:cNvSpPr/>
          <p:nvPr/>
        </p:nvSpPr>
        <p:spPr>
          <a:xfrm>
            <a:off x="2590183" y="4008640"/>
            <a:ext cx="6751436" cy="47168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El usuario solo podra ver noticias que le importen, y que sean de utilidad para el caficultor  </a:t>
            </a:r>
          </a:p>
        </p:txBody>
      </p:sp>
    </p:spTree>
    <p:extLst>
      <p:ext uri="{BB962C8B-B14F-4D97-AF65-F5344CB8AC3E}">
        <p14:creationId xmlns:p14="http://schemas.microsoft.com/office/powerpoint/2010/main" val="32229967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Criterios de Aceptación</a:t>
            </a:r>
          </a:p>
        </p:txBody>
      </p:sp>
      <p:graphicFrame>
        <p:nvGraphicFramePr>
          <p:cNvPr id="576" name="Shape 576"/>
          <p:cNvGraphicFramePr/>
          <p:nvPr>
            <p:extLst>
              <p:ext uri="{D42A27DB-BD31-4B8C-83A1-F6EECF244321}">
                <p14:modId xmlns:p14="http://schemas.microsoft.com/office/powerpoint/2010/main" val="2720309322"/>
              </p:ext>
            </p:extLst>
          </p:nvPr>
        </p:nvGraphicFramePr>
        <p:xfrm>
          <a:off x="933450" y="2189611"/>
          <a:ext cx="8625375" cy="2402003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Dado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lang="es-CO"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Entonces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77" name="Shape 577"/>
          <p:cNvSpPr/>
          <p:nvPr/>
        </p:nvSpPr>
        <p:spPr>
          <a:xfrm>
            <a:off x="2020948" y="2304300"/>
            <a:ext cx="732067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ESC- 2</a:t>
            </a:r>
            <a:endParaRPr lang="es-CO"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Shape 578"/>
          <p:cNvSpPr/>
          <p:nvPr/>
        </p:nvSpPr>
        <p:spPr>
          <a:xfrm>
            <a:off x="2590185" y="2756871"/>
            <a:ext cx="6751436" cy="53336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lvl="0" indent="-10795" algn="ctr">
              <a:lnSpc>
                <a:spcPct val="115000"/>
              </a:lnSpc>
              <a:buSzPct val="25000"/>
            </a:pPr>
            <a:r>
              <a:rPr lang="es-CO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Que el aplicativo debe tener un  Slider donde el usuario pueda ver las noticias acordes al rol que tiene el usuario </a:t>
            </a:r>
            <a:endParaRPr lang="es-CO"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2590183" y="3459940"/>
            <a:ext cx="675143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El usuario ingresa a la ventana principal de la aplicaci</a:t>
            </a:r>
            <a:r>
              <a:rPr lang="es-ES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ó</a:t>
            </a: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</a:p>
        </p:txBody>
      </p:sp>
      <p:sp>
        <p:nvSpPr>
          <p:cNvPr id="580" name="Shape 580"/>
          <p:cNvSpPr/>
          <p:nvPr/>
        </p:nvSpPr>
        <p:spPr>
          <a:xfrm>
            <a:off x="2590183" y="4008640"/>
            <a:ext cx="6751436" cy="471687"/>
          </a:xfrm>
          <a:prstGeom prst="roundRect">
            <a:avLst>
              <a:gd name="adj" fmla="val 16667"/>
            </a:avLst>
          </a:prstGeom>
          <a:solidFill>
            <a:schemeClr val="lt1">
              <a:alpha val="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Las noticias deben ser cortas y que no excedan los 144 caracteres  </a:t>
            </a:r>
          </a:p>
        </p:txBody>
      </p:sp>
    </p:spTree>
    <p:extLst>
      <p:ext uri="{BB962C8B-B14F-4D97-AF65-F5344CB8AC3E}">
        <p14:creationId xmlns:p14="http://schemas.microsoft.com/office/powerpoint/2010/main" val="28155460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>
            <a:spLocks noGrp="1"/>
          </p:cNvSpPr>
          <p:nvPr>
            <p:ph type="title"/>
          </p:nvPr>
        </p:nvSpPr>
        <p:spPr>
          <a:xfrm>
            <a:off x="638627" y="0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Historias de usuario</a:t>
            </a:r>
          </a:p>
        </p:txBody>
      </p:sp>
      <p:graphicFrame>
        <p:nvGraphicFramePr>
          <p:cNvPr id="586" name="Shape 586"/>
          <p:cNvGraphicFramePr/>
          <p:nvPr/>
        </p:nvGraphicFramePr>
        <p:xfrm>
          <a:off x="1441450" y="2392813"/>
          <a:ext cx="8625375" cy="3239250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Narrativa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3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Como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3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 quiero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075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 forma que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7" name="Shape 587"/>
          <p:cNvSpPr/>
          <p:nvPr/>
        </p:nvSpPr>
        <p:spPr>
          <a:xfrm>
            <a:off x="2528948" y="2515552"/>
            <a:ext cx="7320676" cy="2580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&lt;Rendimiento&gt;</a:t>
            </a:r>
          </a:p>
        </p:txBody>
      </p:sp>
      <p:sp>
        <p:nvSpPr>
          <p:cNvPr id="588" name="Shape 588"/>
          <p:cNvSpPr/>
          <p:nvPr/>
        </p:nvSpPr>
        <p:spPr>
          <a:xfrm>
            <a:off x="3098185" y="2937501"/>
            <a:ext cx="6751436" cy="2580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&lt;Cliente&gt;</a:t>
            </a:r>
          </a:p>
        </p:txBody>
      </p:sp>
      <p:sp>
        <p:nvSpPr>
          <p:cNvPr id="589" name="Shape 589"/>
          <p:cNvSpPr/>
          <p:nvPr/>
        </p:nvSpPr>
        <p:spPr>
          <a:xfrm>
            <a:off x="3098184" y="3347898"/>
            <a:ext cx="6751436" cy="109646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&lt;Que el aplicativo soporte 1000 solicitudes simultaneas de “Login” y de inserción de comentarios&gt;</a:t>
            </a: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3098184" y="4398526"/>
            <a:ext cx="6751436" cy="137058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&lt;Los usuarios no tengan problemas con el aplicativo, cuando el numero de usuarios se encuentre por debajo de 1000&gt;</a:t>
            </a: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91" name="Shape 591"/>
          <p:cNvGraphicFramePr/>
          <p:nvPr/>
        </p:nvGraphicFramePr>
        <p:xfrm>
          <a:off x="1086380" y="1327773"/>
          <a:ext cx="9759075" cy="925550"/>
        </p:xfrm>
        <a:graphic>
          <a:graphicData uri="http://schemas.openxmlformats.org/drawingml/2006/table">
            <a:tbl>
              <a:tblPr firstRow="1" firstCol="1" bandRow="1">
                <a:noFill/>
                <a:tableStyleId>{591F2D4B-BDD2-4DDD-A835-231FC7C0127B}</a:tableStyleId>
              </a:tblPr>
              <a:tblGrid>
                <a:gridCol w="96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Cliente: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marR="0" lvl="0" indent="-10795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FNC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Proyecto: </a:t>
                      </a:r>
                      <a:r>
                        <a:rPr lang="es-CO" sz="14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Tienda Cafetera o FedeMarket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/>
                        <a:t>ALTA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Tamaño: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Épica (  ) Característica (   ) Historia ( </a:t>
                      </a: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)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Estimado</a:t>
                      </a: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(días)</a:t>
                      </a: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10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Puntos: 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Criterios de Aceptación</a:t>
            </a:r>
          </a:p>
        </p:txBody>
      </p:sp>
      <p:graphicFrame>
        <p:nvGraphicFramePr>
          <p:cNvPr id="597" name="Shape 597"/>
          <p:cNvGraphicFramePr/>
          <p:nvPr/>
        </p:nvGraphicFramePr>
        <p:xfrm>
          <a:off x="933450" y="2189611"/>
          <a:ext cx="8625375" cy="2398800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Dado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Entonces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98" name="Shape 598"/>
          <p:cNvSpPr/>
          <p:nvPr/>
        </p:nvSpPr>
        <p:spPr>
          <a:xfrm>
            <a:off x="2020948" y="2304300"/>
            <a:ext cx="732067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ESC-1 El aplicativo </a:t>
            </a:r>
          </a:p>
        </p:txBody>
      </p:sp>
      <p:sp>
        <p:nvSpPr>
          <p:cNvPr id="599" name="Shape 599"/>
          <p:cNvSpPr/>
          <p:nvPr/>
        </p:nvSpPr>
        <p:spPr>
          <a:xfrm>
            <a:off x="2600185" y="2838542"/>
            <a:ext cx="675143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Que el cliente desea que la aplicaci</a:t>
            </a:r>
            <a:r>
              <a:rPr lang="es-ES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ó</a:t>
            </a: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n pueda soportar 1000 solicitudes    </a:t>
            </a:r>
          </a:p>
        </p:txBody>
      </p:sp>
      <p:sp>
        <p:nvSpPr>
          <p:cNvPr id="600" name="Shape 600"/>
          <p:cNvSpPr/>
          <p:nvPr/>
        </p:nvSpPr>
        <p:spPr>
          <a:xfrm>
            <a:off x="2590184" y="3373041"/>
            <a:ext cx="675143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Hay bastante flujo de usuarios usando el aplicativo</a:t>
            </a:r>
          </a:p>
        </p:txBody>
      </p:sp>
      <p:sp>
        <p:nvSpPr>
          <p:cNvPr id="601" name="Shape 601"/>
          <p:cNvSpPr/>
          <p:nvPr/>
        </p:nvSpPr>
        <p:spPr>
          <a:xfrm>
            <a:off x="2590183" y="4008641"/>
            <a:ext cx="675143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El sistema debe tener una capacidad adecuada para recivir 1000 solicitudes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Criterios de Aceptación</a:t>
            </a:r>
          </a:p>
        </p:txBody>
      </p:sp>
      <p:graphicFrame>
        <p:nvGraphicFramePr>
          <p:cNvPr id="597" name="Shape 597"/>
          <p:cNvGraphicFramePr/>
          <p:nvPr/>
        </p:nvGraphicFramePr>
        <p:xfrm>
          <a:off x="933450" y="2189611"/>
          <a:ext cx="8625375" cy="2398800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Dado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Entonces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98" name="Shape 598"/>
          <p:cNvSpPr/>
          <p:nvPr/>
        </p:nvSpPr>
        <p:spPr>
          <a:xfrm>
            <a:off x="2020948" y="2304300"/>
            <a:ext cx="732067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ESC-2 El aplicativo </a:t>
            </a:r>
          </a:p>
        </p:txBody>
      </p:sp>
      <p:sp>
        <p:nvSpPr>
          <p:cNvPr id="599" name="Shape 599"/>
          <p:cNvSpPr/>
          <p:nvPr/>
        </p:nvSpPr>
        <p:spPr>
          <a:xfrm>
            <a:off x="2600185" y="2838542"/>
            <a:ext cx="675143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Que el cliente desea que la aplicaci</a:t>
            </a:r>
            <a:r>
              <a:rPr lang="es-ES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ó</a:t>
            </a: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n pueda soportar 1000 solicitudes    </a:t>
            </a:r>
          </a:p>
        </p:txBody>
      </p:sp>
      <p:sp>
        <p:nvSpPr>
          <p:cNvPr id="600" name="Shape 600"/>
          <p:cNvSpPr/>
          <p:nvPr/>
        </p:nvSpPr>
        <p:spPr>
          <a:xfrm>
            <a:off x="2590184" y="3373041"/>
            <a:ext cx="675143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Hay bastante flujo de usuarios usando el aplicativo</a:t>
            </a:r>
          </a:p>
        </p:txBody>
      </p:sp>
      <p:sp>
        <p:nvSpPr>
          <p:cNvPr id="601" name="Shape 601"/>
          <p:cNvSpPr/>
          <p:nvPr/>
        </p:nvSpPr>
        <p:spPr>
          <a:xfrm>
            <a:off x="2590183" y="4008641"/>
            <a:ext cx="6751436" cy="57977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El sistema debe contar con una adecuadarefrijeracion en caso de que el un alto uso de la capacidad sea solcitada </a:t>
            </a:r>
          </a:p>
        </p:txBody>
      </p:sp>
    </p:spTree>
    <p:extLst>
      <p:ext uri="{BB962C8B-B14F-4D97-AF65-F5344CB8AC3E}">
        <p14:creationId xmlns:p14="http://schemas.microsoft.com/office/powerpoint/2010/main" val="29624361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Criterios de Aceptación</a:t>
            </a:r>
          </a:p>
        </p:txBody>
      </p:sp>
      <p:graphicFrame>
        <p:nvGraphicFramePr>
          <p:cNvPr id="597" name="Shape 597"/>
          <p:cNvGraphicFramePr/>
          <p:nvPr/>
        </p:nvGraphicFramePr>
        <p:xfrm>
          <a:off x="933450" y="2189611"/>
          <a:ext cx="8625375" cy="2398800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Dado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Entonces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98" name="Shape 598"/>
          <p:cNvSpPr/>
          <p:nvPr/>
        </p:nvSpPr>
        <p:spPr>
          <a:xfrm>
            <a:off x="2020948" y="2304300"/>
            <a:ext cx="732067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ESC-2 El aplicativo </a:t>
            </a:r>
          </a:p>
        </p:txBody>
      </p:sp>
      <p:sp>
        <p:nvSpPr>
          <p:cNvPr id="599" name="Shape 599"/>
          <p:cNvSpPr/>
          <p:nvPr/>
        </p:nvSpPr>
        <p:spPr>
          <a:xfrm>
            <a:off x="2600185" y="2838542"/>
            <a:ext cx="675143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Que el cliente desea que la aplicaci</a:t>
            </a:r>
            <a:r>
              <a:rPr lang="es-ES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ó</a:t>
            </a: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n pueda soportar 1000 solicitudes    </a:t>
            </a:r>
          </a:p>
        </p:txBody>
      </p:sp>
      <p:sp>
        <p:nvSpPr>
          <p:cNvPr id="600" name="Shape 600"/>
          <p:cNvSpPr/>
          <p:nvPr/>
        </p:nvSpPr>
        <p:spPr>
          <a:xfrm>
            <a:off x="2590184" y="3373041"/>
            <a:ext cx="675143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Hay bastante flujo de usuarios usando el aplicativo</a:t>
            </a:r>
          </a:p>
        </p:txBody>
      </p:sp>
      <p:sp>
        <p:nvSpPr>
          <p:cNvPr id="601" name="Shape 601"/>
          <p:cNvSpPr/>
          <p:nvPr/>
        </p:nvSpPr>
        <p:spPr>
          <a:xfrm>
            <a:off x="2590183" y="4008641"/>
            <a:ext cx="6751436" cy="57977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El sistema no se debe tornar lento al momento que es usado por los cafecultores, antes de las 1000 solicitudes </a:t>
            </a:r>
          </a:p>
        </p:txBody>
      </p:sp>
    </p:spTree>
    <p:extLst>
      <p:ext uri="{BB962C8B-B14F-4D97-AF65-F5344CB8AC3E}">
        <p14:creationId xmlns:p14="http://schemas.microsoft.com/office/powerpoint/2010/main" val="232905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38627" y="0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Historias de usuario</a:t>
            </a:r>
          </a:p>
        </p:txBody>
      </p:sp>
      <p:graphicFrame>
        <p:nvGraphicFramePr>
          <p:cNvPr id="225" name="Shape 225"/>
          <p:cNvGraphicFramePr/>
          <p:nvPr/>
        </p:nvGraphicFramePr>
        <p:xfrm>
          <a:off x="1441450" y="2392813"/>
          <a:ext cx="8625375" cy="3239250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Narrativa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3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Como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3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 quiero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075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 forma que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6" name="Shape 226"/>
          <p:cNvSpPr/>
          <p:nvPr/>
        </p:nvSpPr>
        <p:spPr>
          <a:xfrm>
            <a:off x="2528948" y="2507500"/>
            <a:ext cx="732067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&lt;Portal WEB&gt;</a:t>
            </a:r>
          </a:p>
        </p:txBody>
      </p:sp>
      <p:sp>
        <p:nvSpPr>
          <p:cNvPr id="227" name="Shape 227"/>
          <p:cNvSpPr/>
          <p:nvPr/>
        </p:nvSpPr>
        <p:spPr>
          <a:xfrm>
            <a:off x="3098185" y="3049796"/>
            <a:ext cx="6751436" cy="2580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&lt;Cliente&gt;</a:t>
            </a:r>
          </a:p>
        </p:txBody>
      </p:sp>
      <p:sp>
        <p:nvSpPr>
          <p:cNvPr id="228" name="Shape 228"/>
          <p:cNvSpPr/>
          <p:nvPr/>
        </p:nvSpPr>
        <p:spPr>
          <a:xfrm>
            <a:off x="3098184" y="3484955"/>
            <a:ext cx="6751436" cy="82235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&lt;Tener un portal web&gt;</a:t>
            </a: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3098184" y="4261467"/>
            <a:ext cx="6751436" cy="164470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&lt;Permita a los administradores designados por la FNC la inserción del material que se reflejará a los caficultores, además, dicho material también podrá ser editado y/o eliminado por los mismos&gt;</a:t>
            </a: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0" name="Shape 230"/>
          <p:cNvGraphicFramePr/>
          <p:nvPr/>
        </p:nvGraphicFramePr>
        <p:xfrm>
          <a:off x="1086380" y="1327773"/>
          <a:ext cx="9759075" cy="925550"/>
        </p:xfrm>
        <a:graphic>
          <a:graphicData uri="http://schemas.openxmlformats.org/drawingml/2006/table">
            <a:tbl>
              <a:tblPr firstRow="1" firstCol="1" bandRow="1">
                <a:noFill/>
                <a:tableStyleId>{591F2D4B-BDD2-4DDD-A835-231FC7C0127B}</a:tableStyleId>
              </a:tblPr>
              <a:tblGrid>
                <a:gridCol w="96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Cliente: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marR="0" lvl="0" indent="-10795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FNC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Proyecto: </a:t>
                      </a:r>
                      <a:r>
                        <a:rPr lang="es-CO" sz="14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Tienda Cafetera o FedeMarket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/>
                        <a:t>ALTA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Tamaño: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Épica ( </a:t>
                      </a: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</a:t>
                      </a: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 Característica (   ) Historia (  )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Estimado</a:t>
                      </a: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(días)</a:t>
                      </a: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Puntos: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638627" y="0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Historias de usuario</a:t>
            </a:r>
          </a:p>
        </p:txBody>
      </p:sp>
      <p:graphicFrame>
        <p:nvGraphicFramePr>
          <p:cNvPr id="607" name="Shape 607"/>
          <p:cNvGraphicFramePr/>
          <p:nvPr/>
        </p:nvGraphicFramePr>
        <p:xfrm>
          <a:off x="1441450" y="2392813"/>
          <a:ext cx="8625375" cy="3239250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Narrativa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3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Como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3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 quiero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075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 forma que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08" name="Shape 608"/>
          <p:cNvSpPr/>
          <p:nvPr/>
        </p:nvSpPr>
        <p:spPr>
          <a:xfrm>
            <a:off x="2528948" y="2515552"/>
            <a:ext cx="7320676" cy="2580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&lt;Seguridad&gt;</a:t>
            </a:r>
          </a:p>
        </p:txBody>
      </p:sp>
      <p:sp>
        <p:nvSpPr>
          <p:cNvPr id="609" name="Shape 609"/>
          <p:cNvSpPr/>
          <p:nvPr/>
        </p:nvSpPr>
        <p:spPr>
          <a:xfrm>
            <a:off x="3098185" y="2937501"/>
            <a:ext cx="6751436" cy="2580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&lt;Cliente&gt;</a:t>
            </a:r>
          </a:p>
        </p:txBody>
      </p:sp>
      <p:sp>
        <p:nvSpPr>
          <p:cNvPr id="610" name="Shape 610"/>
          <p:cNvSpPr/>
          <p:nvPr/>
        </p:nvSpPr>
        <p:spPr>
          <a:xfrm>
            <a:off x="3098184" y="3484955"/>
            <a:ext cx="6751436" cy="82235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&lt;Que se garantice la seguridad de la información y datos que se manejan&gt;</a:t>
            </a: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Shape 611"/>
          <p:cNvSpPr/>
          <p:nvPr/>
        </p:nvSpPr>
        <p:spPr>
          <a:xfrm>
            <a:off x="3098184" y="4535585"/>
            <a:ext cx="6751436" cy="109646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&lt;Se encripte cada vez que se traslade información&gt;</a:t>
            </a: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12" name="Shape 612"/>
          <p:cNvGraphicFramePr/>
          <p:nvPr/>
        </p:nvGraphicFramePr>
        <p:xfrm>
          <a:off x="1086380" y="1327773"/>
          <a:ext cx="9759075" cy="925550"/>
        </p:xfrm>
        <a:graphic>
          <a:graphicData uri="http://schemas.openxmlformats.org/drawingml/2006/table">
            <a:tbl>
              <a:tblPr firstRow="1" firstCol="1" bandRow="1">
                <a:noFill/>
                <a:tableStyleId>{591F2D4B-BDD2-4DDD-A835-231FC7C0127B}</a:tableStyleId>
              </a:tblPr>
              <a:tblGrid>
                <a:gridCol w="96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Cliente: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marR="0" lvl="0" indent="-10795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FNC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Proyecto: </a:t>
                      </a:r>
                      <a:r>
                        <a:rPr lang="es-CO" sz="14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Tienda Cafetera o FedeMarket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u="none" strike="noStrike" cap="none" dirty="0"/>
                        <a:t>OB( ) DS( ) OP( ) NO( ) 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Tamaño: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Épica (  ) Característica (   ) Historia (  )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Estimado</a:t>
                      </a: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(días)</a:t>
                      </a: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Puntos: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Criterios de Aceptación</a:t>
            </a:r>
          </a:p>
        </p:txBody>
      </p:sp>
      <p:graphicFrame>
        <p:nvGraphicFramePr>
          <p:cNvPr id="618" name="Shape 618"/>
          <p:cNvGraphicFramePr/>
          <p:nvPr/>
        </p:nvGraphicFramePr>
        <p:xfrm>
          <a:off x="933450" y="2189611"/>
          <a:ext cx="8625375" cy="2398800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Dado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Entonces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9" name="Shape 619"/>
          <p:cNvSpPr/>
          <p:nvPr/>
        </p:nvSpPr>
        <p:spPr>
          <a:xfrm>
            <a:off x="2020948" y="2304300"/>
            <a:ext cx="732067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ESC -1 Manejo de datos 			</a:t>
            </a:r>
            <a:endParaRPr lang="es-CO"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Shape 620"/>
          <p:cNvSpPr/>
          <p:nvPr/>
        </p:nvSpPr>
        <p:spPr>
          <a:xfrm>
            <a:off x="2590185" y="2806875"/>
            <a:ext cx="6751436" cy="45169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El cliente solicita una adecuada seguridad de la informacion de los usaurios de la aplicaci</a:t>
            </a:r>
            <a:r>
              <a:rPr lang="es-ES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ó</a:t>
            </a:r>
            <a:r>
              <a:rPr lang="es-CO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endParaRPr lang="es-CO"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Shape 621"/>
          <p:cNvSpPr/>
          <p:nvPr/>
        </p:nvSpPr>
        <p:spPr>
          <a:xfrm>
            <a:off x="2590184" y="3373041"/>
            <a:ext cx="675143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De conectarce la a la base de datos 	</a:t>
            </a:r>
            <a:endParaRPr lang="es-CO"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Shape 622"/>
          <p:cNvSpPr/>
          <p:nvPr/>
        </p:nvSpPr>
        <p:spPr>
          <a:xfrm>
            <a:off x="2590183" y="4008641"/>
            <a:ext cx="675143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El sistema crea un adecuado encriptameinto de los datos al transmitirce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Criterios de Aceptación</a:t>
            </a:r>
          </a:p>
        </p:txBody>
      </p:sp>
      <p:graphicFrame>
        <p:nvGraphicFramePr>
          <p:cNvPr id="618" name="Shape 618"/>
          <p:cNvGraphicFramePr/>
          <p:nvPr/>
        </p:nvGraphicFramePr>
        <p:xfrm>
          <a:off x="933450" y="2189611"/>
          <a:ext cx="8625375" cy="2398800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Dado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Entonces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9" name="Shape 619"/>
          <p:cNvSpPr/>
          <p:nvPr/>
        </p:nvSpPr>
        <p:spPr>
          <a:xfrm>
            <a:off x="2020948" y="2304300"/>
            <a:ext cx="732067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ESC -2 Manejo de datos 			</a:t>
            </a:r>
            <a:endParaRPr lang="es-CO"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Shape 620"/>
          <p:cNvSpPr/>
          <p:nvPr/>
        </p:nvSpPr>
        <p:spPr>
          <a:xfrm>
            <a:off x="2590185" y="2806875"/>
            <a:ext cx="6751436" cy="45169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El cliente solicita una adecuada seguridad de la informacion de los usaurios de la aplicaci</a:t>
            </a:r>
            <a:r>
              <a:rPr lang="es-ES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ó</a:t>
            </a:r>
            <a:r>
              <a:rPr lang="es-CO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endParaRPr lang="es-CO"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Shape 621"/>
          <p:cNvSpPr/>
          <p:nvPr/>
        </p:nvSpPr>
        <p:spPr>
          <a:xfrm>
            <a:off x="2590184" y="3373041"/>
            <a:ext cx="675143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De conectarce la a la base de datos 	</a:t>
            </a:r>
            <a:endParaRPr lang="es-CO"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Shape 622"/>
          <p:cNvSpPr/>
          <p:nvPr/>
        </p:nvSpPr>
        <p:spPr>
          <a:xfrm>
            <a:off x="2590183" y="4008640"/>
            <a:ext cx="6751436" cy="57977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Solo es permitido ver la informacion del usuario, por el mismo usuario y el administrador del sitio </a:t>
            </a:r>
          </a:p>
        </p:txBody>
      </p:sp>
    </p:spTree>
    <p:extLst>
      <p:ext uri="{BB962C8B-B14F-4D97-AF65-F5344CB8AC3E}">
        <p14:creationId xmlns:p14="http://schemas.microsoft.com/office/powerpoint/2010/main" val="6531756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Criterios de Aceptación</a:t>
            </a:r>
          </a:p>
        </p:txBody>
      </p:sp>
      <p:graphicFrame>
        <p:nvGraphicFramePr>
          <p:cNvPr id="618" name="Shape 618"/>
          <p:cNvGraphicFramePr/>
          <p:nvPr/>
        </p:nvGraphicFramePr>
        <p:xfrm>
          <a:off x="933450" y="2189611"/>
          <a:ext cx="8625375" cy="2398800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Dado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Entonces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9" name="Shape 619"/>
          <p:cNvSpPr/>
          <p:nvPr/>
        </p:nvSpPr>
        <p:spPr>
          <a:xfrm>
            <a:off x="2020948" y="2304300"/>
            <a:ext cx="732067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ESC -3 Manejo de datos 			</a:t>
            </a:r>
            <a:endParaRPr lang="es-CO"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Shape 620"/>
          <p:cNvSpPr/>
          <p:nvPr/>
        </p:nvSpPr>
        <p:spPr>
          <a:xfrm>
            <a:off x="2590185" y="2806875"/>
            <a:ext cx="6751436" cy="45169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El cliente solicita una adecuada seguridad de la informacion de los usaurios de la aplicaci</a:t>
            </a:r>
            <a:r>
              <a:rPr lang="es-ES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ó</a:t>
            </a:r>
            <a:r>
              <a:rPr lang="es-CO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endParaRPr lang="es-CO"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Shape 621"/>
          <p:cNvSpPr/>
          <p:nvPr/>
        </p:nvSpPr>
        <p:spPr>
          <a:xfrm>
            <a:off x="2590184" y="3373041"/>
            <a:ext cx="675143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De conectarce la a la base de datos 	</a:t>
            </a:r>
            <a:endParaRPr lang="es-CO"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Shape 622"/>
          <p:cNvSpPr/>
          <p:nvPr/>
        </p:nvSpPr>
        <p:spPr>
          <a:xfrm>
            <a:off x="2590183" y="4008640"/>
            <a:ext cx="6751436" cy="57977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El sistema no puede dibulgar o dejar ver informacion de los usuarios por parte de terceros </a:t>
            </a:r>
            <a:endParaRPr lang="es-CO"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80747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xfrm>
            <a:off x="638627" y="0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Historias de usuario</a:t>
            </a:r>
          </a:p>
        </p:txBody>
      </p:sp>
      <p:graphicFrame>
        <p:nvGraphicFramePr>
          <p:cNvPr id="628" name="Shape 628"/>
          <p:cNvGraphicFramePr/>
          <p:nvPr>
            <p:extLst>
              <p:ext uri="{D42A27DB-BD31-4B8C-83A1-F6EECF244321}">
                <p14:modId xmlns:p14="http://schemas.microsoft.com/office/powerpoint/2010/main" val="120908392"/>
              </p:ext>
            </p:extLst>
          </p:nvPr>
        </p:nvGraphicFramePr>
        <p:xfrm>
          <a:off x="1441450" y="2392813"/>
          <a:ext cx="8625375" cy="3239250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Narrativa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3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3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 quiero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075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lang="es-CO"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 forma que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9" name="Shape 629"/>
          <p:cNvSpPr/>
          <p:nvPr/>
        </p:nvSpPr>
        <p:spPr>
          <a:xfrm>
            <a:off x="2528948" y="2515552"/>
            <a:ext cx="7320676" cy="2580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&lt;Fiabilidad&gt;</a:t>
            </a:r>
          </a:p>
        </p:txBody>
      </p:sp>
      <p:sp>
        <p:nvSpPr>
          <p:cNvPr id="630" name="Shape 630"/>
          <p:cNvSpPr/>
          <p:nvPr/>
        </p:nvSpPr>
        <p:spPr>
          <a:xfrm>
            <a:off x="3098188" y="3106282"/>
            <a:ext cx="6751436" cy="38419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&lt;Cliente&gt;</a:t>
            </a:r>
          </a:p>
        </p:txBody>
      </p:sp>
      <p:sp>
        <p:nvSpPr>
          <p:cNvPr id="631" name="Shape 631"/>
          <p:cNvSpPr/>
          <p:nvPr/>
        </p:nvSpPr>
        <p:spPr>
          <a:xfrm>
            <a:off x="3098184" y="3568390"/>
            <a:ext cx="6751436" cy="121426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&lt;Que la información cargada en el administrador web, se visualice en el aplicativo móvil en un tiempo no mayor a 6 minutos, y en cuanto a la información generada por los caficultores como, ingresos, comentarios, etc.; se visualice en el aplicativo en no mas de 10 minutos, teniendo en cuenta la restricción que genera la calidad de red disponible&gt;</a:t>
            </a: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Shape 632"/>
          <p:cNvSpPr/>
          <p:nvPr/>
        </p:nvSpPr>
        <p:spPr>
          <a:xfrm>
            <a:off x="3098184" y="4922144"/>
            <a:ext cx="6751436" cy="70991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&lt;Los usuarios cuenten con información actualizada al instante en sus dispositivos&gt;</a:t>
            </a: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33" name="Shape 633"/>
          <p:cNvGraphicFramePr/>
          <p:nvPr/>
        </p:nvGraphicFramePr>
        <p:xfrm>
          <a:off x="1086380" y="1327773"/>
          <a:ext cx="9759075" cy="925550"/>
        </p:xfrm>
        <a:graphic>
          <a:graphicData uri="http://schemas.openxmlformats.org/drawingml/2006/table">
            <a:tbl>
              <a:tblPr firstRow="1" firstCol="1" bandRow="1">
                <a:noFill/>
                <a:tableStyleId>{591F2D4B-BDD2-4DDD-A835-231FC7C0127B}</a:tableStyleId>
              </a:tblPr>
              <a:tblGrid>
                <a:gridCol w="96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Cliente: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marR="0" lvl="0" indent="-10795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FNC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Proyecto: </a:t>
                      </a:r>
                      <a:r>
                        <a:rPr lang="es-CO" sz="14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Tienda Cafetera o FedeMarket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u="none" strike="noStrike" cap="none" dirty="0"/>
                        <a:t>OB( ) DS( ) OP( ) NO( ) 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Tamaño: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Épica (  ) Característica (   ) Historia (  )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Estimado</a:t>
                      </a: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(días)</a:t>
                      </a: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Puntos: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Criterios de Aceptación</a:t>
            </a:r>
          </a:p>
        </p:txBody>
      </p:sp>
      <p:graphicFrame>
        <p:nvGraphicFramePr>
          <p:cNvPr id="639" name="Shape 639"/>
          <p:cNvGraphicFramePr/>
          <p:nvPr/>
        </p:nvGraphicFramePr>
        <p:xfrm>
          <a:off x="933450" y="2189611"/>
          <a:ext cx="8625375" cy="2398800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Dado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Entonces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0" name="Shape 640"/>
          <p:cNvSpPr/>
          <p:nvPr/>
        </p:nvSpPr>
        <p:spPr>
          <a:xfrm>
            <a:off x="2020948" y="2304300"/>
            <a:ext cx="732067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ESC-1 Aplicativo </a:t>
            </a:r>
          </a:p>
        </p:txBody>
      </p:sp>
      <p:sp>
        <p:nvSpPr>
          <p:cNvPr id="641" name="Shape 641"/>
          <p:cNvSpPr/>
          <p:nvPr/>
        </p:nvSpPr>
        <p:spPr>
          <a:xfrm>
            <a:off x="2590185" y="2731129"/>
            <a:ext cx="6751436" cy="5118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Requiere que la aplicación tenga como máximo unos tiempos de respuesta a las solicitudes de los usuarios </a:t>
            </a:r>
            <a:endParaRPr lang="es-CO"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2590184" y="3373041"/>
            <a:ext cx="675143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El usuario interactúe con  la aplicación </a:t>
            </a:r>
          </a:p>
        </p:txBody>
      </p:sp>
      <p:sp>
        <p:nvSpPr>
          <p:cNvPr id="643" name="Shape 643"/>
          <p:cNvSpPr/>
          <p:nvPr/>
        </p:nvSpPr>
        <p:spPr>
          <a:xfrm>
            <a:off x="2590183" y="4008641"/>
            <a:ext cx="675143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El sistema debe contar con loa capacidad suficiente para cumplir con los tiempos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Criterios de Aceptación</a:t>
            </a:r>
          </a:p>
        </p:txBody>
      </p:sp>
      <p:graphicFrame>
        <p:nvGraphicFramePr>
          <p:cNvPr id="639" name="Shape 639"/>
          <p:cNvGraphicFramePr/>
          <p:nvPr/>
        </p:nvGraphicFramePr>
        <p:xfrm>
          <a:off x="933450" y="2189611"/>
          <a:ext cx="8625375" cy="2398800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Dado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Entonces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0" name="Shape 640"/>
          <p:cNvSpPr/>
          <p:nvPr/>
        </p:nvSpPr>
        <p:spPr>
          <a:xfrm>
            <a:off x="2020948" y="2304300"/>
            <a:ext cx="732067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ESC-1 Aplicativo </a:t>
            </a:r>
          </a:p>
        </p:txBody>
      </p:sp>
      <p:sp>
        <p:nvSpPr>
          <p:cNvPr id="641" name="Shape 641"/>
          <p:cNvSpPr/>
          <p:nvPr/>
        </p:nvSpPr>
        <p:spPr>
          <a:xfrm>
            <a:off x="2590185" y="2838541"/>
            <a:ext cx="6751436" cy="42876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Requiere que la aplicación tenga como máximo unos tiempos de respuesta a las solicitudes de los usuarios </a:t>
            </a:r>
            <a:endParaRPr lang="es-CO"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2590184" y="3373041"/>
            <a:ext cx="675143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El usuario interactúe con  la aplicación </a:t>
            </a:r>
          </a:p>
        </p:txBody>
      </p:sp>
      <p:sp>
        <p:nvSpPr>
          <p:cNvPr id="643" name="Shape 643"/>
          <p:cNvSpPr/>
          <p:nvPr/>
        </p:nvSpPr>
        <p:spPr>
          <a:xfrm>
            <a:off x="2590183" y="4008640"/>
            <a:ext cx="6751436" cy="43314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El sistema debe contar con loa capacidad suficiente para cumplir con los tiempos estipulados  </a:t>
            </a:r>
          </a:p>
        </p:txBody>
      </p:sp>
    </p:spTree>
    <p:extLst>
      <p:ext uri="{BB962C8B-B14F-4D97-AF65-F5344CB8AC3E}">
        <p14:creationId xmlns:p14="http://schemas.microsoft.com/office/powerpoint/2010/main" val="7534687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Criterios de Aceptación</a:t>
            </a:r>
          </a:p>
        </p:txBody>
      </p:sp>
      <p:graphicFrame>
        <p:nvGraphicFramePr>
          <p:cNvPr id="639" name="Shape 639"/>
          <p:cNvGraphicFramePr/>
          <p:nvPr/>
        </p:nvGraphicFramePr>
        <p:xfrm>
          <a:off x="933450" y="2189611"/>
          <a:ext cx="8625375" cy="2398800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Dado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Entonces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0" name="Shape 640"/>
          <p:cNvSpPr/>
          <p:nvPr/>
        </p:nvSpPr>
        <p:spPr>
          <a:xfrm>
            <a:off x="2020948" y="2304300"/>
            <a:ext cx="732067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ESC-2 Aplicativo </a:t>
            </a:r>
          </a:p>
        </p:txBody>
      </p:sp>
      <p:sp>
        <p:nvSpPr>
          <p:cNvPr id="641" name="Shape 641"/>
          <p:cNvSpPr/>
          <p:nvPr/>
        </p:nvSpPr>
        <p:spPr>
          <a:xfrm>
            <a:off x="2590185" y="2838541"/>
            <a:ext cx="6751436" cy="42876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Requiere que la aplicación tenga como máximo unos tiempos de respuesta a las solicitudes de los usuarios </a:t>
            </a:r>
            <a:endParaRPr lang="es-CO"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2590184" y="3373041"/>
            <a:ext cx="675143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El usuario interactúe con  la aplicación </a:t>
            </a:r>
          </a:p>
        </p:txBody>
      </p:sp>
      <p:sp>
        <p:nvSpPr>
          <p:cNvPr id="643" name="Shape 643"/>
          <p:cNvSpPr/>
          <p:nvPr/>
        </p:nvSpPr>
        <p:spPr>
          <a:xfrm>
            <a:off x="2590183" y="4008640"/>
            <a:ext cx="6751436" cy="43314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Se debe contar con contenido ligero que no amerite larga espera en la descarga </a:t>
            </a:r>
          </a:p>
        </p:txBody>
      </p:sp>
    </p:spTree>
    <p:extLst>
      <p:ext uri="{BB962C8B-B14F-4D97-AF65-F5344CB8AC3E}">
        <p14:creationId xmlns:p14="http://schemas.microsoft.com/office/powerpoint/2010/main" val="41470257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Criterios de Aceptación</a:t>
            </a:r>
          </a:p>
        </p:txBody>
      </p:sp>
      <p:graphicFrame>
        <p:nvGraphicFramePr>
          <p:cNvPr id="639" name="Shape 639"/>
          <p:cNvGraphicFramePr/>
          <p:nvPr/>
        </p:nvGraphicFramePr>
        <p:xfrm>
          <a:off x="933450" y="2189611"/>
          <a:ext cx="8625375" cy="2398800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Dado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Entonces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0" name="Shape 640"/>
          <p:cNvSpPr/>
          <p:nvPr/>
        </p:nvSpPr>
        <p:spPr>
          <a:xfrm>
            <a:off x="2020948" y="2304300"/>
            <a:ext cx="732067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ESC-3 Aplicativo </a:t>
            </a:r>
          </a:p>
        </p:txBody>
      </p:sp>
      <p:sp>
        <p:nvSpPr>
          <p:cNvPr id="641" name="Shape 641"/>
          <p:cNvSpPr/>
          <p:nvPr/>
        </p:nvSpPr>
        <p:spPr>
          <a:xfrm>
            <a:off x="2590185" y="2838541"/>
            <a:ext cx="6751436" cy="42876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Requiere que la aplicación tenga como máximo unos tiempos de respuesta a las solicitudes de los usuarios </a:t>
            </a:r>
            <a:endParaRPr lang="es-CO"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2590184" y="3373041"/>
            <a:ext cx="675143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El usuario interactúe con  la aplicación </a:t>
            </a:r>
          </a:p>
        </p:txBody>
      </p:sp>
      <p:sp>
        <p:nvSpPr>
          <p:cNvPr id="643" name="Shape 643"/>
          <p:cNvSpPr/>
          <p:nvPr/>
        </p:nvSpPr>
        <p:spPr>
          <a:xfrm>
            <a:off x="2590183" y="4008640"/>
            <a:ext cx="6751436" cy="43314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No se debe usar una interfaz robusta   </a:t>
            </a:r>
            <a:endParaRPr lang="es-CO"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38714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>
            <a:spLocks noGrp="1"/>
          </p:cNvSpPr>
          <p:nvPr>
            <p:ph type="title"/>
          </p:nvPr>
        </p:nvSpPr>
        <p:spPr>
          <a:xfrm>
            <a:off x="638627" y="0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Historias de usuario</a:t>
            </a:r>
          </a:p>
        </p:txBody>
      </p:sp>
      <p:graphicFrame>
        <p:nvGraphicFramePr>
          <p:cNvPr id="649" name="Shape 649"/>
          <p:cNvGraphicFramePr/>
          <p:nvPr/>
        </p:nvGraphicFramePr>
        <p:xfrm>
          <a:off x="1441450" y="2392813"/>
          <a:ext cx="8625375" cy="3239250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Narrativa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3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Como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3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 quiero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075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 forma que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50" name="Shape 650"/>
          <p:cNvSpPr/>
          <p:nvPr/>
        </p:nvSpPr>
        <p:spPr>
          <a:xfrm>
            <a:off x="2528948" y="2515552"/>
            <a:ext cx="7320676" cy="2580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&lt;Disponibilidad&gt;</a:t>
            </a:r>
          </a:p>
        </p:txBody>
      </p:sp>
      <p:sp>
        <p:nvSpPr>
          <p:cNvPr id="651" name="Shape 651"/>
          <p:cNvSpPr/>
          <p:nvPr/>
        </p:nvSpPr>
        <p:spPr>
          <a:xfrm>
            <a:off x="3098185" y="3097922"/>
            <a:ext cx="6751436" cy="2580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&lt;Cliente&gt;</a:t>
            </a:r>
          </a:p>
        </p:txBody>
      </p:sp>
      <p:sp>
        <p:nvSpPr>
          <p:cNvPr id="652" name="Shape 652"/>
          <p:cNvSpPr/>
          <p:nvPr/>
        </p:nvSpPr>
        <p:spPr>
          <a:xfrm>
            <a:off x="3098184" y="3412066"/>
            <a:ext cx="6751436" cy="109646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&lt;Que la disponibilidad del sistema no baje del 98% mensual, y al iniciar la segunda etapa que incluye la interacción con LDAP, la disponibilidad no podrá ser menor al 99%&gt;</a:t>
            </a: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Shape 653"/>
          <p:cNvSpPr/>
          <p:nvPr/>
        </p:nvSpPr>
        <p:spPr>
          <a:xfrm>
            <a:off x="3098184" y="4398526"/>
            <a:ext cx="6751436" cy="137058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&lt;Los usuarios cuenten con el material proporcionado por la FNC la mayor cantidad de tiempo posible al mes&gt;</a:t>
            </a: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54" name="Shape 654"/>
          <p:cNvGraphicFramePr/>
          <p:nvPr/>
        </p:nvGraphicFramePr>
        <p:xfrm>
          <a:off x="1086380" y="1327773"/>
          <a:ext cx="9759075" cy="925550"/>
        </p:xfrm>
        <a:graphic>
          <a:graphicData uri="http://schemas.openxmlformats.org/drawingml/2006/table">
            <a:tbl>
              <a:tblPr firstRow="1" firstCol="1" bandRow="1">
                <a:noFill/>
                <a:tableStyleId>{591F2D4B-BDD2-4DDD-A835-231FC7C0127B}</a:tableStyleId>
              </a:tblPr>
              <a:tblGrid>
                <a:gridCol w="96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Cliente: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marR="0" lvl="0" indent="-10795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FNC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Proyecto: </a:t>
                      </a:r>
                      <a:r>
                        <a:rPr lang="es-CO" sz="14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Tienda Cafetera o FedeMarket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u="none" strike="noStrike" cap="none" dirty="0"/>
                        <a:t>OB( ) DS( ) OP( ) NO( ) 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Tamaño: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Épica (  ) Característica (   ) Historia (  )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Estimado</a:t>
                      </a: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(días)</a:t>
                      </a: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Puntos: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638627" y="0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Historias de usuario</a:t>
            </a:r>
          </a:p>
        </p:txBody>
      </p:sp>
      <p:graphicFrame>
        <p:nvGraphicFramePr>
          <p:cNvPr id="236" name="Shape 236"/>
          <p:cNvGraphicFramePr/>
          <p:nvPr/>
        </p:nvGraphicFramePr>
        <p:xfrm>
          <a:off x="1441450" y="2392813"/>
          <a:ext cx="8625375" cy="3239250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Narrativa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3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Como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3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 quiero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075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 forma que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7" name="Shape 237"/>
          <p:cNvSpPr/>
          <p:nvPr/>
        </p:nvSpPr>
        <p:spPr>
          <a:xfrm>
            <a:off x="2528948" y="2515552"/>
            <a:ext cx="7320676" cy="2580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&lt;Autenticación de Usuarios&gt;</a:t>
            </a:r>
          </a:p>
        </p:txBody>
      </p:sp>
      <p:sp>
        <p:nvSpPr>
          <p:cNvPr id="238" name="Shape 238"/>
          <p:cNvSpPr/>
          <p:nvPr/>
        </p:nvSpPr>
        <p:spPr>
          <a:xfrm>
            <a:off x="3098185" y="3049796"/>
            <a:ext cx="6751436" cy="2580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&lt;Cliente&gt;</a:t>
            </a:r>
          </a:p>
        </p:txBody>
      </p:sp>
      <p:sp>
        <p:nvSpPr>
          <p:cNvPr id="239" name="Shape 239"/>
          <p:cNvSpPr/>
          <p:nvPr/>
        </p:nvSpPr>
        <p:spPr>
          <a:xfrm>
            <a:off x="3098184" y="3347898"/>
            <a:ext cx="6751436" cy="109646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&lt;Que los usuarios de la aplicación móvil, tengan usuario y contraseña activos en la plataforma de FedeMarket&gt;</a:t>
            </a: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3098184" y="4535585"/>
            <a:ext cx="6751436" cy="109646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&lt;Puedan acceder al material proporcionado por la FNC&gt;</a:t>
            </a: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1" name="Shape 241"/>
          <p:cNvGraphicFramePr/>
          <p:nvPr/>
        </p:nvGraphicFramePr>
        <p:xfrm>
          <a:off x="1086380" y="1327773"/>
          <a:ext cx="9759075" cy="925550"/>
        </p:xfrm>
        <a:graphic>
          <a:graphicData uri="http://schemas.openxmlformats.org/drawingml/2006/table">
            <a:tbl>
              <a:tblPr firstRow="1" firstCol="1" bandRow="1">
                <a:noFill/>
                <a:tableStyleId>{591F2D4B-BDD2-4DDD-A835-231FC7C0127B}</a:tableStyleId>
              </a:tblPr>
              <a:tblGrid>
                <a:gridCol w="96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Cliente: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marR="0" lvl="0" indent="-10795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FNC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Proyecto: </a:t>
                      </a:r>
                      <a:r>
                        <a:rPr lang="es-CO" sz="14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Tienda Cafetera o FedeMarket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/>
                        <a:t>ALTA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Tamaño: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Épica (  ) Característica (   ) Historia ( </a:t>
                      </a: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Estimado</a:t>
                      </a: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(días)</a:t>
                      </a: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 2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Puntos: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title"/>
          </p:nvPr>
        </p:nvSpPr>
        <p:spPr>
          <a:xfrm>
            <a:off x="638627" y="0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Historias de usuario</a:t>
            </a:r>
          </a:p>
        </p:txBody>
      </p:sp>
      <p:graphicFrame>
        <p:nvGraphicFramePr>
          <p:cNvPr id="670" name="Shape 670"/>
          <p:cNvGraphicFramePr/>
          <p:nvPr/>
        </p:nvGraphicFramePr>
        <p:xfrm>
          <a:off x="1441450" y="2392813"/>
          <a:ext cx="8625375" cy="3239250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Narrativa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3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Como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3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 quiero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075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 forma que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71" name="Shape 671"/>
          <p:cNvSpPr/>
          <p:nvPr/>
        </p:nvSpPr>
        <p:spPr>
          <a:xfrm>
            <a:off x="2528948" y="2515552"/>
            <a:ext cx="7320676" cy="2580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&lt;Mantenibilidad&gt;</a:t>
            </a:r>
          </a:p>
        </p:txBody>
      </p:sp>
      <p:sp>
        <p:nvSpPr>
          <p:cNvPr id="672" name="Shape 672"/>
          <p:cNvSpPr/>
          <p:nvPr/>
        </p:nvSpPr>
        <p:spPr>
          <a:xfrm>
            <a:off x="3098185" y="3001669"/>
            <a:ext cx="6751436" cy="2580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&lt;Cliente&gt;</a:t>
            </a:r>
          </a:p>
        </p:txBody>
      </p:sp>
      <p:sp>
        <p:nvSpPr>
          <p:cNvPr id="673" name="Shape 673"/>
          <p:cNvSpPr/>
          <p:nvPr/>
        </p:nvSpPr>
        <p:spPr>
          <a:xfrm>
            <a:off x="3098184" y="3275007"/>
            <a:ext cx="6751436" cy="137058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&lt;La documentación total, lo mas clara posible sobre el desarrollo implementado, incluyendo documentos de arquitectura, entre otros; en un lapso de 2 meses luego de la firma del documento de entrega&gt;</a:t>
            </a: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Shape 674"/>
          <p:cNvSpPr/>
          <p:nvPr/>
        </p:nvSpPr>
        <p:spPr>
          <a:xfrm>
            <a:off x="3098184" y="4535585"/>
            <a:ext cx="6751436" cy="109646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&lt;La FNC este informada de los avances e hitos del proyecto que se esta llevando a cabo&gt;</a:t>
            </a: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75" name="Shape 675"/>
          <p:cNvGraphicFramePr/>
          <p:nvPr/>
        </p:nvGraphicFramePr>
        <p:xfrm>
          <a:off x="1086380" y="1327773"/>
          <a:ext cx="9759075" cy="925550"/>
        </p:xfrm>
        <a:graphic>
          <a:graphicData uri="http://schemas.openxmlformats.org/drawingml/2006/table">
            <a:tbl>
              <a:tblPr firstRow="1" firstCol="1" bandRow="1">
                <a:noFill/>
                <a:tableStyleId>{591F2D4B-BDD2-4DDD-A835-231FC7C0127B}</a:tableStyleId>
              </a:tblPr>
              <a:tblGrid>
                <a:gridCol w="96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Cliente: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marR="0" lvl="0" indent="-10795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FNC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Proyecto: </a:t>
                      </a:r>
                      <a:r>
                        <a:rPr lang="es-CO" sz="14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Tienda Cafetera o FedeMarket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u="none" strike="noStrike" cap="none" dirty="0"/>
                        <a:t>OB( ) DS( ) OP( ) NO( ) 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Tamaño: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Épica (  ) Característica (   ) Historia (  )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Estimado</a:t>
                      </a: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(días)</a:t>
                      </a: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Puntos: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>
            <a:spLocks noGrp="1"/>
          </p:cNvSpPr>
          <p:nvPr>
            <p:ph type="title"/>
          </p:nvPr>
        </p:nvSpPr>
        <p:spPr>
          <a:xfrm>
            <a:off x="638627" y="0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Historias de usuario</a:t>
            </a:r>
          </a:p>
        </p:txBody>
      </p:sp>
      <p:graphicFrame>
        <p:nvGraphicFramePr>
          <p:cNvPr id="691" name="Shape 691"/>
          <p:cNvGraphicFramePr/>
          <p:nvPr/>
        </p:nvGraphicFramePr>
        <p:xfrm>
          <a:off x="1441450" y="2392813"/>
          <a:ext cx="8625375" cy="3239250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Narrativa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3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Como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3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 quiero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075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 forma que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92" name="Shape 692"/>
          <p:cNvSpPr/>
          <p:nvPr/>
        </p:nvSpPr>
        <p:spPr>
          <a:xfrm>
            <a:off x="2528948" y="2515552"/>
            <a:ext cx="7320676" cy="2580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&lt;Portabilidad&gt;</a:t>
            </a:r>
          </a:p>
        </p:txBody>
      </p:sp>
      <p:sp>
        <p:nvSpPr>
          <p:cNvPr id="693" name="Shape 693"/>
          <p:cNvSpPr/>
          <p:nvPr/>
        </p:nvSpPr>
        <p:spPr>
          <a:xfrm>
            <a:off x="3098185" y="3001669"/>
            <a:ext cx="6751436" cy="2580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&lt;Cliente&gt;</a:t>
            </a:r>
          </a:p>
        </p:txBody>
      </p:sp>
      <p:sp>
        <p:nvSpPr>
          <p:cNvPr id="694" name="Shape 694"/>
          <p:cNvSpPr/>
          <p:nvPr/>
        </p:nvSpPr>
        <p:spPr>
          <a:xfrm>
            <a:off x="3098184" y="3549123"/>
            <a:ext cx="6751436" cy="82235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&lt;Que el aplicativo web sea desarrollado utilizando tecnologías Java, Jboss&gt;</a:t>
            </a: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Shape 695"/>
          <p:cNvSpPr/>
          <p:nvPr/>
        </p:nvSpPr>
        <p:spPr>
          <a:xfrm>
            <a:off x="3098184" y="4535585"/>
            <a:ext cx="6751436" cy="109646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s-CO" sz="14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&lt;Se imite el ambiente de producción que tendrá la FNC&gt;</a:t>
            </a: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96" name="Shape 696"/>
          <p:cNvGraphicFramePr/>
          <p:nvPr/>
        </p:nvGraphicFramePr>
        <p:xfrm>
          <a:off x="1086380" y="1327773"/>
          <a:ext cx="9759075" cy="925550"/>
        </p:xfrm>
        <a:graphic>
          <a:graphicData uri="http://schemas.openxmlformats.org/drawingml/2006/table">
            <a:tbl>
              <a:tblPr firstRow="1" firstCol="1" bandRow="1">
                <a:noFill/>
                <a:tableStyleId>{591F2D4B-BDD2-4DDD-A835-231FC7C0127B}</a:tableStyleId>
              </a:tblPr>
              <a:tblGrid>
                <a:gridCol w="96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Cliente: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marR="0" lvl="0" indent="-10795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FNC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Proyecto: </a:t>
                      </a:r>
                      <a:r>
                        <a:rPr lang="es-CO" sz="14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Tienda Cafetera o FedeMarket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u="none" strike="noStrike" cap="none" dirty="0"/>
                        <a:t>OB( ) DS( ) OP( ) NO( ) 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Tamaño: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Épica (  ) Característica (   ) Historia (  )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Estimado</a:t>
                      </a:r>
                      <a:r>
                        <a:rPr lang="es-CO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(días)</a:t>
                      </a: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Puntos: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Criterios de Aceptación</a:t>
            </a:r>
          </a:p>
        </p:txBody>
      </p:sp>
      <p:graphicFrame>
        <p:nvGraphicFramePr>
          <p:cNvPr id="247" name="Shape 247"/>
          <p:cNvGraphicFramePr/>
          <p:nvPr/>
        </p:nvGraphicFramePr>
        <p:xfrm>
          <a:off x="933450" y="2189610"/>
          <a:ext cx="8625375" cy="2398800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Dado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Entonces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8" name="Shape 248"/>
          <p:cNvSpPr/>
          <p:nvPr/>
        </p:nvSpPr>
        <p:spPr>
          <a:xfrm>
            <a:off x="2020948" y="2304300"/>
            <a:ext cx="732067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ESC -1 Ventana de logueo </a:t>
            </a:r>
          </a:p>
        </p:txBody>
      </p:sp>
      <p:sp>
        <p:nvSpPr>
          <p:cNvPr id="249" name="Shape 249"/>
          <p:cNvSpPr/>
          <p:nvPr/>
        </p:nvSpPr>
        <p:spPr>
          <a:xfrm>
            <a:off x="2590184" y="2676960"/>
            <a:ext cx="6751499" cy="58924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Que es necesario que los usuarios tengan  usuario y contraseña activos en la plataforma </a:t>
            </a:r>
          </a:p>
        </p:txBody>
      </p:sp>
      <p:sp>
        <p:nvSpPr>
          <p:cNvPr id="250" name="Shape 250"/>
          <p:cNvSpPr/>
          <p:nvPr/>
        </p:nvSpPr>
        <p:spPr>
          <a:xfrm>
            <a:off x="2590183" y="3373041"/>
            <a:ext cx="675143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Se selecciona la opción “Ingresar”</a:t>
            </a:r>
          </a:p>
        </p:txBody>
      </p:sp>
      <p:sp>
        <p:nvSpPr>
          <p:cNvPr id="251" name="Shape 251"/>
          <p:cNvSpPr/>
          <p:nvPr/>
        </p:nvSpPr>
        <p:spPr>
          <a:xfrm>
            <a:off x="2590175" y="3907446"/>
            <a:ext cx="6751499" cy="59597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Se carga la  pagina de logueo, se solicitan los datos de registro, para validar el ingreso.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Criterios de Aceptación</a:t>
            </a:r>
          </a:p>
        </p:txBody>
      </p:sp>
      <p:graphicFrame>
        <p:nvGraphicFramePr>
          <p:cNvPr id="257" name="Shape 257"/>
          <p:cNvGraphicFramePr/>
          <p:nvPr/>
        </p:nvGraphicFramePr>
        <p:xfrm>
          <a:off x="933450" y="2189610"/>
          <a:ext cx="8625375" cy="2398800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Dado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Entonces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8" name="Shape 258"/>
          <p:cNvSpPr/>
          <p:nvPr/>
        </p:nvSpPr>
        <p:spPr>
          <a:xfrm>
            <a:off x="2020948" y="2304300"/>
            <a:ext cx="7320600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ESC -2 Ventana de logueo </a:t>
            </a:r>
          </a:p>
        </p:txBody>
      </p:sp>
      <p:sp>
        <p:nvSpPr>
          <p:cNvPr id="259" name="Shape 259"/>
          <p:cNvSpPr/>
          <p:nvPr/>
        </p:nvSpPr>
        <p:spPr>
          <a:xfrm>
            <a:off x="2590049" y="2702879"/>
            <a:ext cx="6751499" cy="57628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Que es necesario que los usuarios tengan  usuario y contraseña activos en la plataforma </a:t>
            </a:r>
          </a:p>
        </p:txBody>
      </p:sp>
      <p:sp>
        <p:nvSpPr>
          <p:cNvPr id="260" name="Shape 260"/>
          <p:cNvSpPr/>
          <p:nvPr/>
        </p:nvSpPr>
        <p:spPr>
          <a:xfrm>
            <a:off x="2590183" y="3373041"/>
            <a:ext cx="6751499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Se ingresan los  datos , y se acepta.</a:t>
            </a:r>
          </a:p>
        </p:txBody>
      </p:sp>
      <p:sp>
        <p:nvSpPr>
          <p:cNvPr id="261" name="Shape 261"/>
          <p:cNvSpPr/>
          <p:nvPr/>
        </p:nvSpPr>
        <p:spPr>
          <a:xfrm>
            <a:off x="2590175" y="3907446"/>
            <a:ext cx="6751499" cy="4382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Se valida los usuarios de ingreso en la base de datos.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4400" b="0" i="0" u="none" strike="noStrike" cap="none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Criterios de Aceptación</a:t>
            </a:r>
          </a:p>
        </p:txBody>
      </p:sp>
      <p:graphicFrame>
        <p:nvGraphicFramePr>
          <p:cNvPr id="267" name="Shape 267"/>
          <p:cNvGraphicFramePr/>
          <p:nvPr>
            <p:extLst>
              <p:ext uri="{D42A27DB-BD31-4B8C-83A1-F6EECF244321}">
                <p14:modId xmlns:p14="http://schemas.microsoft.com/office/powerpoint/2010/main" val="4141022961"/>
              </p:ext>
            </p:extLst>
          </p:nvPr>
        </p:nvGraphicFramePr>
        <p:xfrm>
          <a:off x="933450" y="2189610"/>
          <a:ext cx="8625375" cy="2402003"/>
        </p:xfrm>
        <a:graphic>
          <a:graphicData uri="http://schemas.openxmlformats.org/drawingml/2006/table">
            <a:tbl>
              <a:tblPr>
                <a:noFill/>
                <a:tableStyleId>{54796B9F-FA0D-4FFF-9714-07ECE1483ECC}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Dado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lang="es-CO"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Entonces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8" name="Shape 268"/>
          <p:cNvSpPr/>
          <p:nvPr/>
        </p:nvSpPr>
        <p:spPr>
          <a:xfrm>
            <a:off x="2021073" y="2365925"/>
            <a:ext cx="7320600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ESC -3  Ventana de logueo </a:t>
            </a:r>
          </a:p>
        </p:txBody>
      </p:sp>
      <p:sp>
        <p:nvSpPr>
          <p:cNvPr id="269" name="Shape 269"/>
          <p:cNvSpPr/>
          <p:nvPr/>
        </p:nvSpPr>
        <p:spPr>
          <a:xfrm>
            <a:off x="2590184" y="2786703"/>
            <a:ext cx="6751499" cy="54388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Que es necesario que los usuarios tengan  usuario y contraseña activos en la plataforma </a:t>
            </a:r>
          </a:p>
        </p:txBody>
      </p:sp>
      <p:sp>
        <p:nvSpPr>
          <p:cNvPr id="270" name="Shape 270"/>
          <p:cNvSpPr/>
          <p:nvPr/>
        </p:nvSpPr>
        <p:spPr>
          <a:xfrm>
            <a:off x="2590183" y="3431359"/>
            <a:ext cx="6751499" cy="274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Se acceden erróneamente los datos</a:t>
            </a:r>
          </a:p>
        </p:txBody>
      </p:sp>
      <p:sp>
        <p:nvSpPr>
          <p:cNvPr id="271" name="Shape 271"/>
          <p:cNvSpPr/>
          <p:nvPr/>
        </p:nvSpPr>
        <p:spPr>
          <a:xfrm>
            <a:off x="2590175" y="3907546"/>
            <a:ext cx="6751499" cy="4382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180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Se muestra mensaje de error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3888</Words>
  <Application>Microsoft Office PowerPoint</Application>
  <PresentationFormat>Panorámica</PresentationFormat>
  <Paragraphs>858</Paragraphs>
  <Slides>61</Slides>
  <Notes>60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61</vt:i4>
      </vt:variant>
    </vt:vector>
  </HeadingPairs>
  <TitlesOfParts>
    <vt:vector size="64" baseType="lpstr">
      <vt:lpstr>Arial</vt:lpstr>
      <vt:lpstr>Calibri</vt:lpstr>
      <vt:lpstr>1_Tema de Office</vt:lpstr>
      <vt:lpstr>USER STORY MAP FEDEMARKET</vt:lpstr>
      <vt:lpstr>RELEASE PLANNING</vt:lpstr>
      <vt:lpstr>Historias de usuario</vt:lpstr>
      <vt:lpstr>Historias de usuario</vt:lpstr>
      <vt:lpstr>Historias de usuario</vt:lpstr>
      <vt:lpstr>Historias de usuario</vt:lpstr>
      <vt:lpstr>Criterios de Aceptación</vt:lpstr>
      <vt:lpstr>Criterios de Aceptación</vt:lpstr>
      <vt:lpstr>Criterios de Aceptación</vt:lpstr>
      <vt:lpstr>Historias de usuario</vt:lpstr>
      <vt:lpstr>Criterios de Aceptación</vt:lpstr>
      <vt:lpstr>Criterios de Aceptación</vt:lpstr>
      <vt:lpstr>Criterios de Aceptación</vt:lpstr>
      <vt:lpstr>Historias de usuario</vt:lpstr>
      <vt:lpstr>Criterios de Aceptación</vt:lpstr>
      <vt:lpstr>Criterios de Aceptación</vt:lpstr>
      <vt:lpstr>Criterios de Aceptación</vt:lpstr>
      <vt:lpstr>Historias de usuario</vt:lpstr>
      <vt:lpstr>Criterios de Aceptación</vt:lpstr>
      <vt:lpstr>Criterios de Aceptación</vt:lpstr>
      <vt:lpstr>Criterios de Aceptación</vt:lpstr>
      <vt:lpstr>Historias de usuario</vt:lpstr>
      <vt:lpstr>Criterios de Aceptación</vt:lpstr>
      <vt:lpstr>Criterios de Aceptación</vt:lpstr>
      <vt:lpstr>Criterios de Aceptación</vt:lpstr>
      <vt:lpstr>Historias de usuario</vt:lpstr>
      <vt:lpstr>Criterios de Aceptación</vt:lpstr>
      <vt:lpstr>Criterios de Aceptación</vt:lpstr>
      <vt:lpstr>Criterios de Aceptación</vt:lpstr>
      <vt:lpstr>Historias de usuario</vt:lpstr>
      <vt:lpstr>Criterios de Aceptación</vt:lpstr>
      <vt:lpstr>Criterios de Aceptación</vt:lpstr>
      <vt:lpstr>Criterios de Aceptación</vt:lpstr>
      <vt:lpstr>Historias de usuario</vt:lpstr>
      <vt:lpstr>Criterios de Aceptación</vt:lpstr>
      <vt:lpstr>Criterios de Aceptación</vt:lpstr>
      <vt:lpstr>Criterios de Aceptación</vt:lpstr>
      <vt:lpstr>Historias de usuario</vt:lpstr>
      <vt:lpstr>Criterios de Aceptación</vt:lpstr>
      <vt:lpstr>Criterios de Aceptación</vt:lpstr>
      <vt:lpstr>Criterios de Aceptación</vt:lpstr>
      <vt:lpstr>Historias de usuario</vt:lpstr>
      <vt:lpstr>Criterios de Aceptación</vt:lpstr>
      <vt:lpstr>Criterios de Aceptación</vt:lpstr>
      <vt:lpstr>Criterios de Aceptación</vt:lpstr>
      <vt:lpstr>Historias de usuario</vt:lpstr>
      <vt:lpstr>Criterios de Aceptación</vt:lpstr>
      <vt:lpstr>Criterios de Aceptación</vt:lpstr>
      <vt:lpstr>Criterios de Aceptación</vt:lpstr>
      <vt:lpstr>Historias de usuario</vt:lpstr>
      <vt:lpstr>Criterios de Aceptación</vt:lpstr>
      <vt:lpstr>Criterios de Aceptación</vt:lpstr>
      <vt:lpstr>Criterios de Aceptación</vt:lpstr>
      <vt:lpstr>Historias de usuario</vt:lpstr>
      <vt:lpstr>Criterios de Aceptación</vt:lpstr>
      <vt:lpstr>Criterios de Aceptación</vt:lpstr>
      <vt:lpstr>Criterios de Aceptación</vt:lpstr>
      <vt:lpstr>Criterios de Aceptación</vt:lpstr>
      <vt:lpstr>Historias de usuario</vt:lpstr>
      <vt:lpstr>Historias de usuario</vt:lpstr>
      <vt:lpstr>Historias de usuario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STORY MAP FEDEMARKET</dc:title>
  <cp:lastModifiedBy>Francisco Segura</cp:lastModifiedBy>
  <cp:revision>14</cp:revision>
  <dcterms:modified xsi:type="dcterms:W3CDTF">2016-10-21T00:55:23Z</dcterms:modified>
</cp:coreProperties>
</file>