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67275" cy="42794238"/>
  <p:notesSz cx="6858000" cy="9144000"/>
  <p:defaultTextStyle>
    <a:defPPr>
      <a:defRPr lang="es-CO"/>
    </a:defPPr>
    <a:lvl1pPr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778000" indent="-1320800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557588" indent="-2643188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5337175" indent="-3965575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7115175" indent="-5286375" algn="l" defTabSz="3557588" rtl="0" fontAlgn="base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7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8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FFFF00"/>
    <a:srgbClr val="FFFF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09" autoAdjust="0"/>
    <p:restoredTop sz="94629" autoAdjust="0"/>
  </p:normalViewPr>
  <p:slideViewPr>
    <p:cSldViewPr>
      <p:cViewPr>
        <p:scale>
          <a:sx n="24" d="100"/>
          <a:sy n="24" d="100"/>
        </p:scale>
        <p:origin x="1482" y="18"/>
      </p:cViewPr>
      <p:guideLst>
        <p:guide orient="horz" pos="13478"/>
        <p:guide pos="95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51A91C-D61A-484C-BC0E-C3013F891182}" type="datetimeFigureOut">
              <a:rPr lang="es-CO"/>
              <a:pPr>
                <a:defRPr/>
              </a:pPr>
              <a:t>19/10/2016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1C1352-3F08-4603-B84D-F4F9F20B977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011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4925B2-D397-44DC-926A-71EDF2ADB487}" type="datetimeFigureOut">
              <a:rPr lang="es-CO"/>
              <a:pPr>
                <a:defRPr/>
              </a:pPr>
              <a:t>19/10/2016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D32CE8-99C2-46CA-A60F-2D8A8A2D8C8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00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D32CE8-99C2-46CA-A60F-2D8A8A2D8C87}" type="slidenum">
              <a:rPr lang="es-CO" smtClean="0"/>
              <a:pPr>
                <a:defRPr/>
              </a:pPr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2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7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12888" y="39663688"/>
            <a:ext cx="7062787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l" defTabSz="3558296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8A2999-0B01-40F5-8CD3-C4CA19B94094}" type="datetimeFigureOut">
              <a:rPr lang="es-CO"/>
              <a:pPr>
                <a:defRPr/>
              </a:pPr>
              <a:t>19/10/2016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340975" y="39663688"/>
            <a:ext cx="9585325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ctr" defTabSz="3558296" fontAlgn="auto">
              <a:spcBef>
                <a:spcPts val="0"/>
              </a:spcBef>
              <a:spcAft>
                <a:spcPts val="0"/>
              </a:spcAft>
              <a:defRPr sz="47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1691600" y="39663688"/>
            <a:ext cx="7062788" cy="2278062"/>
          </a:xfrm>
          <a:prstGeom prst="rect">
            <a:avLst/>
          </a:prstGeom>
        </p:spPr>
        <p:txBody>
          <a:bodyPr vert="horz" lIns="355830" tIns="177915" rIns="355830" bIns="177915" rtlCol="0" anchor="ctr"/>
          <a:lstStyle>
            <a:lvl1pPr algn="r" defTabSz="3558296" fontAlgn="auto">
              <a:spcBef>
                <a:spcPts val="0"/>
              </a:spcBef>
              <a:spcAft>
                <a:spcPts val="0"/>
              </a:spcAft>
              <a:defRPr sz="4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A27BF7-2CD6-44FB-885B-039F457CB9A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r" defTabSz="3557588" rtl="0" eaLnBrk="0" fontAlgn="base" hangingPunct="0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  <a:lvl2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2pPr>
      <a:lvl3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3pPr>
      <a:lvl4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4pPr>
      <a:lvl5pPr algn="r" defTabSz="3557588" rtl="0" eaLnBrk="0" fontAlgn="base" hangingPunct="0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Calibri" pitchFamily="34" charset="0"/>
        </a:defRPr>
      </a:lvl5pPr>
      <a:lvl6pPr marL="4572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6pPr>
      <a:lvl7pPr marL="9144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7pPr>
      <a:lvl8pPr marL="13716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8pPr>
      <a:lvl9pPr marL="1828800" algn="ctr" defTabSz="3557588" rtl="0" eaLnBrk="1" fontAlgn="base" hangingPunct="1">
        <a:spcBef>
          <a:spcPct val="0"/>
        </a:spcBef>
        <a:spcAft>
          <a:spcPct val="0"/>
        </a:spcAft>
        <a:defRPr sz="17100">
          <a:solidFill>
            <a:schemeClr val="tx1"/>
          </a:solidFill>
          <a:latin typeface="Calibri" pitchFamily="34" charset="0"/>
        </a:defRPr>
      </a:lvl9pPr>
    </p:titleStyle>
    <p:bodyStyle>
      <a:lvl1pPr marL="1333500" indent="-13335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890838" indent="-111125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46588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226175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8005763" indent="-889000" algn="l" defTabSz="35575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9785314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64463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43611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22759" indent="-889574" algn="l" defTabSz="3558296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9148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8296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37444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16592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895740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74888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54037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33185" algn="l" defTabSz="3558296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nimartinezma@poligran.edu.co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gsalvarez@poligran.edu.co" TargetMode="External"/><Relationship Id="rId4" Type="http://schemas.openxmlformats.org/officeDocument/2006/relationships/hyperlink" Target="mailto:aslopez@poligran.edu.co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11 Recortar rectángulo de esquina sencilla"/>
          <p:cNvSpPr/>
          <p:nvPr/>
        </p:nvSpPr>
        <p:spPr>
          <a:xfrm>
            <a:off x="14245194" y="7712070"/>
            <a:ext cx="15214043" cy="5642374"/>
          </a:xfrm>
          <a:prstGeom prst="snip1Rect">
            <a:avLst>
              <a:gd name="adj" fmla="val 9421"/>
            </a:avLst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/>
              <a:t>Se utiliza el proceso Rational unificado (RUP) ya que es la metodología estándar más utilizada para el análisis, diseño, implementación y documentación de sistemas orientados a objetos.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2776573" y="518319"/>
            <a:ext cx="16733838" cy="19812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8000" b="1" dirty="0"/>
              <a:t>Intención horaria del Politécnico Grancolombiano</a:t>
            </a:r>
            <a:endParaRPr lang="es-ES" sz="8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3152437" y="3262141"/>
            <a:ext cx="16002001" cy="76137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CO" sz="3200" dirty="0"/>
              <a:t>Facultad de Ingeniería y ciencias básicas</a:t>
            </a:r>
            <a:r>
              <a:rPr lang="es-ES" sz="3200" dirty="0"/>
              <a:t>.  </a:t>
            </a:r>
            <a:r>
              <a:rPr lang="es-ES" sz="3200" b="1" dirty="0"/>
              <a:t>Asignatura</a:t>
            </a:r>
            <a:r>
              <a:rPr lang="es-ES" sz="3200" dirty="0"/>
              <a:t>: Ingeniería de Software I.</a:t>
            </a:r>
          </a:p>
        </p:txBody>
      </p:sp>
      <p:sp>
        <p:nvSpPr>
          <p:cNvPr id="114" name="113 Redondear rectángulo de esquina diagonal"/>
          <p:cNvSpPr/>
          <p:nvPr/>
        </p:nvSpPr>
        <p:spPr>
          <a:xfrm rot="10800000" flipV="1">
            <a:off x="1055443" y="14194498"/>
            <a:ext cx="13189751" cy="5714206"/>
          </a:xfrm>
          <a:prstGeom prst="round2Diag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just">
              <a:buNone/>
            </a:pPr>
            <a:r>
              <a:rPr lang="es-CO" sz="3600" dirty="0"/>
              <a:t>Dentro del Politécnico Grancolombiano se ha notado el descontento por parte de los estudiantes a la hora de hacer su horario para cursar el semestre, bien sea porque no pueden inscribir todas las asignaturas que desean o el curso que necesitan no se ha habilitado, una o más asignaturas se dictan en la misma franja horaria o los cursos se abren en espacios donde el estudiante no puede asistir, sea cual sea el motivo esto dificulta el progreso de las metas académicas estipuladas para un estudiante.</a:t>
            </a:r>
          </a:p>
        </p:txBody>
      </p:sp>
      <p:sp>
        <p:nvSpPr>
          <p:cNvPr id="115" name="3 Proceso alternativo"/>
          <p:cNvSpPr/>
          <p:nvPr/>
        </p:nvSpPr>
        <p:spPr>
          <a:xfrm>
            <a:off x="1643281" y="20825619"/>
            <a:ext cx="27815956" cy="20183475"/>
          </a:xfrm>
          <a:custGeom>
            <a:avLst/>
            <a:gdLst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22733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22733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01700 w 13639800"/>
              <a:gd name="connsiteY3" fmla="*/ 14351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0 w 13639800"/>
              <a:gd name="connsiteY0" fmla="*/ 2273300 h 14630400"/>
              <a:gd name="connsiteX1" fmla="*/ 2273300 w 13639800"/>
              <a:gd name="connsiteY1" fmla="*/ 0 h 14630400"/>
              <a:gd name="connsiteX2" fmla="*/ 11366500 w 13639800"/>
              <a:gd name="connsiteY2" fmla="*/ 0 h 14630400"/>
              <a:gd name="connsiteX3" fmla="*/ 13639800 w 13639800"/>
              <a:gd name="connsiteY3" fmla="*/ 1435100 h 14630400"/>
              <a:gd name="connsiteX4" fmla="*/ 13639800 w 13639800"/>
              <a:gd name="connsiteY4" fmla="*/ 12357100 h 14630400"/>
              <a:gd name="connsiteX5" fmla="*/ 11366500 w 13639800"/>
              <a:gd name="connsiteY5" fmla="*/ 14630400 h 14630400"/>
              <a:gd name="connsiteX6" fmla="*/ 2273300 w 13639800"/>
              <a:gd name="connsiteY6" fmla="*/ 14630400 h 14630400"/>
              <a:gd name="connsiteX7" fmla="*/ 0 w 13639800"/>
              <a:gd name="connsiteY7" fmla="*/ 12357100 h 14630400"/>
              <a:gd name="connsiteX8" fmla="*/ 0 w 13639800"/>
              <a:gd name="connsiteY8" fmla="*/ 2273300 h 14630400"/>
              <a:gd name="connsiteX0" fmla="*/ 1471 w 13641271"/>
              <a:gd name="connsiteY0" fmla="*/ 2273300 h 14652612"/>
              <a:gd name="connsiteX1" fmla="*/ 2274771 w 13641271"/>
              <a:gd name="connsiteY1" fmla="*/ 0 h 14652612"/>
              <a:gd name="connsiteX2" fmla="*/ 11367971 w 13641271"/>
              <a:gd name="connsiteY2" fmla="*/ 0 h 14652612"/>
              <a:gd name="connsiteX3" fmla="*/ 13641271 w 13641271"/>
              <a:gd name="connsiteY3" fmla="*/ 1435100 h 14652612"/>
              <a:gd name="connsiteX4" fmla="*/ 13641271 w 13641271"/>
              <a:gd name="connsiteY4" fmla="*/ 12357100 h 14652612"/>
              <a:gd name="connsiteX5" fmla="*/ 11367971 w 13641271"/>
              <a:gd name="connsiteY5" fmla="*/ 14630400 h 14652612"/>
              <a:gd name="connsiteX6" fmla="*/ 1165698 w 13641271"/>
              <a:gd name="connsiteY6" fmla="*/ 14652612 h 14652612"/>
              <a:gd name="connsiteX7" fmla="*/ 1471 w 13641271"/>
              <a:gd name="connsiteY7" fmla="*/ 12357100 h 14652612"/>
              <a:gd name="connsiteX8" fmla="*/ 1471 w 13641271"/>
              <a:gd name="connsiteY8" fmla="*/ 2273300 h 14652612"/>
              <a:gd name="connsiteX0" fmla="*/ 1471 w 13641271"/>
              <a:gd name="connsiteY0" fmla="*/ 2273300 h 14652612"/>
              <a:gd name="connsiteX1" fmla="*/ 2274771 w 13641271"/>
              <a:gd name="connsiteY1" fmla="*/ 0 h 14652612"/>
              <a:gd name="connsiteX2" fmla="*/ 11367971 w 13641271"/>
              <a:gd name="connsiteY2" fmla="*/ 0 h 14652612"/>
              <a:gd name="connsiteX3" fmla="*/ 13641271 w 13641271"/>
              <a:gd name="connsiteY3" fmla="*/ 1435100 h 14652612"/>
              <a:gd name="connsiteX4" fmla="*/ 13641271 w 13641271"/>
              <a:gd name="connsiteY4" fmla="*/ 12357100 h 14652612"/>
              <a:gd name="connsiteX5" fmla="*/ 12178447 w 13641271"/>
              <a:gd name="connsiteY5" fmla="*/ 14652612 h 14652612"/>
              <a:gd name="connsiteX6" fmla="*/ 1165698 w 13641271"/>
              <a:gd name="connsiteY6" fmla="*/ 14652612 h 14652612"/>
              <a:gd name="connsiteX7" fmla="*/ 1471 w 13641271"/>
              <a:gd name="connsiteY7" fmla="*/ 12357100 h 14652612"/>
              <a:gd name="connsiteX8" fmla="*/ 1471 w 13641271"/>
              <a:gd name="connsiteY8" fmla="*/ 2273300 h 14652612"/>
              <a:gd name="connsiteX0" fmla="*/ 1471 w 13641271"/>
              <a:gd name="connsiteY0" fmla="*/ 2295512 h 14674824"/>
              <a:gd name="connsiteX1" fmla="*/ 1393201 w 13641271"/>
              <a:gd name="connsiteY1" fmla="*/ 0 h 14674824"/>
              <a:gd name="connsiteX2" fmla="*/ 11367971 w 13641271"/>
              <a:gd name="connsiteY2" fmla="*/ 22212 h 14674824"/>
              <a:gd name="connsiteX3" fmla="*/ 13641271 w 13641271"/>
              <a:gd name="connsiteY3" fmla="*/ 1457312 h 14674824"/>
              <a:gd name="connsiteX4" fmla="*/ 13641271 w 13641271"/>
              <a:gd name="connsiteY4" fmla="*/ 12379312 h 14674824"/>
              <a:gd name="connsiteX5" fmla="*/ 12178447 w 13641271"/>
              <a:gd name="connsiteY5" fmla="*/ 14674824 h 14674824"/>
              <a:gd name="connsiteX6" fmla="*/ 1165698 w 13641271"/>
              <a:gd name="connsiteY6" fmla="*/ 14674824 h 14674824"/>
              <a:gd name="connsiteX7" fmla="*/ 1471 w 13641271"/>
              <a:gd name="connsiteY7" fmla="*/ 12379312 h 14674824"/>
              <a:gd name="connsiteX8" fmla="*/ 1471 w 13641271"/>
              <a:gd name="connsiteY8" fmla="*/ 2295512 h 1467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1271" h="14674824">
                <a:moveTo>
                  <a:pt x="1471" y="2295512"/>
                </a:moveTo>
                <a:cubicBezTo>
                  <a:pt x="1471" y="1040003"/>
                  <a:pt x="137692" y="0"/>
                  <a:pt x="1393201" y="0"/>
                </a:cubicBezTo>
                <a:lnTo>
                  <a:pt x="11367971" y="22212"/>
                </a:lnTo>
                <a:cubicBezTo>
                  <a:pt x="12623480" y="22212"/>
                  <a:pt x="11355271" y="1497203"/>
                  <a:pt x="13641271" y="1457312"/>
                </a:cubicBezTo>
                <a:lnTo>
                  <a:pt x="13641271" y="12379312"/>
                </a:lnTo>
                <a:cubicBezTo>
                  <a:pt x="13641271" y="13634821"/>
                  <a:pt x="13433956" y="14674824"/>
                  <a:pt x="12178447" y="14674824"/>
                </a:cubicBezTo>
                <a:lnTo>
                  <a:pt x="1165698" y="14674824"/>
                </a:lnTo>
                <a:cubicBezTo>
                  <a:pt x="-89811" y="14674824"/>
                  <a:pt x="1471" y="13634821"/>
                  <a:pt x="1471" y="12379312"/>
                </a:cubicBezTo>
                <a:lnTo>
                  <a:pt x="1471" y="2295512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6" name="115 Recortar rectángulo de esquina sencilla"/>
          <p:cNvSpPr/>
          <p:nvPr/>
        </p:nvSpPr>
        <p:spPr>
          <a:xfrm>
            <a:off x="884237" y="7712070"/>
            <a:ext cx="12903551" cy="5628902"/>
          </a:xfrm>
          <a:prstGeom prst="snip1Rect">
            <a:avLst>
              <a:gd name="adj" fmla="val 10733"/>
            </a:avLst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CO" sz="4400" dirty="0"/>
              <a:t>Optimizar la distribución de horarios para estudiantes y profesores.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CO" sz="4400" dirty="0"/>
              <a:t>Identificar las materias con mayor tasa de deserción.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CO" sz="4400" dirty="0"/>
              <a:t>Analizar los perfiles de los profesores para la asignación de materias.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s-CO" sz="4400" dirty="0"/>
              <a:t>Permitir la preinscripción de materias de distintos semestres sin interferencia de horarios.</a:t>
            </a:r>
          </a:p>
        </p:txBody>
      </p:sp>
      <p:sp>
        <p:nvSpPr>
          <p:cNvPr id="118" name="15 Marcador de texto"/>
          <p:cNvSpPr txBox="1">
            <a:spLocks/>
          </p:cNvSpPr>
          <p:nvPr/>
        </p:nvSpPr>
        <p:spPr>
          <a:xfrm>
            <a:off x="1874837" y="6919119"/>
            <a:ext cx="13411200" cy="990600"/>
          </a:xfrm>
          <a:prstGeom prst="rect">
            <a:avLst/>
          </a:prstGeom>
        </p:spPr>
        <p:txBody>
          <a:bodyPr/>
          <a:lstStyle>
            <a:lvl1pPr marL="1333500" marR="0" indent="-1333500" algn="l" defTabSz="35575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s-CO" sz="48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Objetivos</a:t>
            </a:r>
          </a:p>
        </p:txBody>
      </p:sp>
      <p:sp>
        <p:nvSpPr>
          <p:cNvPr id="122" name="15 Marcador de texto"/>
          <p:cNvSpPr txBox="1">
            <a:spLocks/>
          </p:cNvSpPr>
          <p:nvPr/>
        </p:nvSpPr>
        <p:spPr>
          <a:xfrm>
            <a:off x="2713037" y="20025519"/>
            <a:ext cx="13487400" cy="990600"/>
          </a:xfrm>
          <a:prstGeom prst="rect">
            <a:avLst/>
          </a:prstGeom>
        </p:spPr>
        <p:txBody>
          <a:bodyPr/>
          <a:lstStyle>
            <a:lvl1pPr marL="1333500" marR="0" indent="-1333500" algn="l" defTabSz="35575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s-CO" sz="48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Arquitectura desarrollo y Solución</a:t>
            </a:r>
          </a:p>
        </p:txBody>
      </p:sp>
      <p:sp>
        <p:nvSpPr>
          <p:cNvPr id="131" name="33 Marcador de pie de página"/>
          <p:cNvSpPr txBox="1">
            <a:spLocks/>
          </p:cNvSpPr>
          <p:nvPr/>
        </p:nvSpPr>
        <p:spPr>
          <a:xfrm>
            <a:off x="1722436" y="41362313"/>
            <a:ext cx="27355801" cy="1431925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1778000" indent="-1320800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557588" indent="-2643188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5337175" indent="-3965575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7115175" indent="-5286375" algn="l" defTabSz="3557588" rtl="0" fontAlgn="base">
              <a:spcBef>
                <a:spcPct val="0"/>
              </a:spcBef>
              <a:spcAft>
                <a:spcPct val="0"/>
              </a:spcAft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7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s-ES" sz="3200" b="1" dirty="0"/>
              <a:t>Equipo de trabajo:  </a:t>
            </a:r>
            <a:r>
              <a:rPr lang="es-CO" sz="2800" dirty="0"/>
              <a:t>Nicolás Martínez </a:t>
            </a:r>
            <a:r>
              <a:rPr lang="es-CO" sz="2800" dirty="0">
                <a:hlinkClick r:id="rId3"/>
              </a:rPr>
              <a:t>nimartinezma</a:t>
            </a:r>
            <a:r>
              <a:rPr lang="es-ES" sz="2800" dirty="0">
                <a:hlinkClick r:id="rId3"/>
              </a:rPr>
              <a:t>@poligran.edu.co</a:t>
            </a:r>
            <a:r>
              <a:rPr lang="es-ES" sz="2800" dirty="0"/>
              <a:t>,</a:t>
            </a:r>
            <a:r>
              <a:rPr lang="es-CO" sz="2800" dirty="0"/>
              <a:t> Anderson López </a:t>
            </a:r>
            <a:r>
              <a:rPr lang="es-CO" sz="2800" dirty="0">
                <a:hlinkClick r:id="rId4"/>
              </a:rPr>
              <a:t>aslopez</a:t>
            </a:r>
            <a:r>
              <a:rPr lang="es-ES" sz="2800" dirty="0">
                <a:hlinkClick r:id="rId4"/>
              </a:rPr>
              <a:t>@poligran.edu.co</a:t>
            </a:r>
            <a:r>
              <a:rPr lang="es-ES" sz="2800" dirty="0"/>
              <a:t>, Gabriel Álvarez </a:t>
            </a:r>
            <a:r>
              <a:rPr lang="es-ES" sz="2800" dirty="0">
                <a:hlinkClick r:id="rId5"/>
              </a:rPr>
              <a:t>gsalvarez@poligran.edu.co</a:t>
            </a:r>
            <a:endParaRPr lang="es-ES" sz="2800" dirty="0"/>
          </a:p>
        </p:txBody>
      </p:sp>
      <p:sp>
        <p:nvSpPr>
          <p:cNvPr id="137" name="20 Marcador de contenido"/>
          <p:cNvSpPr txBox="1">
            <a:spLocks/>
          </p:cNvSpPr>
          <p:nvPr/>
        </p:nvSpPr>
        <p:spPr>
          <a:xfrm>
            <a:off x="15221418" y="14351283"/>
            <a:ext cx="14288993" cy="5191747"/>
          </a:xfrm>
          <a:custGeom>
            <a:avLst/>
            <a:gdLst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0 w 12954000"/>
              <a:gd name="connsiteY4" fmla="*/ 10744200 h 10744200"/>
              <a:gd name="connsiteX5" fmla="*/ 0 w 12954000"/>
              <a:gd name="connsiteY5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10744200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859458 w 12954000"/>
              <a:gd name="connsiteY4" fmla="*/ 1067140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0 w 12954000"/>
              <a:gd name="connsiteY0" fmla="*/ 0 h 10744200"/>
              <a:gd name="connsiteX1" fmla="*/ 10201766 w 12954000"/>
              <a:gd name="connsiteY1" fmla="*/ 0 h 10744200"/>
              <a:gd name="connsiteX2" fmla="*/ 12954000 w 12954000"/>
              <a:gd name="connsiteY2" fmla="*/ 2752234 h 10744200"/>
              <a:gd name="connsiteX3" fmla="*/ 12954000 w 12954000"/>
              <a:gd name="connsiteY3" fmla="*/ 10744200 h 10744200"/>
              <a:gd name="connsiteX4" fmla="*/ 1713790 w 12954000"/>
              <a:gd name="connsiteY4" fmla="*/ 10727611 h 10744200"/>
              <a:gd name="connsiteX5" fmla="*/ 0 w 12954000"/>
              <a:gd name="connsiteY5" fmla="*/ 9451343 h 10744200"/>
              <a:gd name="connsiteX6" fmla="*/ 0 w 12954000"/>
              <a:gd name="connsiteY6" fmla="*/ 0 h 10744200"/>
              <a:gd name="connsiteX0" fmla="*/ 22226 w 12976226"/>
              <a:gd name="connsiteY0" fmla="*/ 0 h 11059130"/>
              <a:gd name="connsiteX1" fmla="*/ 10223992 w 12976226"/>
              <a:gd name="connsiteY1" fmla="*/ 0 h 11059130"/>
              <a:gd name="connsiteX2" fmla="*/ 12976226 w 12976226"/>
              <a:gd name="connsiteY2" fmla="*/ 2752234 h 11059130"/>
              <a:gd name="connsiteX3" fmla="*/ 12976226 w 12976226"/>
              <a:gd name="connsiteY3" fmla="*/ 10744200 h 11059130"/>
              <a:gd name="connsiteX4" fmla="*/ 1736016 w 12976226"/>
              <a:gd name="connsiteY4" fmla="*/ 10727611 h 11059130"/>
              <a:gd name="connsiteX5" fmla="*/ 22226 w 12976226"/>
              <a:gd name="connsiteY5" fmla="*/ 9451343 h 11059130"/>
              <a:gd name="connsiteX6" fmla="*/ 22226 w 12976226"/>
              <a:gd name="connsiteY6" fmla="*/ 0 h 11059130"/>
              <a:gd name="connsiteX0" fmla="*/ 65381 w 13019381"/>
              <a:gd name="connsiteY0" fmla="*/ 0 h 10744200"/>
              <a:gd name="connsiteX1" fmla="*/ 10267147 w 13019381"/>
              <a:gd name="connsiteY1" fmla="*/ 0 h 10744200"/>
              <a:gd name="connsiteX2" fmla="*/ 13019381 w 13019381"/>
              <a:gd name="connsiteY2" fmla="*/ 2752234 h 10744200"/>
              <a:gd name="connsiteX3" fmla="*/ 13019381 w 13019381"/>
              <a:gd name="connsiteY3" fmla="*/ 10744200 h 10744200"/>
              <a:gd name="connsiteX4" fmla="*/ 1779171 w 13019381"/>
              <a:gd name="connsiteY4" fmla="*/ 10727611 h 10744200"/>
              <a:gd name="connsiteX5" fmla="*/ 65381 w 13019381"/>
              <a:gd name="connsiteY5" fmla="*/ 9451343 h 10744200"/>
              <a:gd name="connsiteX6" fmla="*/ 65381 w 13019381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102228 w 13056228"/>
              <a:gd name="connsiteY0" fmla="*/ 0 h 10744200"/>
              <a:gd name="connsiteX1" fmla="*/ 10303994 w 13056228"/>
              <a:gd name="connsiteY1" fmla="*/ 0 h 10744200"/>
              <a:gd name="connsiteX2" fmla="*/ 13056228 w 13056228"/>
              <a:gd name="connsiteY2" fmla="*/ 2752234 h 10744200"/>
              <a:gd name="connsiteX3" fmla="*/ 13056228 w 13056228"/>
              <a:gd name="connsiteY3" fmla="*/ 10744200 h 10744200"/>
              <a:gd name="connsiteX4" fmla="*/ 1816018 w 13056228"/>
              <a:gd name="connsiteY4" fmla="*/ 10727611 h 10744200"/>
              <a:gd name="connsiteX5" fmla="*/ 53672 w 13056228"/>
              <a:gd name="connsiteY5" fmla="*/ 8214696 h 10744200"/>
              <a:gd name="connsiteX6" fmla="*/ 102228 w 13056228"/>
              <a:gd name="connsiteY6" fmla="*/ 0 h 10744200"/>
              <a:gd name="connsiteX0" fmla="*/ 80739 w 13034739"/>
              <a:gd name="connsiteY0" fmla="*/ 0 h 10744200"/>
              <a:gd name="connsiteX1" fmla="*/ 10282505 w 13034739"/>
              <a:gd name="connsiteY1" fmla="*/ 0 h 10744200"/>
              <a:gd name="connsiteX2" fmla="*/ 13034739 w 13034739"/>
              <a:gd name="connsiteY2" fmla="*/ 2752234 h 10744200"/>
              <a:gd name="connsiteX3" fmla="*/ 13034739 w 13034739"/>
              <a:gd name="connsiteY3" fmla="*/ 10744200 h 10744200"/>
              <a:gd name="connsiteX4" fmla="*/ 1794529 w 13034739"/>
              <a:gd name="connsiteY4" fmla="*/ 10727611 h 10744200"/>
              <a:gd name="connsiteX5" fmla="*/ 32183 w 13034739"/>
              <a:gd name="connsiteY5" fmla="*/ 8214696 h 10744200"/>
              <a:gd name="connsiteX6" fmla="*/ 80739 w 13034739"/>
              <a:gd name="connsiteY6" fmla="*/ 0 h 10744200"/>
              <a:gd name="connsiteX0" fmla="*/ 48556 w 13002556"/>
              <a:gd name="connsiteY0" fmla="*/ 0 h 10744200"/>
              <a:gd name="connsiteX1" fmla="*/ 10250322 w 13002556"/>
              <a:gd name="connsiteY1" fmla="*/ 0 h 10744200"/>
              <a:gd name="connsiteX2" fmla="*/ 13002556 w 13002556"/>
              <a:gd name="connsiteY2" fmla="*/ 2752234 h 10744200"/>
              <a:gd name="connsiteX3" fmla="*/ 13002556 w 13002556"/>
              <a:gd name="connsiteY3" fmla="*/ 10744200 h 10744200"/>
              <a:gd name="connsiteX4" fmla="*/ 1762346 w 13002556"/>
              <a:gd name="connsiteY4" fmla="*/ 10727611 h 10744200"/>
              <a:gd name="connsiteX5" fmla="*/ 0 w 13002556"/>
              <a:gd name="connsiteY5" fmla="*/ 8214696 h 10744200"/>
              <a:gd name="connsiteX6" fmla="*/ 48556 w 13002556"/>
              <a:gd name="connsiteY6" fmla="*/ 0 h 10744200"/>
              <a:gd name="connsiteX0" fmla="*/ 48884 w 13002884"/>
              <a:gd name="connsiteY0" fmla="*/ 0 h 10744200"/>
              <a:gd name="connsiteX1" fmla="*/ 10250650 w 13002884"/>
              <a:gd name="connsiteY1" fmla="*/ 0 h 10744200"/>
              <a:gd name="connsiteX2" fmla="*/ 13002884 w 13002884"/>
              <a:gd name="connsiteY2" fmla="*/ 2752234 h 10744200"/>
              <a:gd name="connsiteX3" fmla="*/ 13002884 w 13002884"/>
              <a:gd name="connsiteY3" fmla="*/ 10744200 h 10744200"/>
              <a:gd name="connsiteX4" fmla="*/ 1762674 w 13002884"/>
              <a:gd name="connsiteY4" fmla="*/ 10727611 h 10744200"/>
              <a:gd name="connsiteX5" fmla="*/ 328 w 13002884"/>
              <a:gd name="connsiteY5" fmla="*/ 8214696 h 10744200"/>
              <a:gd name="connsiteX6" fmla="*/ 48884 w 13002884"/>
              <a:gd name="connsiteY6" fmla="*/ 0 h 1074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02884" h="10744200">
                <a:moveTo>
                  <a:pt x="48884" y="0"/>
                </a:moveTo>
                <a:lnTo>
                  <a:pt x="10250650" y="0"/>
                </a:lnTo>
                <a:cubicBezTo>
                  <a:pt x="11853861" y="41111"/>
                  <a:pt x="12999873" y="1072823"/>
                  <a:pt x="13002884" y="2752234"/>
                </a:cubicBezTo>
                <a:lnTo>
                  <a:pt x="13002884" y="10744200"/>
                </a:lnTo>
                <a:lnTo>
                  <a:pt x="1762674" y="10727611"/>
                </a:lnTo>
                <a:cubicBezTo>
                  <a:pt x="268859" y="10751878"/>
                  <a:pt x="-11073" y="10157822"/>
                  <a:pt x="328" y="8214696"/>
                </a:cubicBezTo>
                <a:lnTo>
                  <a:pt x="48884" y="0"/>
                </a:lnTo>
                <a:close/>
              </a:path>
            </a:pathLst>
          </a:cu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lang="es-ES" sz="4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lang="es-ES" sz="4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3550" indent="-463550" algn="l" defTabSz="3557588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lang="es-CO" sz="3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s-CO" sz="4400" dirty="0"/>
              <a:t>Crear un manual de usuario tanto para estudiantes</a:t>
            </a:r>
          </a:p>
          <a:p>
            <a:pPr marL="0" indent="0" algn="just">
              <a:buNone/>
            </a:pPr>
            <a:r>
              <a:rPr lang="es-CO" sz="4400" dirty="0"/>
              <a:t>     como para profesores.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4400" dirty="0"/>
              <a:t>Publicitar la nueva herramienta dentro de la Universidad.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4400" dirty="0"/>
              <a:t>Tener servidores con capacidad suficiente para abastecer las solicitudes de todos los estudiantes.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CO" sz="4400" dirty="0"/>
              <a:t>Permitir la inscripción de franjas horarias a los profesores de planta.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644650" y="13243719"/>
            <a:ext cx="4210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latin typeface="+mn-lt"/>
              </a:rPr>
              <a:t>Caso de estudio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5008682" y="6906496"/>
            <a:ext cx="3454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800" b="1" dirty="0">
                <a:latin typeface="+mn-lt"/>
              </a:rPr>
              <a:t>Metodología</a:t>
            </a:r>
          </a:p>
        </p:txBody>
      </p:sp>
      <p:sp>
        <p:nvSpPr>
          <p:cNvPr id="140" name="13 Marcador de texto"/>
          <p:cNvSpPr txBox="1">
            <a:spLocks/>
          </p:cNvSpPr>
          <p:nvPr/>
        </p:nvSpPr>
        <p:spPr>
          <a:xfrm>
            <a:off x="15008682" y="13373494"/>
            <a:ext cx="9647836" cy="990600"/>
          </a:xfrm>
          <a:prstGeom prst="rect">
            <a:avLst/>
          </a:prstGeom>
        </p:spPr>
        <p:txBody>
          <a:bodyPr/>
          <a:lstStyle>
            <a:lvl1pPr marL="1333500" indent="-13335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90838" indent="-111125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6588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8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26175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5763" indent="-889000" algn="l" defTabSz="3557588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85314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64463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343611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122759" indent="-889574" algn="l" defTabSz="35582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ES" sz="4800" b="1" dirty="0">
                <a:cs typeface="Arial" charset="0"/>
              </a:rPr>
              <a:t>Estrategias</a:t>
            </a:r>
          </a:p>
        </p:txBody>
      </p:sp>
      <p:pic>
        <p:nvPicPr>
          <p:cNvPr id="5" name="Picture 4" descr="Image result for politecnico grancolombian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97" y="896383"/>
            <a:ext cx="9496484" cy="53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litecnico grancolombiano log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45" r="17254" b="268"/>
          <a:stretch/>
        </p:blipFill>
        <p:spPr bwMode="auto">
          <a:xfrm>
            <a:off x="18213770" y="4328319"/>
            <a:ext cx="1071206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lumno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156" y="4513908"/>
            <a:ext cx="7680561" cy="13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1723" y="20762230"/>
            <a:ext cx="28038688" cy="206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91705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355830" tIns="177915" rIns="355830" bIns="177915" numCol="1" anchor="ctr" anchorCtr="0" compatLnSpc="1">
        <a:prstTxWarp prst="textNoShape">
          <a:avLst/>
        </a:prstTxWarp>
      </a:bodyPr>
      <a:lstStyle>
        <a:defPPr marL="0" marR="0" indent="0" algn="r" defTabSz="355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4000" kern="1200" dirty="0" smtClean="0">
            <a:solidFill>
              <a:schemeClr val="tx1"/>
            </a:solidFill>
            <a:latin typeface="Arial" charset="0"/>
            <a:ea typeface="+mn-ea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13322</TotalTime>
  <Words>261</Words>
  <Application>Microsoft Office PowerPoint</Application>
  <PresentationFormat>Personalizado</PresentationFormat>
  <Paragraphs>20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Poster</vt:lpstr>
      <vt:lpstr>Intención horaria del Politécnico Grancolombiano</vt:lpstr>
    </vt:vector>
  </TitlesOfParts>
  <Manager>MFL</Manager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>CIICT</dc:subject>
  <dc:creator>Milton Forero L</dc:creator>
  <cp:keywords>Electrónica</cp:keywords>
  <cp:lastModifiedBy>Gabriel S. Álvarez</cp:lastModifiedBy>
  <cp:revision>98</cp:revision>
  <dcterms:created xsi:type="dcterms:W3CDTF">2009-10-19T17:20:21Z</dcterms:created>
  <dcterms:modified xsi:type="dcterms:W3CDTF">2016-10-20T04:26:06Z</dcterms:modified>
  <cp:contentStatus>borrador</cp:contentStatus>
</cp:coreProperties>
</file>