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9" r:id="rId2"/>
    <p:sldId id="320" r:id="rId3"/>
    <p:sldId id="327" r:id="rId4"/>
    <p:sldId id="265" r:id="rId5"/>
    <p:sldId id="322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5" r:id="rId14"/>
    <p:sldId id="366" r:id="rId15"/>
    <p:sldId id="364" r:id="rId16"/>
    <p:sldId id="351" r:id="rId17"/>
    <p:sldId id="353" r:id="rId18"/>
    <p:sldId id="35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F2DB-7BD0-4910-923E-F67CE5EDB08C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2245-B297-434B-A18D-77740C27D5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2245-B297-434B-A18D-77740C27D50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89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3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07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8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48311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48310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0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320800" y="1828800"/>
            <a:ext cx="103632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8C270B04-A978-477E-B388-79DB7FD6CED9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imágenes en línea 3"/>
          <p:cNvSpPr>
            <a:spLocks noGrp="1"/>
          </p:cNvSpPr>
          <p:nvPr>
            <p:ph type="clipArt"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2E51EC55-BC80-42B7-8C74-D2D4DBB6FFA4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21/02/2017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7035" y="489397"/>
            <a:ext cx="9089529" cy="56667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USER STORY MAP POLILOC	KERS</a:t>
            </a:r>
            <a:endParaRPr lang="es-ES" dirty="0"/>
          </a:p>
        </p:txBody>
      </p:sp>
      <p:sp>
        <p:nvSpPr>
          <p:cNvPr id="5" name="Esquina doblada 4"/>
          <p:cNvSpPr/>
          <p:nvPr/>
        </p:nvSpPr>
        <p:spPr>
          <a:xfrm>
            <a:off x="2668459" y="1112340"/>
            <a:ext cx="1889526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PORTAL</a:t>
            </a:r>
          </a:p>
          <a:p>
            <a:pPr algn="ctr">
              <a:lnSpc>
                <a:spcPts val="1600"/>
              </a:lnSpc>
            </a:pPr>
            <a:r>
              <a:rPr lang="es-ES" sz="1600" b="1" dirty="0"/>
              <a:t>WEB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6808763" y="1112340"/>
            <a:ext cx="2191230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DOCUMENTACIÓN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1235075" y="2109788"/>
            <a:ext cx="1906317" cy="68421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CO" sz="1400" b="1" dirty="0"/>
              <a:t>DISEÑO </a:t>
            </a:r>
            <a:endParaRPr lang="es-ES" sz="1400" b="1" dirty="0"/>
          </a:p>
          <a:p>
            <a:pPr algn="ctr">
              <a:lnSpc>
                <a:spcPts val="1400"/>
              </a:lnSpc>
            </a:pPr>
            <a:r>
              <a:rPr lang="es-CO" sz="1400" b="1" dirty="0"/>
              <a:t>DEL </a:t>
            </a:r>
          </a:p>
          <a:p>
            <a:pPr algn="ctr">
              <a:lnSpc>
                <a:spcPts val="1400"/>
              </a:lnSpc>
            </a:pPr>
            <a:r>
              <a:rPr lang="es-CO" sz="1400" b="1" dirty="0"/>
              <a:t>PORTAL WEB</a:t>
            </a:r>
          </a:p>
          <a:p>
            <a:pPr algn="ctr">
              <a:lnSpc>
                <a:spcPts val="1400"/>
              </a:lnSpc>
            </a:pPr>
            <a:endParaRPr lang="es-CO" sz="1400" b="1" dirty="0"/>
          </a:p>
          <a:p>
            <a:pPr algn="ctr">
              <a:lnSpc>
                <a:spcPts val="1400"/>
              </a:lnSpc>
            </a:pPr>
            <a:r>
              <a:rPr lang="es-CO" sz="1400" b="1" dirty="0"/>
              <a:t>	</a:t>
            </a:r>
          </a:p>
          <a:p>
            <a:pPr algn="ctr">
              <a:lnSpc>
                <a:spcPts val="1400"/>
              </a:lnSpc>
            </a:pPr>
            <a:endParaRPr lang="es-CO" sz="1400" b="1" dirty="0"/>
          </a:p>
          <a:p>
            <a:pPr algn="ctr">
              <a:lnSpc>
                <a:spcPts val="1400"/>
              </a:lnSpc>
            </a:pPr>
            <a:endParaRPr lang="es-ES" sz="1400" b="1" dirty="0"/>
          </a:p>
        </p:txBody>
      </p:sp>
      <p:sp>
        <p:nvSpPr>
          <p:cNvPr id="12" name="Esquina doblada 11"/>
          <p:cNvSpPr/>
          <p:nvPr/>
        </p:nvSpPr>
        <p:spPr>
          <a:xfrm>
            <a:off x="3819525" y="3095625"/>
            <a:ext cx="967446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 de usuarios</a:t>
            </a:r>
          </a:p>
        </p:txBody>
      </p:sp>
      <p:sp>
        <p:nvSpPr>
          <p:cNvPr id="21" name="Esquina doblada 20"/>
          <p:cNvSpPr/>
          <p:nvPr/>
        </p:nvSpPr>
        <p:spPr>
          <a:xfrm>
            <a:off x="3867150" y="2109788"/>
            <a:ext cx="2086784" cy="682625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DESARROLLO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DEL 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PORTAL WEB</a:t>
            </a:r>
          </a:p>
        </p:txBody>
      </p:sp>
      <p:sp>
        <p:nvSpPr>
          <p:cNvPr id="22" name="Esquina doblada 21"/>
          <p:cNvSpPr/>
          <p:nvPr/>
        </p:nvSpPr>
        <p:spPr>
          <a:xfrm>
            <a:off x="7324725" y="2109788"/>
            <a:ext cx="1136841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Ejecución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Del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Proyecto</a:t>
            </a:r>
          </a:p>
        </p:txBody>
      </p:sp>
      <p:sp>
        <p:nvSpPr>
          <p:cNvPr id="58" name="Esquina doblada 57"/>
          <p:cNvSpPr/>
          <p:nvPr/>
        </p:nvSpPr>
        <p:spPr>
          <a:xfrm>
            <a:off x="1562100" y="3771900"/>
            <a:ext cx="1106359" cy="26282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Seguridad</a:t>
            </a:r>
          </a:p>
        </p:txBody>
      </p:sp>
      <p:cxnSp>
        <p:nvCxnSpPr>
          <p:cNvPr id="79" name="Conector recto 78"/>
          <p:cNvCxnSpPr/>
          <p:nvPr/>
        </p:nvCxnSpPr>
        <p:spPr>
          <a:xfrm>
            <a:off x="1240777" y="1929978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240777" y="2983899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quina doblada 67"/>
          <p:cNvSpPr/>
          <p:nvPr/>
        </p:nvSpPr>
        <p:spPr>
          <a:xfrm>
            <a:off x="1562100" y="4686300"/>
            <a:ext cx="1106359" cy="23585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Fiabilidad</a:t>
            </a:r>
          </a:p>
        </p:txBody>
      </p:sp>
      <p:sp>
        <p:nvSpPr>
          <p:cNvPr id="69" name="Esquina doblada 68"/>
          <p:cNvSpPr/>
          <p:nvPr/>
        </p:nvSpPr>
        <p:spPr>
          <a:xfrm>
            <a:off x="1562100" y="4191000"/>
            <a:ext cx="1106359" cy="30725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Disponibilidad</a:t>
            </a:r>
          </a:p>
        </p:txBody>
      </p:sp>
      <p:sp>
        <p:nvSpPr>
          <p:cNvPr id="70" name="Esquina doblada 69"/>
          <p:cNvSpPr/>
          <p:nvPr/>
        </p:nvSpPr>
        <p:spPr>
          <a:xfrm>
            <a:off x="7324724" y="3095625"/>
            <a:ext cx="112011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Mantenibilidad</a:t>
            </a:r>
          </a:p>
        </p:txBody>
      </p:sp>
      <p:sp>
        <p:nvSpPr>
          <p:cNvPr id="71" name="Esquina doblada 70"/>
          <p:cNvSpPr/>
          <p:nvPr/>
        </p:nvSpPr>
        <p:spPr>
          <a:xfrm>
            <a:off x="1562100" y="5095875"/>
            <a:ext cx="1106359" cy="24952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Portabilidad</a:t>
            </a:r>
          </a:p>
        </p:txBody>
      </p:sp>
      <p:sp>
        <p:nvSpPr>
          <p:cNvPr id="78" name="Esquina doblada 77"/>
          <p:cNvSpPr/>
          <p:nvPr/>
        </p:nvSpPr>
        <p:spPr>
          <a:xfrm>
            <a:off x="3819525" y="4162425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Autenticacion</a:t>
            </a:r>
            <a:r>
              <a:rPr lang="es-ES" sz="1100" b="1" dirty="0"/>
              <a:t> de usuarios</a:t>
            </a:r>
          </a:p>
        </p:txBody>
      </p:sp>
      <p:sp>
        <p:nvSpPr>
          <p:cNvPr id="80" name="Esquina doblada 79"/>
          <p:cNvSpPr/>
          <p:nvPr/>
        </p:nvSpPr>
        <p:spPr>
          <a:xfrm>
            <a:off x="3805148" y="4724399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Visualizacion</a:t>
            </a:r>
            <a:r>
              <a:rPr lang="es-ES" sz="1100" b="1" dirty="0"/>
              <a:t> de lockers (USUARIO)</a:t>
            </a:r>
          </a:p>
        </p:txBody>
      </p:sp>
      <p:sp>
        <p:nvSpPr>
          <p:cNvPr id="81" name="Esquina doblada 80"/>
          <p:cNvSpPr/>
          <p:nvPr/>
        </p:nvSpPr>
        <p:spPr>
          <a:xfrm>
            <a:off x="4933950" y="4724400"/>
            <a:ext cx="1087977" cy="5207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Visualizacion</a:t>
            </a:r>
            <a:r>
              <a:rPr lang="es-ES" sz="1100" b="1" dirty="0"/>
              <a:t> 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de lockers 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(ADMIN)</a:t>
            </a:r>
          </a:p>
        </p:txBody>
      </p:sp>
      <p:sp>
        <p:nvSpPr>
          <p:cNvPr id="82" name="Esquina doblada 81"/>
          <p:cNvSpPr/>
          <p:nvPr/>
        </p:nvSpPr>
        <p:spPr>
          <a:xfrm>
            <a:off x="3819525" y="3638550"/>
            <a:ext cx="989526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 de lockers</a:t>
            </a:r>
          </a:p>
        </p:txBody>
      </p:sp>
      <p:sp>
        <p:nvSpPr>
          <p:cNvPr id="83" name="Esquina doblada 82"/>
          <p:cNvSpPr/>
          <p:nvPr/>
        </p:nvSpPr>
        <p:spPr>
          <a:xfrm>
            <a:off x="1562100" y="3095625"/>
            <a:ext cx="110635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Diseño Interfaces de usuario</a:t>
            </a:r>
          </a:p>
        </p:txBody>
      </p:sp>
      <p:sp>
        <p:nvSpPr>
          <p:cNvPr id="30" name="Esquina doblada 11"/>
          <p:cNvSpPr/>
          <p:nvPr/>
        </p:nvSpPr>
        <p:spPr>
          <a:xfrm>
            <a:off x="4933950" y="3095625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Visualizacion</a:t>
            </a:r>
            <a:r>
              <a:rPr lang="es-ES" sz="1100" b="1" dirty="0"/>
              <a:t> de solicitudes (USUARIO)</a:t>
            </a:r>
          </a:p>
        </p:txBody>
      </p:sp>
      <p:sp>
        <p:nvSpPr>
          <p:cNvPr id="31" name="Esquina doblada 11"/>
          <p:cNvSpPr/>
          <p:nvPr/>
        </p:nvSpPr>
        <p:spPr>
          <a:xfrm>
            <a:off x="4933950" y="3638550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Visualizacion</a:t>
            </a:r>
            <a:r>
              <a:rPr lang="es-ES" sz="1100" b="1" dirty="0"/>
              <a:t> de solicitudes (ADMIN)</a:t>
            </a:r>
          </a:p>
        </p:txBody>
      </p:sp>
      <p:sp>
        <p:nvSpPr>
          <p:cNvPr id="32" name="Esquina doblada 11"/>
          <p:cNvSpPr/>
          <p:nvPr/>
        </p:nvSpPr>
        <p:spPr>
          <a:xfrm>
            <a:off x="4933950" y="4191000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>
                <a:solidFill>
                  <a:srgbClr val="FFFFFF"/>
                </a:solidFill>
                <a:latin typeface="Calibri"/>
              </a:rPr>
              <a:t>Recuperación de </a:t>
            </a:r>
          </a:p>
          <a:p>
            <a:pPr algn="ctr">
              <a:lnSpc>
                <a:spcPts val="1000"/>
              </a:lnSpc>
            </a:pPr>
            <a:r>
              <a:rPr lang="es-ES" sz="1100" b="1">
                <a:solidFill>
                  <a:srgbClr val="FFFFFF"/>
                </a:solidFill>
                <a:latin typeface="Calibri"/>
              </a:rPr>
              <a:t>contraseña</a:t>
            </a:r>
            <a:endParaRPr lang="es-ES" sz="1100" b="1"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3460652" y="2109788"/>
            <a:ext cx="0" cy="336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679809" y="2090628"/>
            <a:ext cx="0" cy="336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0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&lt;Registro de 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Lockers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el administrador del portal pueda manipular toda la información referente a los lockers&gt;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&lt;solo el administrador sea responsable por la información de los lockers encontrada en los registros&gt;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07501"/>
            <a:ext cx="7320676" cy="2741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Visualizacion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Lockers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(Usuarios)&gt;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usuarios vean un mapa que contenga la ubicación de los lockers que se encuentran en la IUPG&gt;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usuarios puedan identificar lockers disponibles y realizar una solicitud de reserva&gt;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5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07501"/>
            <a:ext cx="7320676" cy="2741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Visualizacion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Lockers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administradores vean un mapa que contenga la ubicación de los lockers que se encuentran en la IUPG&gt;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administradores puedan identificar los lockers solicitados por los docentes y acceder a la información de cualquier </a:t>
            </a:r>
            <a:r>
              <a:rPr lang="es-ES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locker</a:t>
            </a: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1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07501"/>
            <a:ext cx="7320676" cy="2741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Visualizacion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Solicitudes (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administradores visualicen las solicitudes realizadas por los docentes en una lista&gt;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administradores puedan aceptar o rechazar dichas solicitudes de una manera </a:t>
            </a:r>
            <a:r>
              <a:rPr lang="es-ES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rapida</a:t>
            </a: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8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07501"/>
            <a:ext cx="7320676" cy="2741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Visualizacion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Solicitudes (Usuario)&gt;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484957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Usuarios visualicen las solicitudes realizadas&gt;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usuarios puedan ver el estado de </a:t>
            </a: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 solicitud&gt;</a:t>
            </a: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3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CO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Recuperacion</a:t>
            </a: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contraseña&gt;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usuarios tengan la opción de recuperar la contraseña mediante el correo </a:t>
            </a:r>
            <a:r>
              <a:rPr lang="es-ES" sz="1400" dirty="0" err="1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electronico</a:t>
            </a: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usuarios puedan resolver ese problema sin necesidad de contactar al administrador&gt;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7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&lt;Disponibilidad&gt;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97922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549125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la disponibilidad del sistema no baje del 90% semestral 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usuarios cuenten con la posibilidad de utilizar el sistema la mayor cantidad de tiempo posible cada semestre&gt;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25984"/>
              </p:ext>
            </p:extLst>
          </p:nvPr>
        </p:nvGraphicFramePr>
        <p:xfrm>
          <a:off x="1086381" y="1327773"/>
          <a:ext cx="9757445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dirty="0"/>
                        <a:t>OB</a:t>
                      </a:r>
                      <a:r>
                        <a:rPr lang="es-CO" sz="1400" b="1" dirty="0"/>
                        <a:t>(X) </a:t>
                      </a:r>
                      <a:r>
                        <a:rPr lang="es-CO" sz="1400" b="0" dirty="0"/>
                        <a:t>DS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OP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NO</a:t>
                      </a:r>
                      <a:r>
                        <a:rPr lang="es-CO" sz="1400" b="1" dirty="0"/>
                        <a:t>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 (   ) Historia (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90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51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&lt;Mantenibilidad&gt;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01670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412066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&lt;La documentación total, lo mas clara posible sobre el desarrollo implementado, incluyendo los manuales de usuario&gt;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&lt;La IUPG cuente con el material necesario para utilizar el sistema&gt;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5824"/>
              </p:ext>
            </p:extLst>
          </p:nvPr>
        </p:nvGraphicFramePr>
        <p:xfrm>
          <a:off x="1086381" y="1327773"/>
          <a:ext cx="9757445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dirty="0"/>
                        <a:t>OB</a:t>
                      </a:r>
                      <a:r>
                        <a:rPr lang="es-CO" sz="1400" b="1" dirty="0"/>
                        <a:t>(X) </a:t>
                      </a:r>
                      <a:r>
                        <a:rPr lang="es-CO" sz="1400" b="0" dirty="0"/>
                        <a:t>DS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OP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NO</a:t>
                      </a:r>
                      <a:r>
                        <a:rPr lang="es-CO" sz="1400" b="1" dirty="0"/>
                        <a:t>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 (   ) Historia (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90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9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&lt;Portabilidad&gt;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01670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549124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el aplicativo web sea desarrollado utilizando tecnologías Java&gt;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&lt;-&gt;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42204"/>
              </p:ext>
            </p:extLst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OB(</a:t>
                      </a:r>
                      <a:r>
                        <a:rPr lang="es-CO" sz="1400" b="1" dirty="0"/>
                        <a:t>X</a:t>
                      </a:r>
                      <a:r>
                        <a:rPr lang="es-CO" sz="1400" baseline="0" dirty="0"/>
                        <a:t>) DS</a:t>
                      </a:r>
                      <a:r>
                        <a:rPr lang="es-CO" sz="1400" dirty="0"/>
                        <a:t>(</a:t>
                      </a:r>
                      <a:r>
                        <a:rPr lang="es-CO" sz="1400" baseline="0" dirty="0"/>
                        <a:t> ) </a:t>
                      </a:r>
                      <a:r>
                        <a:rPr lang="es-CO" sz="1400" dirty="0"/>
                        <a:t>OP(</a:t>
                      </a:r>
                      <a:r>
                        <a:rPr lang="es-CO" sz="1400" baseline="0" dirty="0"/>
                        <a:t> ) NO</a:t>
                      </a:r>
                      <a:r>
                        <a:rPr lang="es-CO" sz="1400" dirty="0"/>
                        <a:t>(</a:t>
                      </a:r>
                      <a:r>
                        <a:rPr lang="es-CO" sz="1400" baseline="0" dirty="0"/>
                        <a:t> ) </a:t>
                      </a:r>
                      <a:endParaRPr lang="es-CO" sz="1400" dirty="0"/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0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1247190" y="4520489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240777" y="1478920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1248714" y="2548561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240777" y="5646274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1227525" y="6759358"/>
            <a:ext cx="96220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 rot="5400000">
            <a:off x="6926802" y="3978000"/>
            <a:ext cx="57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9949787" y="4189394"/>
            <a:ext cx="101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Release 1</a:t>
            </a:r>
            <a:endParaRPr lang="es-ES" sz="1600" b="1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973242" y="5061934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Release 2</a:t>
            </a:r>
            <a:endParaRPr lang="es-ES" sz="1600" b="1" dirty="0"/>
          </a:p>
        </p:txBody>
      </p:sp>
      <p:sp>
        <p:nvSpPr>
          <p:cNvPr id="85" name="CuadroTexto 84"/>
          <p:cNvSpPr txBox="1"/>
          <p:nvPr/>
        </p:nvSpPr>
        <p:spPr>
          <a:xfrm>
            <a:off x="9949787" y="6365832"/>
            <a:ext cx="10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Release 3</a:t>
            </a:r>
            <a:endParaRPr lang="es-ES" sz="1600" b="1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1436824" y="955896"/>
            <a:ext cx="27295" cy="48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436824" y="1936907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596788" y="697451"/>
            <a:ext cx="96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605201" y="40919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814688" y="35678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395234" y="32861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4591556" y="59913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sp4</a:t>
            </a:r>
          </a:p>
        </p:txBody>
      </p:sp>
      <p:sp>
        <p:nvSpPr>
          <p:cNvPr id="47" name="Esquina doblada 46"/>
          <p:cNvSpPr/>
          <p:nvPr/>
        </p:nvSpPr>
        <p:spPr>
          <a:xfrm>
            <a:off x="1629110" y="1703522"/>
            <a:ext cx="1906317" cy="68421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CO" sz="1400" b="1" dirty="0"/>
              <a:t>DISEÑO </a:t>
            </a:r>
            <a:endParaRPr lang="es-ES" sz="1400" b="1" dirty="0"/>
          </a:p>
          <a:p>
            <a:pPr algn="ctr">
              <a:lnSpc>
                <a:spcPts val="1400"/>
              </a:lnSpc>
            </a:pPr>
            <a:r>
              <a:rPr lang="es-CO" sz="1400" b="1" dirty="0"/>
              <a:t>DEL </a:t>
            </a:r>
          </a:p>
          <a:p>
            <a:pPr algn="ctr">
              <a:lnSpc>
                <a:spcPts val="1400"/>
              </a:lnSpc>
            </a:pPr>
            <a:r>
              <a:rPr lang="es-CO" sz="1400" b="1" dirty="0"/>
              <a:t>PORTAL WEB</a:t>
            </a:r>
          </a:p>
          <a:p>
            <a:pPr algn="ctr">
              <a:lnSpc>
                <a:spcPts val="1400"/>
              </a:lnSpc>
            </a:pPr>
            <a:endParaRPr lang="es-CO" sz="1400" b="1" dirty="0"/>
          </a:p>
          <a:p>
            <a:pPr algn="ctr">
              <a:lnSpc>
                <a:spcPts val="1400"/>
              </a:lnSpc>
            </a:pPr>
            <a:r>
              <a:rPr lang="es-CO" sz="1400" b="1" dirty="0"/>
              <a:t>	</a:t>
            </a:r>
          </a:p>
          <a:p>
            <a:pPr algn="ctr">
              <a:lnSpc>
                <a:spcPts val="1400"/>
              </a:lnSpc>
            </a:pPr>
            <a:endParaRPr lang="es-CO" sz="1400" b="1" dirty="0"/>
          </a:p>
          <a:p>
            <a:pPr algn="ctr">
              <a:lnSpc>
                <a:spcPts val="1400"/>
              </a:lnSpc>
            </a:pPr>
            <a:endParaRPr lang="es-ES" sz="1400" b="1" dirty="0"/>
          </a:p>
        </p:txBody>
      </p:sp>
      <p:sp>
        <p:nvSpPr>
          <p:cNvPr id="48" name="Esquina doblada 47"/>
          <p:cNvSpPr/>
          <p:nvPr/>
        </p:nvSpPr>
        <p:spPr>
          <a:xfrm>
            <a:off x="4442275" y="1703115"/>
            <a:ext cx="2086784" cy="682625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DESARROLLO 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DEL </a:t>
            </a:r>
          </a:p>
          <a:p>
            <a:pPr algn="ctr">
              <a:lnSpc>
                <a:spcPts val="1400"/>
              </a:lnSpc>
            </a:pPr>
            <a:r>
              <a:rPr lang="es-ES" sz="1400" b="1" dirty="0"/>
              <a:t>PORTAL WEB</a:t>
            </a:r>
          </a:p>
        </p:txBody>
      </p:sp>
      <p:sp>
        <p:nvSpPr>
          <p:cNvPr id="49" name="Esquina doblada 48"/>
          <p:cNvSpPr/>
          <p:nvPr/>
        </p:nvSpPr>
        <p:spPr>
          <a:xfrm>
            <a:off x="7409704" y="1699014"/>
            <a:ext cx="1136841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EJECUCION DEL PROYECTO</a:t>
            </a:r>
          </a:p>
        </p:txBody>
      </p:sp>
      <p:sp>
        <p:nvSpPr>
          <p:cNvPr id="50" name="Esquina doblada 49"/>
          <p:cNvSpPr/>
          <p:nvPr/>
        </p:nvSpPr>
        <p:spPr>
          <a:xfrm>
            <a:off x="2823204" y="776818"/>
            <a:ext cx="1889526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PORTAL</a:t>
            </a:r>
          </a:p>
          <a:p>
            <a:pPr algn="ctr">
              <a:lnSpc>
                <a:spcPts val="1600"/>
              </a:lnSpc>
            </a:pPr>
            <a:r>
              <a:rPr lang="es-ES" sz="1600" b="1" dirty="0"/>
              <a:t>WEB</a:t>
            </a:r>
          </a:p>
        </p:txBody>
      </p:sp>
      <p:sp>
        <p:nvSpPr>
          <p:cNvPr id="51" name="Esquina doblada 50"/>
          <p:cNvSpPr/>
          <p:nvPr/>
        </p:nvSpPr>
        <p:spPr>
          <a:xfrm>
            <a:off x="6963508" y="776818"/>
            <a:ext cx="2191230" cy="67380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DOCUMENTACIÓN</a:t>
            </a:r>
          </a:p>
        </p:txBody>
      </p:sp>
      <p:sp>
        <p:nvSpPr>
          <p:cNvPr id="53" name="Esquina doblada 52"/>
          <p:cNvSpPr/>
          <p:nvPr/>
        </p:nvSpPr>
        <p:spPr>
          <a:xfrm>
            <a:off x="2029509" y="2629497"/>
            <a:ext cx="110635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Diseño Interfaces de usuario</a:t>
            </a:r>
          </a:p>
        </p:txBody>
      </p:sp>
      <p:sp>
        <p:nvSpPr>
          <p:cNvPr id="54" name="Esquina doblada 53"/>
          <p:cNvSpPr/>
          <p:nvPr/>
        </p:nvSpPr>
        <p:spPr>
          <a:xfrm>
            <a:off x="2019843" y="3161902"/>
            <a:ext cx="1106359" cy="26282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Seguridad</a:t>
            </a:r>
          </a:p>
        </p:txBody>
      </p:sp>
      <p:sp>
        <p:nvSpPr>
          <p:cNvPr id="55" name="Esquina doblada 54"/>
          <p:cNvSpPr/>
          <p:nvPr/>
        </p:nvSpPr>
        <p:spPr>
          <a:xfrm>
            <a:off x="2019843" y="3852780"/>
            <a:ext cx="1106359" cy="235851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Fiabilidad</a:t>
            </a:r>
          </a:p>
        </p:txBody>
      </p:sp>
      <p:sp>
        <p:nvSpPr>
          <p:cNvPr id="56" name="Esquina doblada 55"/>
          <p:cNvSpPr/>
          <p:nvPr/>
        </p:nvSpPr>
        <p:spPr>
          <a:xfrm>
            <a:off x="2019843" y="3479694"/>
            <a:ext cx="1106359" cy="30725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Disponibilidad</a:t>
            </a:r>
          </a:p>
        </p:txBody>
      </p:sp>
      <p:sp>
        <p:nvSpPr>
          <p:cNvPr id="57" name="Esquina doblada 56"/>
          <p:cNvSpPr/>
          <p:nvPr/>
        </p:nvSpPr>
        <p:spPr>
          <a:xfrm>
            <a:off x="2019843" y="4149679"/>
            <a:ext cx="1106359" cy="24952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Portabilidad</a:t>
            </a:r>
          </a:p>
        </p:txBody>
      </p:sp>
      <p:sp>
        <p:nvSpPr>
          <p:cNvPr id="58" name="Esquina doblada 57"/>
          <p:cNvSpPr/>
          <p:nvPr/>
        </p:nvSpPr>
        <p:spPr>
          <a:xfrm>
            <a:off x="3988346" y="2728015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Autenticación de usuarios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5065683" y="2622739"/>
            <a:ext cx="0" cy="1811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Esquina doblada 60"/>
          <p:cNvSpPr/>
          <p:nvPr/>
        </p:nvSpPr>
        <p:spPr>
          <a:xfrm>
            <a:off x="5144075" y="2714841"/>
            <a:ext cx="967446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 de usuarios</a:t>
            </a:r>
          </a:p>
        </p:txBody>
      </p:sp>
      <p:sp>
        <p:nvSpPr>
          <p:cNvPr id="62" name="Esquina doblada 61"/>
          <p:cNvSpPr/>
          <p:nvPr/>
        </p:nvSpPr>
        <p:spPr>
          <a:xfrm>
            <a:off x="5144075" y="3257766"/>
            <a:ext cx="989526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 de lockers</a:t>
            </a:r>
          </a:p>
        </p:txBody>
      </p:sp>
      <p:sp>
        <p:nvSpPr>
          <p:cNvPr id="63" name="Esquina doblada 11"/>
          <p:cNvSpPr/>
          <p:nvPr/>
        </p:nvSpPr>
        <p:spPr>
          <a:xfrm>
            <a:off x="5127345" y="3796126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>
                <a:solidFill>
                  <a:srgbClr val="FFFFFF"/>
                </a:solidFill>
                <a:latin typeface="Calibri"/>
              </a:rPr>
              <a:t>Recuperación de </a:t>
            </a:r>
          </a:p>
          <a:p>
            <a:pPr algn="ctr">
              <a:lnSpc>
                <a:spcPts val="1000"/>
              </a:lnSpc>
            </a:pPr>
            <a:r>
              <a:rPr lang="es-ES" sz="1100" b="1" dirty="0">
                <a:solidFill>
                  <a:srgbClr val="FFFFFF"/>
                </a:solidFill>
                <a:latin typeface="Calibri"/>
              </a:rPr>
              <a:t>contraseña</a:t>
            </a:r>
            <a:endParaRPr lang="es-ES" sz="1100" b="1" dirty="0">
              <a:latin typeface="Calibri"/>
            </a:endParaRPr>
          </a:p>
        </p:txBody>
      </p:sp>
      <p:cxnSp>
        <p:nvCxnSpPr>
          <p:cNvPr id="64" name="Conector recto 63"/>
          <p:cNvCxnSpPr/>
          <p:nvPr/>
        </p:nvCxnSpPr>
        <p:spPr>
          <a:xfrm>
            <a:off x="7192229" y="2622739"/>
            <a:ext cx="0" cy="1811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Esquina doblada 65"/>
          <p:cNvSpPr/>
          <p:nvPr/>
        </p:nvSpPr>
        <p:spPr>
          <a:xfrm>
            <a:off x="4063563" y="4823030"/>
            <a:ext cx="100212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Visualización de lockers (USUARIO)</a:t>
            </a:r>
          </a:p>
        </p:txBody>
      </p:sp>
      <p:sp>
        <p:nvSpPr>
          <p:cNvPr id="68" name="Esquina doblada 67"/>
          <p:cNvSpPr/>
          <p:nvPr/>
        </p:nvSpPr>
        <p:spPr>
          <a:xfrm>
            <a:off x="5192365" y="4823031"/>
            <a:ext cx="1087977" cy="5207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Visualización 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de lockers </a:t>
            </a:r>
          </a:p>
          <a:p>
            <a:pPr algn="ctr">
              <a:lnSpc>
                <a:spcPts val="1000"/>
              </a:lnSpc>
            </a:pPr>
            <a:r>
              <a:rPr lang="es-ES" sz="1100" b="1" dirty="0"/>
              <a:t>(ADMIN)</a:t>
            </a:r>
          </a:p>
        </p:txBody>
      </p:sp>
      <p:sp>
        <p:nvSpPr>
          <p:cNvPr id="74" name="Esquina doblada 11"/>
          <p:cNvSpPr/>
          <p:nvPr/>
        </p:nvSpPr>
        <p:spPr>
          <a:xfrm>
            <a:off x="5247822" y="5680172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Visualización de solicitudes (USUARIO)</a:t>
            </a:r>
          </a:p>
        </p:txBody>
      </p:sp>
      <p:sp>
        <p:nvSpPr>
          <p:cNvPr id="75" name="Esquina doblada 11"/>
          <p:cNvSpPr/>
          <p:nvPr/>
        </p:nvSpPr>
        <p:spPr>
          <a:xfrm>
            <a:off x="5247822" y="6223097"/>
            <a:ext cx="1095645" cy="4826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Visualización de solicitudes (ADMIN)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6133601" y="521219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sp3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7663499" y="59538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sp5</a:t>
            </a:r>
          </a:p>
        </p:txBody>
      </p:sp>
      <p:sp>
        <p:nvSpPr>
          <p:cNvPr id="106" name="Esquina doblada 105"/>
          <p:cNvSpPr/>
          <p:nvPr/>
        </p:nvSpPr>
        <p:spPr>
          <a:xfrm>
            <a:off x="8198130" y="5941979"/>
            <a:ext cx="112011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Mantenibilidad</a:t>
            </a:r>
          </a:p>
        </p:txBody>
      </p:sp>
      <p:cxnSp>
        <p:nvCxnSpPr>
          <p:cNvPr id="107" name="Conector recto 106"/>
          <p:cNvCxnSpPr/>
          <p:nvPr/>
        </p:nvCxnSpPr>
        <p:spPr>
          <a:xfrm>
            <a:off x="6641245" y="4723999"/>
            <a:ext cx="0" cy="1811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 dirty="0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&lt;Portal Web 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484956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&lt;Contar con un sistema de distribución de lockers&gt;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398526"/>
            <a:ext cx="6751437" cy="1370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&lt;Los profesores y administrativos puedan acceder al servicio de lockers de forma mas organizada y efectiva&gt;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31367"/>
              </p:ext>
            </p:extLst>
          </p:nvPr>
        </p:nvGraphicFramePr>
        <p:xfrm>
          <a:off x="1086381" y="1327773"/>
          <a:ext cx="9757445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dirty="0"/>
                        <a:t>OB</a:t>
                      </a:r>
                      <a:r>
                        <a:rPr lang="es-CO" sz="1400" b="1" dirty="0"/>
                        <a:t>(X) </a:t>
                      </a:r>
                      <a:r>
                        <a:rPr lang="es-CO" sz="1400" b="0" dirty="0"/>
                        <a:t>DS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OP</a:t>
                      </a:r>
                      <a:r>
                        <a:rPr lang="es-CO" sz="1400" b="1" dirty="0"/>
                        <a:t>() </a:t>
                      </a:r>
                      <a:r>
                        <a:rPr lang="es-CO" sz="1400" b="0" dirty="0"/>
                        <a:t>NO</a:t>
                      </a:r>
                      <a:r>
                        <a:rPr lang="es-CO" sz="1400" b="1" dirty="0"/>
                        <a:t>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Característica (   ) Historia (  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90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 dirty="0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&lt;Diseño del portal web&gt;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484956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el sistema cuente con un diseño sencillo pero eficiente&gt;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&lt;El portal brinde una forma fácil de interactuar con el sistema&gt;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82042"/>
              </p:ext>
            </p:extLst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Historia (  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20</a:t>
                      </a:r>
                      <a:r>
                        <a:rPr lang="es-ES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&lt;Autenticación de Usuarios&gt;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484957"/>
            <a:ext cx="6751437" cy="8223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los usuarios del portal, tengan usuario y contraseña&gt;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&lt;Puedan acceder al servicio proporcionado por la IUPG&gt;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70467"/>
              </p:ext>
            </p:extLst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9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09" name="Shape 309"/>
          <p:cNvGraphicFramePr/>
          <p:nvPr>
            <p:extLst>
              <p:ext uri="{D42A27DB-BD31-4B8C-83A1-F6EECF244321}">
                <p14:modId xmlns:p14="http://schemas.microsoft.com/office/powerpoint/2010/main" val="2380187175"/>
              </p:ext>
            </p:extLst>
          </p:nvPr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2020948" y="2304300"/>
            <a:ext cx="732067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-1 Ventana de </a:t>
            </a:r>
            <a:r>
              <a:rPr lang="es-CO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loggin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11" name="Shape 311"/>
          <p:cNvSpPr/>
          <p:nvPr/>
        </p:nvSpPr>
        <p:spPr>
          <a:xfrm>
            <a:off x="2590185" y="2649565"/>
            <a:ext cx="6751500" cy="6572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</a:t>
            </a:r>
          </a:p>
        </p:txBody>
      </p:sp>
      <p:sp>
        <p:nvSpPr>
          <p:cNvPr id="312" name="Shape 312"/>
          <p:cNvSpPr/>
          <p:nvPr/>
        </p:nvSpPr>
        <p:spPr>
          <a:xfrm>
            <a:off x="2590184" y="3445611"/>
            <a:ext cx="6751436" cy="2741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selecciona la opción “Ingresar”</a:t>
            </a:r>
          </a:p>
        </p:txBody>
      </p:sp>
      <p:sp>
        <p:nvSpPr>
          <p:cNvPr id="313" name="Shape 313"/>
          <p:cNvSpPr/>
          <p:nvPr/>
        </p:nvSpPr>
        <p:spPr>
          <a:xfrm>
            <a:off x="2590175" y="3824860"/>
            <a:ext cx="6751500" cy="7248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carga la  pagina de </a:t>
            </a:r>
            <a:r>
              <a:rPr lang="es-CO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loggin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, se solicitan los datos de registro, para validar el ingreso.  </a:t>
            </a:r>
          </a:p>
        </p:txBody>
      </p:sp>
    </p:spTree>
    <p:extLst>
      <p:ext uri="{BB962C8B-B14F-4D97-AF65-F5344CB8AC3E}">
        <p14:creationId xmlns:p14="http://schemas.microsoft.com/office/powerpoint/2010/main" val="74116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19" name="Shape 319"/>
          <p:cNvGraphicFramePr/>
          <p:nvPr>
            <p:extLst>
              <p:ext uri="{D42A27DB-BD31-4B8C-83A1-F6EECF244321}">
                <p14:modId xmlns:p14="http://schemas.microsoft.com/office/powerpoint/2010/main" val="130651802"/>
              </p:ext>
            </p:extLst>
          </p:nvPr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s-CO"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" name="Shape 320"/>
          <p:cNvSpPr/>
          <p:nvPr/>
        </p:nvSpPr>
        <p:spPr>
          <a:xfrm>
            <a:off x="2020948" y="2304300"/>
            <a:ext cx="7320600" cy="2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-2 Ventana de </a:t>
            </a:r>
            <a:r>
              <a:rPr lang="es-CO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loggin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2590185" y="2693189"/>
            <a:ext cx="6751500" cy="5434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</a:t>
            </a:r>
          </a:p>
        </p:txBody>
      </p:sp>
      <p:sp>
        <p:nvSpPr>
          <p:cNvPr id="322" name="Shape 322"/>
          <p:cNvSpPr/>
          <p:nvPr/>
        </p:nvSpPr>
        <p:spPr>
          <a:xfrm>
            <a:off x="2590184" y="3373040"/>
            <a:ext cx="6751500" cy="3672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ingresan los  datos, y se da </a:t>
            </a:r>
            <a:r>
              <a:rPr lang="es-CO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en aceptar.</a:t>
            </a:r>
          </a:p>
        </p:txBody>
      </p:sp>
      <p:sp>
        <p:nvSpPr>
          <p:cNvPr id="323" name="Shape 323"/>
          <p:cNvSpPr/>
          <p:nvPr/>
        </p:nvSpPr>
        <p:spPr>
          <a:xfrm>
            <a:off x="2590175" y="3907447"/>
            <a:ext cx="6751500" cy="43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valida los datos de ingreso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44564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F243E"/>
              </a:buClr>
              <a:buSzPct val="25000"/>
              <a:buFont typeface="Calibri"/>
              <a:buNone/>
            </a:pPr>
            <a:r>
              <a:rPr lang="es-CO"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Criterios de Aceptación</a:t>
            </a:r>
          </a:p>
        </p:txBody>
      </p:sp>
      <p:graphicFrame>
        <p:nvGraphicFramePr>
          <p:cNvPr id="329" name="Shape 329"/>
          <p:cNvGraphicFramePr/>
          <p:nvPr/>
        </p:nvGraphicFramePr>
        <p:xfrm>
          <a:off x="933450" y="2189611"/>
          <a:ext cx="8625375" cy="239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Dado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0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Cuando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950">
                <a:tc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s-CO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Entonces</a:t>
                      </a: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marR="0" lvl="0" indent="-1079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177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" name="Shape 330"/>
          <p:cNvSpPr/>
          <p:nvPr/>
        </p:nvSpPr>
        <p:spPr>
          <a:xfrm>
            <a:off x="2021073" y="2365925"/>
            <a:ext cx="7320600" cy="2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ESC -3  Ventana de </a:t>
            </a:r>
            <a:r>
              <a:rPr lang="es-CO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loggin</a:t>
            </a: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31" name="Shape 331"/>
          <p:cNvSpPr/>
          <p:nvPr/>
        </p:nvSpPr>
        <p:spPr>
          <a:xfrm>
            <a:off x="2590185" y="2685059"/>
            <a:ext cx="6751500" cy="5806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Que es necesario que los usuarios tengan  usuario y contraseña</a:t>
            </a:r>
          </a:p>
        </p:txBody>
      </p:sp>
      <p:sp>
        <p:nvSpPr>
          <p:cNvPr id="332" name="Shape 332"/>
          <p:cNvSpPr/>
          <p:nvPr/>
        </p:nvSpPr>
        <p:spPr>
          <a:xfrm>
            <a:off x="2590184" y="3373041"/>
            <a:ext cx="6751500" cy="2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acceden erróneamente los datos</a:t>
            </a:r>
          </a:p>
        </p:txBody>
      </p:sp>
      <p:sp>
        <p:nvSpPr>
          <p:cNvPr id="333" name="Shape 333"/>
          <p:cNvSpPr/>
          <p:nvPr/>
        </p:nvSpPr>
        <p:spPr>
          <a:xfrm>
            <a:off x="2590175" y="3907547"/>
            <a:ext cx="6751500" cy="43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226695" marR="0" lvl="0" indent="-10795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Se muestra mensaje de error </a:t>
            </a:r>
          </a:p>
        </p:txBody>
      </p:sp>
    </p:spTree>
    <p:extLst>
      <p:ext uri="{BB962C8B-B14F-4D97-AF65-F5344CB8AC3E}">
        <p14:creationId xmlns:p14="http://schemas.microsoft.com/office/powerpoint/2010/main" val="242584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628" y="0"/>
            <a:ext cx="10972800" cy="1143000"/>
          </a:xfrm>
        </p:spPr>
        <p:txBody>
          <a:bodyPr/>
          <a:lstStyle/>
          <a:p>
            <a:r>
              <a:rPr lang="es-CO"/>
              <a:t>Historias de usuario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441450" y="2392813"/>
          <a:ext cx="8625387" cy="3239243"/>
        </p:xfrm>
        <a:graphic>
          <a:graphicData uri="http://schemas.openxmlformats.org/drawingml/2006/table">
            <a:tbl>
              <a:tblPr firstRow="1" firstCol="1" bandRow="1"/>
              <a:tblGrid>
                <a:gridCol w="107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Narrativa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Como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348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 quiero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079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forma que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2528948" y="2515553"/>
            <a:ext cx="7320676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CO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&lt;Registro de Usuarios&gt;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86" y="3049796"/>
            <a:ext cx="6751437" cy="258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r>
              <a:rPr lang="es-ES" sz="140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&lt;Cliente&gt;</a:t>
            </a:r>
            <a:endParaRPr lang="es-CO" sz="140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8185" y="3347899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&lt;Que el administrador del portal pueda manipular toda la información referente a los usuarios&gt;</a:t>
            </a: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98185" y="4535585"/>
            <a:ext cx="6751437" cy="10964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r>
              <a:rPr lang="es-ES" sz="1400" dirty="0">
                <a:solidFill>
                  <a:srgbClr val="1F497D">
                    <a:lumMod val="50000"/>
                  </a:srgb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&lt;sea un sistema exclusivo para la comunidad administrativa y docente de la IUPG&gt;</a:t>
            </a:r>
          </a:p>
          <a:p>
            <a:pPr marL="226695" algn="ctr">
              <a:lnSpc>
                <a:spcPct val="115000"/>
              </a:lnSpc>
            </a:pPr>
            <a:endParaRPr lang="es-ES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algn="ctr">
              <a:lnSpc>
                <a:spcPct val="115000"/>
              </a:lnSpc>
            </a:pPr>
            <a:endParaRPr lang="es-CO" sz="1400" dirty="0">
              <a:solidFill>
                <a:srgbClr val="1F497D">
                  <a:lumMod val="50000"/>
                </a:srgb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086381" y="1327773"/>
          <a:ext cx="9759042" cy="925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2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IUPG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Proyecto: POLILOCKERS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Prioridad:</a:t>
                      </a:r>
                      <a:endParaRPr lang="es-CO" sz="14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/>
                        <a:t>OB(X) DS() OP() NO()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Tamaño: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Épica (  ) Característica (   ) Historia (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Estimado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(días)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2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Puntos: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177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93278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1318</Words>
  <Application>Microsoft Office PowerPoint</Application>
  <PresentationFormat>Panorámica</PresentationFormat>
  <Paragraphs>374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1_Tema de Office</vt:lpstr>
      <vt:lpstr>USER STORY MAP POLILOC KERS</vt:lpstr>
      <vt:lpstr>RELEASE PLANNING</vt:lpstr>
      <vt:lpstr>Historias de usuario</vt:lpstr>
      <vt:lpstr>Historias de usuario</vt:lpstr>
      <vt:lpstr>Historias de usuario</vt:lpstr>
      <vt:lpstr>Criterios de Aceptación</vt:lpstr>
      <vt:lpstr>Criterios de Aceptación</vt:lpstr>
      <vt:lpstr>Criterios de Aceptación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MAP POLILOC KERS</dc:title>
  <cp:lastModifiedBy>Francisco Segura</cp:lastModifiedBy>
  <cp:revision>10</cp:revision>
  <dcterms:modified xsi:type="dcterms:W3CDTF">2017-02-22T04:53:14Z</dcterms:modified>
</cp:coreProperties>
</file>