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2" r:id="rId7"/>
    <p:sldId id="266" r:id="rId8"/>
    <p:sldId id="260" r:id="rId9"/>
    <p:sldId id="263" r:id="rId10"/>
    <p:sldId id="261" r:id="rId11"/>
    <p:sldId id="264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3373-0543-48D8-BDA0-310A74A904F7}" type="datetimeFigureOut">
              <a:rPr lang="es-CO" smtClean="0"/>
              <a:t>7/11/2017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9212-AD14-45CD-9E79-C583C84664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60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3373-0543-48D8-BDA0-310A74A904F7}" type="datetimeFigureOut">
              <a:rPr lang="es-CO" smtClean="0"/>
              <a:t>7/11/2017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9212-AD14-45CD-9E79-C583C84664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527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3373-0543-48D8-BDA0-310A74A904F7}" type="datetimeFigureOut">
              <a:rPr lang="es-CO" smtClean="0"/>
              <a:t>7/11/2017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9212-AD14-45CD-9E79-C583C84664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647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3373-0543-48D8-BDA0-310A74A904F7}" type="datetimeFigureOut">
              <a:rPr lang="es-CO" smtClean="0"/>
              <a:t>7/11/2017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9212-AD14-45CD-9E79-C583C84664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687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3373-0543-48D8-BDA0-310A74A904F7}" type="datetimeFigureOut">
              <a:rPr lang="es-CO" smtClean="0"/>
              <a:t>7/11/2017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9212-AD14-45CD-9E79-C583C84664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05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3373-0543-48D8-BDA0-310A74A904F7}" type="datetimeFigureOut">
              <a:rPr lang="es-CO" smtClean="0"/>
              <a:t>7/11/2017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9212-AD14-45CD-9E79-C583C84664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789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3373-0543-48D8-BDA0-310A74A904F7}" type="datetimeFigureOut">
              <a:rPr lang="es-CO" smtClean="0"/>
              <a:t>7/11/2017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9212-AD14-45CD-9E79-C583C84664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124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3373-0543-48D8-BDA0-310A74A904F7}" type="datetimeFigureOut">
              <a:rPr lang="es-CO" smtClean="0"/>
              <a:t>7/11/2017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9212-AD14-45CD-9E79-C583C84664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91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3373-0543-48D8-BDA0-310A74A904F7}" type="datetimeFigureOut">
              <a:rPr lang="es-CO" smtClean="0"/>
              <a:t>7/11/2017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9212-AD14-45CD-9E79-C583C84664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60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3373-0543-48D8-BDA0-310A74A904F7}" type="datetimeFigureOut">
              <a:rPr lang="es-CO" smtClean="0"/>
              <a:t>7/11/2017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9212-AD14-45CD-9E79-C583C84664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713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3373-0543-48D8-BDA0-310A74A904F7}" type="datetimeFigureOut">
              <a:rPr lang="es-CO" smtClean="0"/>
              <a:t>7/11/2017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9212-AD14-45CD-9E79-C583C84664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953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3373-0543-48D8-BDA0-310A74A904F7}" type="datetimeFigureOut">
              <a:rPr lang="es-CO" smtClean="0"/>
              <a:t>7/11/2017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9212-AD14-45CD-9E79-C583C84664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40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789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21687"/>
            <a:ext cx="12192000" cy="6858000"/>
          </a:xfrm>
          <a:prstGeom prst="rect">
            <a:avLst/>
          </a:prstGeom>
        </p:spPr>
      </p:pic>
      <p:sp>
        <p:nvSpPr>
          <p:cNvPr id="5" name="Rectangle 18"/>
          <p:cNvSpPr/>
          <p:nvPr/>
        </p:nvSpPr>
        <p:spPr>
          <a:xfrm>
            <a:off x="1670946" y="2836986"/>
            <a:ext cx="6448926" cy="114065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700" b="1" dirty="0" err="1">
                <a:solidFill>
                  <a:srgbClr val="FFC00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S</a:t>
            </a:r>
            <a:r>
              <a:rPr lang="es-CO" sz="2700" b="1" dirty="0" err="1">
                <a:solidFill>
                  <a:srgbClr val="0070C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E</a:t>
            </a:r>
            <a:r>
              <a:rPr lang="es-CO" sz="2700" b="1" dirty="0" err="1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O</a:t>
            </a:r>
            <a:r>
              <a:rPr lang="es-CO" sz="2700" b="1" dirty="0" err="1">
                <a:solidFill>
                  <a:srgbClr val="254061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Colombia</a:t>
            </a:r>
            <a:r>
              <a:rPr lang="es-CO" sz="2700" b="1" dirty="0">
                <a:solidFill>
                  <a:srgbClr val="254061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, </a:t>
            </a:r>
            <a:r>
              <a:rPr lang="es-CO" sz="2700" b="1" dirty="0">
                <a:solidFill>
                  <a:srgbClr val="FFC00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S</a:t>
            </a:r>
            <a:r>
              <a:rPr lang="es-CO" sz="27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eminarios, </a:t>
            </a:r>
            <a:r>
              <a:rPr lang="es-CO" sz="2700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E</a:t>
            </a:r>
            <a:r>
              <a:rPr lang="es-CO" sz="27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ventos y </a:t>
            </a:r>
            <a:r>
              <a:rPr lang="es-CO" sz="2700" b="1" dirty="0">
                <a:solidFill>
                  <a:srgbClr val="0070C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O</a:t>
            </a:r>
            <a:r>
              <a:rPr lang="es-CO" sz="27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portunidades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1" name="Picture 4" descr="Image result for politecnico grancolombiano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59" y="5802162"/>
            <a:ext cx="1428387" cy="80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505" y="6348221"/>
            <a:ext cx="1366785" cy="25882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443" y="6371475"/>
            <a:ext cx="1219274" cy="350379"/>
          </a:xfrm>
          <a:prstGeom prst="rect">
            <a:avLst/>
          </a:prstGeom>
        </p:spPr>
      </p:pic>
      <p:pic>
        <p:nvPicPr>
          <p:cNvPr id="14" name="Picture 2" descr="https://diegoliveros.github.io/lIIS/img/logo%20transparente.png"/>
          <p:cNvPicPr>
            <a:picLocks noChangeAspect="1" noChangeArrowheads="1"/>
          </p:cNvPicPr>
          <p:nvPr/>
        </p:nvPicPr>
        <p:blipFill>
          <a:blip r:embed="rId6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717" y="6310572"/>
            <a:ext cx="1035715" cy="46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8"/>
          <p:cNvSpPr/>
          <p:nvPr/>
        </p:nvSpPr>
        <p:spPr>
          <a:xfrm>
            <a:off x="6864420" y="3977640"/>
            <a:ext cx="5852795" cy="44259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r>
              <a:rPr lang="es-CO" sz="2800" dirty="0"/>
              <a:t>Iván Camilo Sánchez </a:t>
            </a:r>
          </a:p>
          <a:p>
            <a:r>
              <a:rPr lang="es-CO" sz="2800" dirty="0"/>
              <a:t>Karen Milena Aldana</a:t>
            </a:r>
          </a:p>
          <a:p>
            <a:r>
              <a:rPr lang="es-CO" sz="2800" dirty="0"/>
              <a:t>Juan Carlos Quintana</a:t>
            </a:r>
          </a:p>
        </p:txBody>
      </p:sp>
      <p:sp>
        <p:nvSpPr>
          <p:cNvPr id="17" name="Rectangle 23"/>
          <p:cNvSpPr/>
          <p:nvPr/>
        </p:nvSpPr>
        <p:spPr>
          <a:xfrm>
            <a:off x="9117717" y="5344477"/>
            <a:ext cx="673100" cy="29464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>
                <a:solidFill>
                  <a:srgbClr val="254061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2017</a:t>
            </a:r>
            <a:endParaRPr lang="es-CO" sz="1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8" name="Rectangle 18"/>
          <p:cNvSpPr/>
          <p:nvPr/>
        </p:nvSpPr>
        <p:spPr>
          <a:xfrm>
            <a:off x="2340229" y="1539875"/>
            <a:ext cx="6547739" cy="5266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700" b="1" dirty="0">
                <a:solidFill>
                  <a:srgbClr val="254061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Gerencia de Proyectos Informáticos</a:t>
            </a:r>
            <a:endParaRPr lang="es-CO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9" name="Picture 14013"/>
          <p:cNvPicPr/>
          <p:nvPr/>
        </p:nvPicPr>
        <p:blipFill>
          <a:blip r:embed="rId7"/>
          <a:stretch>
            <a:fillRect/>
          </a:stretch>
        </p:blipFill>
        <p:spPr>
          <a:xfrm>
            <a:off x="5953707" y="6209683"/>
            <a:ext cx="2480504" cy="5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7789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46304"/>
            <a:ext cx="12192000" cy="6858000"/>
          </a:xfrm>
          <a:prstGeom prst="rect">
            <a:avLst/>
          </a:prstGeom>
        </p:spPr>
      </p:pic>
      <p:pic>
        <p:nvPicPr>
          <p:cNvPr id="2050" name="Picture 2" descr="https://attachment.outlook.office.net/owa/camilo.sanchez.morales@hotmail.com/service.svc/s/GetFileAttachment?id=AQMkADAwATY0MDABLWNjAWItY2QxZS0wMAItMDAKAEYAAAOGKVt%2Be4IeRbDMNY5ja5HTBwBOfS%2BC%2BUOHR6tGD%2B1EhDx%2FAAACAQwAAABOfS%2BC%2BUOHR6tGD%2B1EhDx%2FAAERn54DAAAAARIAEABlZ2C9yrgKQ5UyIEYMkGZv&amp;X-OWA-CANARY=5JMV5kxqV0-4wbxcBDSPrFDe7ySpJdUY-kfEF_WyIBxAXDPaNltdZiewWGbjvowoL6wHwQzRJVo.&amp;token=eyJ0eXAiOiJKV1QiLCJhbGciOiJSUzI1NiIsIng1dCI6ImVuaDlCSnJWUFU1aWpWMXFqWmpWLWZMMmJjbyJ9.eyJ2ZXIiOiJFeGNoYW5nZS5DYWxsYmFjay5WMSIsImFwcGN0eHNlbmRlciI6Ik93YURvd25sb2FkQDg0ZGY5ZTdmLWU5ZjYtNDBhZi1iNDM1LWFhYWFhYWFhYWFhYSIsImFwcGN0eCI6IntcIm1zZXhjaHByb3RcIjpcIm93YVwiLFwicHJpbWFyeXNpZFwiOlwiUy0xLTI4MjctNDA5NjAwLTM0MzU5MDgzODJcIixcInB1aWRcIjpcIjE3NTkyMjIwNDAzNDk5ODJcIixcIm9pZFwiOlwiMDAwNjQwMDAtY2NjYi1jZDFlLTAwMDAtMDAwMDAwMDAwMDAwXCIsXCJzY29wZVwiOlwiT3dhRG93bmxvYWRcIn0iLCJpc3MiOiIwMDAwMDAwMi0wMDAwLTBmZjEtY2UwMC0wMDAwMDAwMDAwMDBAODRkZjllN2YtZTlmNi00MGFmLWI0MzUtYWFhYWFhYWFhYWFhIiwiYXVkIjoiMDAwMDAwMDItMDAwMC0wZmYxLWNlMDAtMDAwMDAwMDAwMDAwL2F0dGFjaG1lbnQub3V0bG9vay5vZmZpY2UubmV0QDg0ZGY5ZTdmLWU5ZjYtNDBhZi1iNDM1LWFhYWFhYWFhYWFhYSIsImV4cCI6MTUxMDAzNjg0MiwibmJmIjoxNTEwMDM2MjQyfQ.pSZSBq2ZRzPkFXATiXnLxU0ym-QmfoR8HSoIPss8KGHbR0PyNQcj-GdPEeh2uL8qUbaZkMopvVtH-S7mneyaAlUCBx3NK_f1NYYwMiT6uy9E6UhXM9N8O0vStYirPkUDSUhjbj0WXW1Xzc4zrZqG9r_c7qBMVeLw0FbIhcDwS9tHu401mm_gSgIOHlQpg5ndXRs0uN9A0A6f6zb1lI4uAniu5AaNSqQhzK4XjKwHmj6-2ST_068eMBH0J-Xmp6vKHJWZWAf2k3-O--ajCLOY-5o-YgYbtpGfhcMpWFdjMGWZB7fuIKmUc_NeiSeNpQI70IOkjzHiwv7Lju-MLn-EPA&amp;owa=outlook.live.com&amp;isc=1&amp;isImagePreview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888"/>
            <a:ext cx="12192000" cy="491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13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176650"/>
            <a:ext cx="12192000" cy="967938"/>
          </a:xfrm>
          <a:prstGeom prst="rect">
            <a:avLst/>
          </a:prstGeom>
        </p:spPr>
      </p:pic>
      <p:pic>
        <p:nvPicPr>
          <p:cNvPr id="7" name="Picture 4" descr="Image result for politecnico grancolombiano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319" y="222907"/>
            <a:ext cx="1525194" cy="85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013"/>
          <p:cNvPicPr/>
          <p:nvPr/>
        </p:nvPicPr>
        <p:blipFill>
          <a:blip r:embed="rId6"/>
          <a:stretch>
            <a:fillRect/>
          </a:stretch>
        </p:blipFill>
        <p:spPr>
          <a:xfrm>
            <a:off x="9119870" y="6039993"/>
            <a:ext cx="2913380" cy="58039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838200" y="306297"/>
            <a:ext cx="482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>
                <a:solidFill>
                  <a:schemeClr val="bg1"/>
                </a:solidFill>
              </a:rPr>
              <a:t>EDT</a:t>
            </a:r>
            <a:endParaRPr lang="es-CO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3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789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46304"/>
            <a:ext cx="12192000" cy="700430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7" y="1194097"/>
            <a:ext cx="8229599" cy="5402027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83362"/>
              </p:ext>
            </p:extLst>
          </p:nvPr>
        </p:nvGraphicFramePr>
        <p:xfrm>
          <a:off x="8667916" y="1630362"/>
          <a:ext cx="3048000" cy="4177665"/>
        </p:xfrm>
        <a:graphic>
          <a:graphicData uri="http://schemas.openxmlformats.org/drawingml/2006/table">
            <a:tbl>
              <a:tblPr/>
              <a:tblGrid>
                <a:gridCol w="761207">
                  <a:extLst>
                    <a:ext uri="{9D8B030D-6E8A-4147-A177-3AD203B41FA5}">
                      <a16:colId xmlns:a16="http://schemas.microsoft.com/office/drawing/2014/main" val="3707907379"/>
                    </a:ext>
                  </a:extLst>
                </a:gridCol>
                <a:gridCol w="964196">
                  <a:extLst>
                    <a:ext uri="{9D8B030D-6E8A-4147-A177-3AD203B41FA5}">
                      <a16:colId xmlns:a16="http://schemas.microsoft.com/office/drawing/2014/main" val="3767303116"/>
                    </a:ext>
                  </a:extLst>
                </a:gridCol>
                <a:gridCol w="1322597">
                  <a:extLst>
                    <a:ext uri="{9D8B030D-6E8A-4147-A177-3AD203B41FA5}">
                      <a16:colId xmlns:a16="http://schemas.microsoft.com/office/drawing/2014/main" val="63643608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t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Mes-Año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Costo Mes Plan Acumulado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Costo Acumulado Planeado (fin tarea)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79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10.779.750,00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9.729.750,00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1603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46.779.750,00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10.779.750,00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82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46.779.750,00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10.779.750,00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223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46.779.750,00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10.779.750,00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86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dic-17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62.582.750,00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29.979.750,00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88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62.582.750,00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29.979.750,00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292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62.582.750,00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29.979.750,00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988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86.942.750,00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45.782.750,00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98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86.942.750,00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45.782.750,00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015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86.942.750,00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45.782.750,00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385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86.942.750,00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45.782.750,00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23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109.342.750,00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70.142.750,00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505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109.342.750,00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70.142.750,00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54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109.342.750,00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70.142.750,00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132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109.342.750,00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70.142.750,00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092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128.592.750,00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92.542.750,00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532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dic-18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128.592.750,00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92.542.750,00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54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ene-19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128.592.750,00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92.542.750,00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816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132.827.750,00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116.027.750,00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696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132.827.750,00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132.827.750,00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267156"/>
                  </a:ext>
                </a:extLst>
              </a:tr>
            </a:tbl>
          </a:graphicData>
        </a:graphic>
      </p:graphicFrame>
      <p:pic>
        <p:nvPicPr>
          <p:cNvPr id="11" name="Picture 913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176650"/>
            <a:ext cx="12192000" cy="967938"/>
          </a:xfrm>
          <a:prstGeom prst="rect">
            <a:avLst/>
          </a:prstGeom>
        </p:spPr>
      </p:pic>
      <p:pic>
        <p:nvPicPr>
          <p:cNvPr id="12" name="Picture 4" descr="Image result for politecnico grancolombiano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319" y="222907"/>
            <a:ext cx="1525194" cy="85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013"/>
          <p:cNvPicPr/>
          <p:nvPr/>
        </p:nvPicPr>
        <p:blipFill>
          <a:blip r:embed="rId6"/>
          <a:stretch>
            <a:fillRect/>
          </a:stretch>
        </p:blipFill>
        <p:spPr>
          <a:xfrm>
            <a:off x="9138412" y="6230302"/>
            <a:ext cx="2913380" cy="58039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838200" y="306297"/>
            <a:ext cx="482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>
                <a:solidFill>
                  <a:schemeClr val="bg1"/>
                </a:solidFill>
              </a:rPr>
              <a:t>COSTOS</a:t>
            </a:r>
            <a:endParaRPr lang="es-CO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-1"/>
            <a:ext cx="12179300" cy="686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7789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331495" y="1690688"/>
            <a:ext cx="9817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requiere optimizar, estandarizar, hacer </a:t>
            </a:r>
            <a:r>
              <a:rPr lang="es-CO" dirty="0"/>
              <a:t>seguimiento y contar con la trazabilidad de la participación de los usuarios en los seminarios que realiza </a:t>
            </a:r>
            <a:r>
              <a:rPr lang="es-ES" dirty="0"/>
              <a:t>ProColombia </a:t>
            </a:r>
            <a:r>
              <a:rPr lang="es-CO" dirty="0"/>
              <a:t>de forma presencial y/o virtual, esto incluye el registro, confirmación de asistencia, evaluación de la calidad, registro del pago para algunos de los seminarios</a:t>
            </a:r>
            <a:endParaRPr lang="es-CO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1331495" y="957937"/>
            <a:ext cx="316958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/>
              <a:t>Descripción General</a:t>
            </a:r>
            <a:endParaRPr lang="es-CO" sz="2800" b="1" dirty="0">
              <a:effectLst/>
            </a:endParaRPr>
          </a:p>
          <a:p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1331495" y="3016251"/>
            <a:ext cx="223234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/>
              <a:t>Antecedentes</a:t>
            </a:r>
          </a:p>
          <a:p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552074" y="3816470"/>
            <a:ext cx="8337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ProColombia </a:t>
            </a:r>
            <a:r>
              <a:rPr lang="es-CO" dirty="0"/>
              <a:t>realiza en promedio 850 seminarios al año en diferentes regiones del país a través de múltiples canales que le permiten llegar a la mayor cantidad de personas, el proceso de registro está incompleto y debe repetirse para cada seminario sea este presencial o virtual, la validación de la participación se lleva a través de archivos de Excel y no se cuenta con mecanismos que faciliten la toma de decisiones, puesto que la información para la consolidación no está estandarizada, afectando tiempos de respuesta y calidad de la información</a:t>
            </a:r>
            <a:endParaRPr lang="es-CO" i="1" dirty="0"/>
          </a:p>
          <a:p>
            <a:endParaRPr lang="es-CO" dirty="0"/>
          </a:p>
        </p:txBody>
      </p:sp>
      <p:pic>
        <p:nvPicPr>
          <p:cNvPr id="9" name="Picture 91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76650"/>
            <a:ext cx="12192000" cy="967938"/>
          </a:xfrm>
          <a:prstGeom prst="rect">
            <a:avLst/>
          </a:prstGeom>
        </p:spPr>
      </p:pic>
      <p:pic>
        <p:nvPicPr>
          <p:cNvPr id="10" name="Picture 4" descr="Image result for politecnico grancolombiano 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319" y="222907"/>
            <a:ext cx="1525194" cy="85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013"/>
          <p:cNvPicPr/>
          <p:nvPr/>
        </p:nvPicPr>
        <p:blipFill>
          <a:blip r:embed="rId5"/>
          <a:stretch>
            <a:fillRect/>
          </a:stretch>
        </p:blipFill>
        <p:spPr>
          <a:xfrm>
            <a:off x="9119870" y="6176963"/>
            <a:ext cx="2913380" cy="58039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697071" y="424786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>
                <a:solidFill>
                  <a:schemeClr val="bg1"/>
                </a:solidFill>
              </a:rPr>
              <a:t>DESARROLLO</a:t>
            </a:r>
            <a:endParaRPr lang="es-CO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7789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48328" y="1447430"/>
            <a:ext cx="84942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Implementaremos una solución que permita </a:t>
            </a:r>
            <a:r>
              <a:rPr lang="es-MX" dirty="0"/>
              <a:t>optimizar, estandarizar, hacer </a:t>
            </a:r>
            <a:r>
              <a:rPr lang="es-CO" dirty="0"/>
              <a:t>seguimiento y garantizar la trazabilidad de la participación de los usuarios a los seminarios que realiza </a:t>
            </a:r>
            <a:r>
              <a:rPr lang="es-ES" dirty="0"/>
              <a:t>ProColombia </a:t>
            </a:r>
            <a:r>
              <a:rPr lang="es-CO" dirty="0"/>
              <a:t>de forma presencial o virtual en las diferentes regiones del país, incluyendo el registro, confirmación de asistencia, evaluación de la calidad, registro del pago para algunos de los seminarios</a:t>
            </a:r>
            <a:endParaRPr lang="es-CO" i="1" dirty="0"/>
          </a:p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1648328" y="924210"/>
            <a:ext cx="371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Objetivo General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648328" y="2931882"/>
            <a:ext cx="3441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Objetivos Específicos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648328" y="3429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• Aumentar el valor relativo de las empresas, o que aumenten las posibilidades de supervivencia a largo plazo.</a:t>
            </a:r>
          </a:p>
          <a:p>
            <a:r>
              <a:rPr lang="es-CO" dirty="0"/>
              <a:t>• Valor en los productos, deseabilidad.</a:t>
            </a:r>
          </a:p>
          <a:p>
            <a:r>
              <a:rPr lang="es-CO" dirty="0"/>
              <a:t>• Reconocimiento y posicionamiento nacional e internacional de pymes y grandes empresas.</a:t>
            </a:r>
          </a:p>
          <a:p>
            <a:r>
              <a:rPr lang="es-CO" dirty="0"/>
              <a:t>• Crecimiento de las empresas colombianas a través de la expansión internacional de modelos de negocio exitosos en Colombia</a:t>
            </a:r>
          </a:p>
          <a:p>
            <a:r>
              <a:rPr lang="es-CO" dirty="0"/>
              <a:t>• Establecer alianzas entre las empresas colombianas y extranjeras que resulten en nuevos proyectos de inversión conjuntos para el mercado local y otros mercados</a:t>
            </a:r>
          </a:p>
          <a:p>
            <a:r>
              <a:rPr lang="es-CO" dirty="0"/>
              <a:t>• Aumentar la participación de empresas colombianas en cadenas globales de valor exportaciones de bienes y servicios desde Colombia</a:t>
            </a:r>
            <a:endParaRPr lang="es-ES" dirty="0"/>
          </a:p>
          <a:p>
            <a:endParaRPr lang="es-CO" dirty="0"/>
          </a:p>
        </p:txBody>
      </p:sp>
      <p:pic>
        <p:nvPicPr>
          <p:cNvPr id="9" name="Picture 91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6000"/>
            <a:ext cx="12192000" cy="967938"/>
          </a:xfrm>
          <a:prstGeom prst="rect">
            <a:avLst/>
          </a:prstGeom>
        </p:spPr>
      </p:pic>
      <p:pic>
        <p:nvPicPr>
          <p:cNvPr id="10" name="Picture 4" descr="Image result for politecnico grancolombiano 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319" y="102257"/>
            <a:ext cx="1525194" cy="85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013"/>
          <p:cNvPicPr/>
          <p:nvPr/>
        </p:nvPicPr>
        <p:blipFill>
          <a:blip r:embed="rId5"/>
          <a:stretch>
            <a:fillRect/>
          </a:stretch>
        </p:blipFill>
        <p:spPr>
          <a:xfrm>
            <a:off x="9070076" y="6220946"/>
            <a:ext cx="2913380" cy="58039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38200" y="306297"/>
            <a:ext cx="482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>
                <a:solidFill>
                  <a:schemeClr val="bg1"/>
                </a:solidFill>
              </a:rPr>
              <a:t>OBJETIVOS</a:t>
            </a:r>
            <a:endParaRPr lang="es-CO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7789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64" y="1349513"/>
            <a:ext cx="8073136" cy="4865506"/>
          </a:xfrm>
          <a:prstGeom prst="rect">
            <a:avLst/>
          </a:prstGeom>
        </p:spPr>
      </p:pic>
      <p:pic>
        <p:nvPicPr>
          <p:cNvPr id="7" name="Picture 913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176650"/>
            <a:ext cx="12192000" cy="967938"/>
          </a:xfrm>
          <a:prstGeom prst="rect">
            <a:avLst/>
          </a:prstGeom>
        </p:spPr>
      </p:pic>
      <p:pic>
        <p:nvPicPr>
          <p:cNvPr id="8" name="Picture 4" descr="Image result for politecnico grancolombiano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319" y="222907"/>
            <a:ext cx="1525194" cy="85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013"/>
          <p:cNvPicPr/>
          <p:nvPr/>
        </p:nvPicPr>
        <p:blipFill>
          <a:blip r:embed="rId6"/>
          <a:stretch>
            <a:fillRect/>
          </a:stretch>
        </p:blipFill>
        <p:spPr>
          <a:xfrm>
            <a:off x="9149500" y="6176963"/>
            <a:ext cx="2913380" cy="58039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27993" y="381575"/>
            <a:ext cx="482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>
                <a:solidFill>
                  <a:schemeClr val="bg1"/>
                </a:solidFill>
              </a:rPr>
              <a:t>COLOMBIA POSEE:</a:t>
            </a:r>
            <a:endParaRPr lang="es-CO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301" y="0"/>
            <a:ext cx="12218301" cy="6843270"/>
          </a:xfrm>
          <a:prstGeom prst="rect">
            <a:avLst/>
          </a:prstGeom>
        </p:spPr>
      </p:pic>
      <p:pic>
        <p:nvPicPr>
          <p:cNvPr id="6" name="Picture 4" descr="Image result for politecnico grancolombiano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109" y="299883"/>
            <a:ext cx="1525194" cy="85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013"/>
          <p:cNvPicPr/>
          <p:nvPr/>
        </p:nvPicPr>
        <p:blipFill>
          <a:blip r:embed="rId4"/>
          <a:stretch>
            <a:fillRect/>
          </a:stretch>
        </p:blipFill>
        <p:spPr>
          <a:xfrm>
            <a:off x="9083294" y="6176963"/>
            <a:ext cx="2913380" cy="5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2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7789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95" y="1690688"/>
            <a:ext cx="10551718" cy="5113051"/>
          </a:xfrm>
          <a:prstGeom prst="rect">
            <a:avLst/>
          </a:prstGeom>
        </p:spPr>
      </p:pic>
      <p:pic>
        <p:nvPicPr>
          <p:cNvPr id="6" name="Picture 913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176650"/>
            <a:ext cx="12192000" cy="967938"/>
          </a:xfrm>
          <a:prstGeom prst="rect">
            <a:avLst/>
          </a:prstGeom>
        </p:spPr>
      </p:pic>
      <p:pic>
        <p:nvPicPr>
          <p:cNvPr id="7" name="Picture 4" descr="Image result for politecnico grancolombiano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319" y="222907"/>
            <a:ext cx="1525194" cy="85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013"/>
          <p:cNvPicPr/>
          <p:nvPr/>
        </p:nvPicPr>
        <p:blipFill>
          <a:blip r:embed="rId6"/>
          <a:stretch>
            <a:fillRect/>
          </a:stretch>
        </p:blipFill>
        <p:spPr>
          <a:xfrm>
            <a:off x="9278620" y="6176963"/>
            <a:ext cx="2913380" cy="58039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838200" y="365125"/>
            <a:ext cx="482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>
                <a:solidFill>
                  <a:schemeClr val="bg1"/>
                </a:solidFill>
              </a:rPr>
              <a:t>ROADMAP</a:t>
            </a:r>
            <a:endParaRPr lang="es-CO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6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789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85" y="1329531"/>
            <a:ext cx="11591925" cy="5343525"/>
          </a:xfrm>
          <a:prstGeom prst="rect">
            <a:avLst/>
          </a:prstGeom>
        </p:spPr>
      </p:pic>
      <p:pic>
        <p:nvPicPr>
          <p:cNvPr id="6" name="Picture 913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125671"/>
            <a:ext cx="12192000" cy="967938"/>
          </a:xfrm>
          <a:prstGeom prst="rect">
            <a:avLst/>
          </a:prstGeom>
        </p:spPr>
      </p:pic>
      <p:pic>
        <p:nvPicPr>
          <p:cNvPr id="7" name="Picture 4" descr="Image result for politecnico grancolombiano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319" y="171928"/>
            <a:ext cx="1525194" cy="85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013"/>
          <p:cNvPicPr/>
          <p:nvPr/>
        </p:nvPicPr>
        <p:blipFill>
          <a:blip r:embed="rId6"/>
          <a:stretch>
            <a:fillRect/>
          </a:stretch>
        </p:blipFill>
        <p:spPr>
          <a:xfrm>
            <a:off x="9729216" y="6176963"/>
            <a:ext cx="2462784" cy="63888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838200" y="306297"/>
            <a:ext cx="482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>
                <a:solidFill>
                  <a:schemeClr val="bg1"/>
                </a:solidFill>
              </a:rPr>
              <a:t>ROADMAP</a:t>
            </a:r>
            <a:endParaRPr lang="es-CO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00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418</Words>
  <Application>Microsoft Office PowerPoint</Application>
  <PresentationFormat>Panorámica</PresentationFormat>
  <Paragraphs>89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Practicante 1 Tecnologia</cp:lastModifiedBy>
  <cp:revision>12</cp:revision>
  <dcterms:created xsi:type="dcterms:W3CDTF">2017-11-07T05:15:13Z</dcterms:created>
  <dcterms:modified xsi:type="dcterms:W3CDTF">2017-11-07T15:19:28Z</dcterms:modified>
</cp:coreProperties>
</file>