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67" r:id="rId2"/>
    <p:sldId id="268" r:id="rId3"/>
    <p:sldId id="269" r:id="rId4"/>
    <p:sldId id="270" r:id="rId5"/>
    <p:sldId id="271" r:id="rId6"/>
    <p:sldId id="272" r:id="rId7"/>
    <p:sldId id="258" r:id="rId8"/>
    <p:sldId id="259" r:id="rId9"/>
    <p:sldId id="260" r:id="rId10"/>
    <p:sldId id="261" r:id="rId11"/>
    <p:sldId id="262" r:id="rId12"/>
    <p:sldId id="263" r:id="rId13"/>
    <p:sldId id="264" r:id="rId14"/>
    <p:sldId id="265" r:id="rId15"/>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8" autoAdjust="0"/>
    <p:restoredTop sz="94660"/>
  </p:normalViewPr>
  <p:slideViewPr>
    <p:cSldViewPr snapToGrid="0">
      <p:cViewPr varScale="1">
        <p:scale>
          <a:sx n="86" d="100"/>
          <a:sy n="86" d="100"/>
        </p:scale>
        <p:origin x="72" y="7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Hoja_de_c_lculo_de_Microsoft_Excel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Hoja_de_c_lculo_de_Microsoft_Excel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Hoja_de_c_lculo_de_Microsoft_Excel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Hoja_de_c_lculo_de_Microsoft_Excel4.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Hoja_de_c_lculo_de_Microsoft_Excel5.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Hoja_de_c_lculo_de_Microsoft_Excel6.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Hoja_de_c_lculo_de_Microsoft_Excel7.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Hoja_de_c_lculo_de_Microsoft_Excel8.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prstClr val="black">
                    <a:lumMod val="65000"/>
                    <a:lumOff val="35000"/>
                  </a:prstClr>
                </a:solidFill>
                <a:latin typeface="+mn-lt"/>
                <a:ea typeface="+mn-ea"/>
                <a:cs typeface="+mn-cs"/>
              </a:defRPr>
            </a:pPr>
            <a:r>
              <a:rPr lang="es-CO" sz="1800" dirty="0" smtClean="0">
                <a:effectLst/>
              </a:rPr>
              <a:t>¿Cuál es el tiempo promedio en que usted hace una entrega de domicilio?</a:t>
            </a:r>
          </a:p>
          <a:p>
            <a:pPr marL="0" marR="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prstClr val="black">
                    <a:lumMod val="65000"/>
                    <a:lumOff val="35000"/>
                  </a:prstClr>
                </a:solidFill>
                <a:latin typeface="+mn-lt"/>
                <a:ea typeface="+mn-ea"/>
                <a:cs typeface="+mn-cs"/>
              </a:defRPr>
            </a:pPr>
            <a:endParaRPr lang="es-CO" dirty="0"/>
          </a:p>
        </c:rich>
      </c:tx>
      <c:layout/>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prstClr val="black">
                  <a:lumMod val="65000"/>
                  <a:lumOff val="35000"/>
                </a:prstClr>
              </a:solidFill>
              <a:latin typeface="+mn-lt"/>
              <a:ea typeface="+mn-ea"/>
              <a:cs typeface="+mn-cs"/>
            </a:defRPr>
          </a:pPr>
          <a:endParaRPr lang="es-CO"/>
        </a:p>
      </c:txPr>
    </c:title>
    <c:autoTitleDeleted val="0"/>
    <c:plotArea>
      <c:layout/>
      <c:barChart>
        <c:barDir val="bar"/>
        <c:grouping val="clustered"/>
        <c:varyColors val="0"/>
        <c:ser>
          <c:idx val="0"/>
          <c:order val="0"/>
          <c:tx>
            <c:strRef>
              <c:f>Hoja1!$B$1</c:f>
              <c:strCache>
                <c:ptCount val="1"/>
                <c:pt idx="0">
                  <c:v>NUMERO DE PERSONAS</c:v>
                </c:pt>
              </c:strCache>
            </c:strRef>
          </c:tx>
          <c:spPr>
            <a:solidFill>
              <a:schemeClr val="accent1"/>
            </a:solidFill>
            <a:ln>
              <a:noFill/>
            </a:ln>
            <a:effectLst/>
          </c:spPr>
          <c:invertIfNegative val="0"/>
          <c:cat>
            <c:strRef>
              <c:f>Hoja1!$A$2:$A$5</c:f>
              <c:strCache>
                <c:ptCount val="3"/>
                <c:pt idx="0">
                  <c:v>a. 10 minutos o menos.</c:v>
                </c:pt>
                <c:pt idx="1">
                  <c:v>b. De 11 a 30 minutos. </c:v>
                </c:pt>
                <c:pt idx="2">
                  <c:v>c. Más de 30 minutos.</c:v>
                </c:pt>
              </c:strCache>
            </c:strRef>
          </c:cat>
          <c:val>
            <c:numRef>
              <c:f>Hoja1!$B$2:$B$5</c:f>
              <c:numCache>
                <c:formatCode>General</c:formatCode>
                <c:ptCount val="4"/>
                <c:pt idx="0">
                  <c:v>5</c:v>
                </c:pt>
                <c:pt idx="1">
                  <c:v>0</c:v>
                </c:pt>
                <c:pt idx="2">
                  <c:v>1</c:v>
                </c:pt>
              </c:numCache>
            </c:numRef>
          </c:val>
        </c:ser>
        <c:ser>
          <c:idx val="1"/>
          <c:order val="1"/>
          <c:tx>
            <c:strRef>
              <c:f>Hoja1!$C$1</c:f>
              <c:strCache>
                <c:ptCount val="1"/>
                <c:pt idx="0">
                  <c:v>Columna1</c:v>
                </c:pt>
              </c:strCache>
            </c:strRef>
          </c:tx>
          <c:spPr>
            <a:solidFill>
              <a:schemeClr val="accent2"/>
            </a:solidFill>
            <a:ln>
              <a:noFill/>
            </a:ln>
            <a:effectLst/>
          </c:spPr>
          <c:invertIfNegative val="0"/>
          <c:cat>
            <c:strRef>
              <c:f>Hoja1!$A$2:$A$5</c:f>
              <c:strCache>
                <c:ptCount val="3"/>
                <c:pt idx="0">
                  <c:v>a. 10 minutos o menos.</c:v>
                </c:pt>
                <c:pt idx="1">
                  <c:v>b. De 11 a 30 minutos. </c:v>
                </c:pt>
                <c:pt idx="2">
                  <c:v>c. Más de 30 minutos.</c:v>
                </c:pt>
              </c:strCache>
            </c:strRef>
          </c:cat>
          <c:val>
            <c:numRef>
              <c:f>Hoja1!$C$2:$C$5</c:f>
              <c:numCache>
                <c:formatCode>General</c:formatCode>
                <c:ptCount val="4"/>
              </c:numCache>
            </c:numRef>
          </c:val>
        </c:ser>
        <c:ser>
          <c:idx val="2"/>
          <c:order val="2"/>
          <c:tx>
            <c:strRef>
              <c:f>Hoja1!$D$1</c:f>
              <c:strCache>
                <c:ptCount val="1"/>
                <c:pt idx="0">
                  <c:v>Columna2</c:v>
                </c:pt>
              </c:strCache>
            </c:strRef>
          </c:tx>
          <c:spPr>
            <a:solidFill>
              <a:schemeClr val="accent3"/>
            </a:solidFill>
            <a:ln>
              <a:noFill/>
            </a:ln>
            <a:effectLst/>
          </c:spPr>
          <c:invertIfNegative val="0"/>
          <c:cat>
            <c:strRef>
              <c:f>Hoja1!$A$2:$A$5</c:f>
              <c:strCache>
                <c:ptCount val="3"/>
                <c:pt idx="0">
                  <c:v>a. 10 minutos o menos.</c:v>
                </c:pt>
                <c:pt idx="1">
                  <c:v>b. De 11 a 30 minutos. </c:v>
                </c:pt>
                <c:pt idx="2">
                  <c:v>c. Más de 30 minutos.</c:v>
                </c:pt>
              </c:strCache>
            </c:strRef>
          </c:cat>
          <c:val>
            <c:numRef>
              <c:f>Hoja1!$D$2:$D$5</c:f>
              <c:numCache>
                <c:formatCode>General</c:formatCode>
                <c:ptCount val="4"/>
              </c:numCache>
            </c:numRef>
          </c:val>
        </c:ser>
        <c:dLbls>
          <c:showLegendKey val="0"/>
          <c:showVal val="0"/>
          <c:showCatName val="0"/>
          <c:showSerName val="0"/>
          <c:showPercent val="0"/>
          <c:showBubbleSize val="0"/>
        </c:dLbls>
        <c:gapWidth val="182"/>
        <c:axId val="351458264"/>
        <c:axId val="351455912"/>
      </c:barChart>
      <c:catAx>
        <c:axId val="3514582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O"/>
          </a:p>
        </c:txPr>
        <c:crossAx val="351455912"/>
        <c:crosses val="autoZero"/>
        <c:auto val="1"/>
        <c:lblAlgn val="ctr"/>
        <c:lblOffset val="100"/>
        <c:noMultiLvlLbl val="0"/>
      </c:catAx>
      <c:valAx>
        <c:axId val="351455912"/>
        <c:scaling>
          <c:orientation val="minMax"/>
          <c:max val="8"/>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O"/>
          </a:p>
        </c:txPr>
        <c:crossAx val="351458264"/>
        <c:crosses val="autoZero"/>
        <c:crossBetween val="between"/>
      </c:valAx>
      <c:spPr>
        <a:noFill/>
        <a:ln>
          <a:noFill/>
        </a:ln>
        <a:effectLst/>
      </c:spPr>
    </c:plotArea>
    <c:legend>
      <c:legendPos val="b"/>
      <c:legendEntry>
        <c:idx val="0"/>
        <c:delete val="1"/>
      </c:legendEntry>
      <c:legendEntry>
        <c:idx val="1"/>
        <c:delete val="1"/>
      </c:legendEntry>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O"/>
        </a:p>
      </c:txPr>
    </c:legend>
    <c:plotVisOnly val="1"/>
    <c:dispBlanksAs val="gap"/>
    <c:showDLblsOverMax val="0"/>
  </c:chart>
  <c:spPr>
    <a:noFill/>
    <a:ln>
      <a:noFill/>
    </a:ln>
    <a:effectLst/>
  </c:spPr>
  <c:txPr>
    <a:bodyPr/>
    <a:lstStyle/>
    <a:p>
      <a:pPr>
        <a:defRPr/>
      </a:pPr>
      <a:endParaRPr lang="es-CO"/>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prstClr val="black">
                    <a:lumMod val="65000"/>
                    <a:lumOff val="35000"/>
                  </a:prstClr>
                </a:solidFill>
                <a:latin typeface="+mn-lt"/>
                <a:ea typeface="+mn-ea"/>
                <a:cs typeface="+mn-cs"/>
              </a:defRPr>
            </a:pPr>
            <a:r>
              <a:rPr lang="es-CO" sz="1862" b="0" i="0" u="none" strike="noStrike" baseline="0" dirty="0" smtClean="0">
                <a:effectLst/>
              </a:rPr>
              <a:t>¿Cuántas entregas en  promedio hace en un turno normal?</a:t>
            </a:r>
            <a:endParaRPr lang="es-CO" dirty="0"/>
          </a:p>
        </c:rich>
      </c:tx>
      <c:layout/>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prstClr val="black">
                  <a:lumMod val="65000"/>
                  <a:lumOff val="35000"/>
                </a:prstClr>
              </a:solidFill>
              <a:latin typeface="+mn-lt"/>
              <a:ea typeface="+mn-ea"/>
              <a:cs typeface="+mn-cs"/>
            </a:defRPr>
          </a:pPr>
          <a:endParaRPr lang="es-CO"/>
        </a:p>
      </c:txPr>
    </c:title>
    <c:autoTitleDeleted val="0"/>
    <c:plotArea>
      <c:layout/>
      <c:barChart>
        <c:barDir val="bar"/>
        <c:grouping val="clustered"/>
        <c:varyColors val="0"/>
        <c:ser>
          <c:idx val="0"/>
          <c:order val="0"/>
          <c:tx>
            <c:strRef>
              <c:f>Hoja1!$B$1</c:f>
              <c:strCache>
                <c:ptCount val="1"/>
                <c:pt idx="0">
                  <c:v>NUMERO DE PERSONAS</c:v>
                </c:pt>
              </c:strCache>
            </c:strRef>
          </c:tx>
          <c:spPr>
            <a:solidFill>
              <a:schemeClr val="accent1"/>
            </a:solidFill>
            <a:ln>
              <a:noFill/>
            </a:ln>
            <a:effectLst/>
          </c:spPr>
          <c:invertIfNegative val="0"/>
          <c:cat>
            <c:strRef>
              <c:f>Hoja1!$A$2:$A$4</c:f>
              <c:strCache>
                <c:ptCount val="3"/>
                <c:pt idx="0">
                  <c:v>a.       Entre 1 y 5.</c:v>
                </c:pt>
                <c:pt idx="1">
                  <c:v>b.       Entre 6 y 10.</c:v>
                </c:pt>
                <c:pt idx="2">
                  <c:v>c.       Más de 10</c:v>
                </c:pt>
              </c:strCache>
            </c:strRef>
          </c:cat>
          <c:val>
            <c:numRef>
              <c:f>Hoja1!$B$2:$B$4</c:f>
              <c:numCache>
                <c:formatCode>General</c:formatCode>
                <c:ptCount val="3"/>
                <c:pt idx="0">
                  <c:v>2</c:v>
                </c:pt>
                <c:pt idx="1">
                  <c:v>3</c:v>
                </c:pt>
                <c:pt idx="2">
                  <c:v>1</c:v>
                </c:pt>
              </c:numCache>
            </c:numRef>
          </c:val>
        </c:ser>
        <c:ser>
          <c:idx val="1"/>
          <c:order val="1"/>
          <c:tx>
            <c:strRef>
              <c:f>Hoja1!$C$1</c:f>
              <c:strCache>
                <c:ptCount val="1"/>
                <c:pt idx="0">
                  <c:v>Columna1</c:v>
                </c:pt>
              </c:strCache>
            </c:strRef>
          </c:tx>
          <c:spPr>
            <a:solidFill>
              <a:schemeClr val="accent2"/>
            </a:solidFill>
            <a:ln>
              <a:noFill/>
            </a:ln>
            <a:effectLst/>
          </c:spPr>
          <c:invertIfNegative val="0"/>
          <c:cat>
            <c:strRef>
              <c:f>Hoja1!$A$2:$A$4</c:f>
              <c:strCache>
                <c:ptCount val="3"/>
                <c:pt idx="0">
                  <c:v>a.       Entre 1 y 5.</c:v>
                </c:pt>
                <c:pt idx="1">
                  <c:v>b.       Entre 6 y 10.</c:v>
                </c:pt>
                <c:pt idx="2">
                  <c:v>c.       Más de 10</c:v>
                </c:pt>
              </c:strCache>
            </c:strRef>
          </c:cat>
          <c:val>
            <c:numRef>
              <c:f>Hoja1!$C$2:$C$4</c:f>
              <c:numCache>
                <c:formatCode>General</c:formatCode>
                <c:ptCount val="3"/>
              </c:numCache>
            </c:numRef>
          </c:val>
        </c:ser>
        <c:ser>
          <c:idx val="2"/>
          <c:order val="2"/>
          <c:tx>
            <c:strRef>
              <c:f>Hoja1!$D$1</c:f>
              <c:strCache>
                <c:ptCount val="1"/>
                <c:pt idx="0">
                  <c:v>Columna2</c:v>
                </c:pt>
              </c:strCache>
            </c:strRef>
          </c:tx>
          <c:spPr>
            <a:solidFill>
              <a:schemeClr val="accent3"/>
            </a:solidFill>
            <a:ln>
              <a:noFill/>
            </a:ln>
            <a:effectLst/>
          </c:spPr>
          <c:invertIfNegative val="0"/>
          <c:cat>
            <c:strRef>
              <c:f>Hoja1!$A$2:$A$4</c:f>
              <c:strCache>
                <c:ptCount val="3"/>
                <c:pt idx="0">
                  <c:v>a.       Entre 1 y 5.</c:v>
                </c:pt>
                <c:pt idx="1">
                  <c:v>b.       Entre 6 y 10.</c:v>
                </c:pt>
                <c:pt idx="2">
                  <c:v>c.       Más de 10</c:v>
                </c:pt>
              </c:strCache>
            </c:strRef>
          </c:cat>
          <c:val>
            <c:numRef>
              <c:f>Hoja1!$D$2:$D$4</c:f>
              <c:numCache>
                <c:formatCode>General</c:formatCode>
                <c:ptCount val="3"/>
              </c:numCache>
            </c:numRef>
          </c:val>
        </c:ser>
        <c:dLbls>
          <c:showLegendKey val="0"/>
          <c:showVal val="0"/>
          <c:showCatName val="0"/>
          <c:showSerName val="0"/>
          <c:showPercent val="0"/>
          <c:showBubbleSize val="0"/>
        </c:dLbls>
        <c:gapWidth val="182"/>
        <c:axId val="351431760"/>
        <c:axId val="351421176"/>
      </c:barChart>
      <c:catAx>
        <c:axId val="35143176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O"/>
          </a:p>
        </c:txPr>
        <c:crossAx val="351421176"/>
        <c:crosses val="autoZero"/>
        <c:auto val="1"/>
        <c:lblAlgn val="ctr"/>
        <c:lblOffset val="100"/>
        <c:noMultiLvlLbl val="0"/>
      </c:catAx>
      <c:valAx>
        <c:axId val="351421176"/>
        <c:scaling>
          <c:orientation val="minMax"/>
          <c:max val="8"/>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O"/>
          </a:p>
        </c:txPr>
        <c:crossAx val="351431760"/>
        <c:crosses val="autoZero"/>
        <c:crossBetween val="between"/>
      </c:valAx>
      <c:spPr>
        <a:noFill/>
        <a:ln>
          <a:noFill/>
        </a:ln>
        <a:effectLst/>
      </c:spPr>
    </c:plotArea>
    <c:legend>
      <c:legendPos val="b"/>
      <c:legendEntry>
        <c:idx val="0"/>
        <c:delete val="1"/>
      </c:legendEntry>
      <c:legendEntry>
        <c:idx val="1"/>
        <c:delete val="1"/>
      </c:legendEntry>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O"/>
        </a:p>
      </c:txPr>
    </c:legend>
    <c:plotVisOnly val="1"/>
    <c:dispBlanksAs val="gap"/>
    <c:showDLblsOverMax val="0"/>
  </c:chart>
  <c:spPr>
    <a:noFill/>
    <a:ln>
      <a:noFill/>
    </a:ln>
    <a:effectLst/>
  </c:spPr>
  <c:txPr>
    <a:bodyPr/>
    <a:lstStyle/>
    <a:p>
      <a:pPr>
        <a:defRPr/>
      </a:pPr>
      <a:endParaRPr lang="es-CO"/>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prstClr val="black">
                    <a:lumMod val="65000"/>
                    <a:lumOff val="35000"/>
                  </a:prstClr>
                </a:solidFill>
                <a:latin typeface="+mn-lt"/>
                <a:ea typeface="+mn-ea"/>
                <a:cs typeface="+mn-cs"/>
              </a:defRPr>
            </a:pPr>
            <a:r>
              <a:rPr lang="es-CO" sz="1800" dirty="0" smtClean="0">
                <a:effectLst/>
              </a:rPr>
              <a:t>¿Considera el proceso de entrega de domicilios como un instrumento importante de competitividad en la empresa frente a la competencia en el sector de comidas?</a:t>
            </a:r>
          </a:p>
          <a:p>
            <a:pPr marL="0" marR="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prstClr val="black">
                    <a:lumMod val="65000"/>
                    <a:lumOff val="35000"/>
                  </a:prstClr>
                </a:solidFill>
                <a:latin typeface="+mn-lt"/>
                <a:ea typeface="+mn-ea"/>
                <a:cs typeface="+mn-cs"/>
              </a:defRPr>
            </a:pPr>
            <a:endParaRPr lang="es-CO" dirty="0"/>
          </a:p>
        </c:rich>
      </c:tx>
      <c:layout/>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prstClr val="black">
                  <a:lumMod val="65000"/>
                  <a:lumOff val="35000"/>
                </a:prstClr>
              </a:solidFill>
              <a:latin typeface="+mn-lt"/>
              <a:ea typeface="+mn-ea"/>
              <a:cs typeface="+mn-cs"/>
            </a:defRPr>
          </a:pPr>
          <a:endParaRPr lang="es-CO"/>
        </a:p>
      </c:txPr>
    </c:title>
    <c:autoTitleDeleted val="0"/>
    <c:plotArea>
      <c:layout/>
      <c:barChart>
        <c:barDir val="bar"/>
        <c:grouping val="clustered"/>
        <c:varyColors val="0"/>
        <c:ser>
          <c:idx val="0"/>
          <c:order val="0"/>
          <c:tx>
            <c:strRef>
              <c:f>Hoja1!$B$1</c:f>
              <c:strCache>
                <c:ptCount val="1"/>
                <c:pt idx="0">
                  <c:v>NUMERO DE PERSONAS</c:v>
                </c:pt>
              </c:strCache>
            </c:strRef>
          </c:tx>
          <c:spPr>
            <a:solidFill>
              <a:schemeClr val="accent1"/>
            </a:solidFill>
            <a:ln>
              <a:noFill/>
            </a:ln>
            <a:effectLst/>
          </c:spPr>
          <c:invertIfNegative val="0"/>
          <c:cat>
            <c:strRef>
              <c:f>Hoja1!$A$2:$A$4</c:f>
              <c:strCache>
                <c:ptCount val="3"/>
                <c:pt idx="0">
                  <c:v>a.      SI</c:v>
                </c:pt>
                <c:pt idx="1">
                  <c:v>b.      NO</c:v>
                </c:pt>
                <c:pt idx="2">
                  <c:v>c.      NO SABE / NO RESPONDE</c:v>
                </c:pt>
              </c:strCache>
            </c:strRef>
          </c:cat>
          <c:val>
            <c:numRef>
              <c:f>Hoja1!$B$2:$B$4</c:f>
              <c:numCache>
                <c:formatCode>General</c:formatCode>
                <c:ptCount val="3"/>
                <c:pt idx="0">
                  <c:v>4</c:v>
                </c:pt>
                <c:pt idx="1">
                  <c:v>2</c:v>
                </c:pt>
              </c:numCache>
            </c:numRef>
          </c:val>
        </c:ser>
        <c:ser>
          <c:idx val="1"/>
          <c:order val="1"/>
          <c:tx>
            <c:strRef>
              <c:f>Hoja1!$C$1</c:f>
              <c:strCache>
                <c:ptCount val="1"/>
                <c:pt idx="0">
                  <c:v>Columna1</c:v>
                </c:pt>
              </c:strCache>
            </c:strRef>
          </c:tx>
          <c:spPr>
            <a:solidFill>
              <a:schemeClr val="accent2"/>
            </a:solidFill>
            <a:ln>
              <a:noFill/>
            </a:ln>
            <a:effectLst/>
          </c:spPr>
          <c:invertIfNegative val="0"/>
          <c:cat>
            <c:strRef>
              <c:f>Hoja1!$A$2:$A$4</c:f>
              <c:strCache>
                <c:ptCount val="3"/>
                <c:pt idx="0">
                  <c:v>a.      SI</c:v>
                </c:pt>
                <c:pt idx="1">
                  <c:v>b.      NO</c:v>
                </c:pt>
                <c:pt idx="2">
                  <c:v>c.      NO SABE / NO RESPONDE</c:v>
                </c:pt>
              </c:strCache>
            </c:strRef>
          </c:cat>
          <c:val>
            <c:numRef>
              <c:f>Hoja1!$C$2:$C$4</c:f>
              <c:numCache>
                <c:formatCode>General</c:formatCode>
                <c:ptCount val="3"/>
              </c:numCache>
            </c:numRef>
          </c:val>
        </c:ser>
        <c:ser>
          <c:idx val="2"/>
          <c:order val="2"/>
          <c:tx>
            <c:strRef>
              <c:f>Hoja1!$D$1</c:f>
              <c:strCache>
                <c:ptCount val="1"/>
                <c:pt idx="0">
                  <c:v>Columna2</c:v>
                </c:pt>
              </c:strCache>
            </c:strRef>
          </c:tx>
          <c:spPr>
            <a:solidFill>
              <a:schemeClr val="accent3"/>
            </a:solidFill>
            <a:ln>
              <a:noFill/>
            </a:ln>
            <a:effectLst/>
          </c:spPr>
          <c:invertIfNegative val="0"/>
          <c:cat>
            <c:strRef>
              <c:f>Hoja1!$A$2:$A$4</c:f>
              <c:strCache>
                <c:ptCount val="3"/>
                <c:pt idx="0">
                  <c:v>a.      SI</c:v>
                </c:pt>
                <c:pt idx="1">
                  <c:v>b.      NO</c:v>
                </c:pt>
                <c:pt idx="2">
                  <c:v>c.      NO SABE / NO RESPONDE</c:v>
                </c:pt>
              </c:strCache>
            </c:strRef>
          </c:cat>
          <c:val>
            <c:numRef>
              <c:f>Hoja1!$D$2:$D$4</c:f>
              <c:numCache>
                <c:formatCode>General</c:formatCode>
                <c:ptCount val="3"/>
              </c:numCache>
            </c:numRef>
          </c:val>
        </c:ser>
        <c:dLbls>
          <c:showLegendKey val="0"/>
          <c:showVal val="0"/>
          <c:showCatName val="0"/>
          <c:showSerName val="0"/>
          <c:showPercent val="0"/>
          <c:showBubbleSize val="0"/>
        </c:dLbls>
        <c:gapWidth val="182"/>
        <c:axId val="351452536"/>
        <c:axId val="351448224"/>
      </c:barChart>
      <c:catAx>
        <c:axId val="35145253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O"/>
          </a:p>
        </c:txPr>
        <c:crossAx val="351448224"/>
        <c:crosses val="autoZero"/>
        <c:auto val="1"/>
        <c:lblAlgn val="ctr"/>
        <c:lblOffset val="100"/>
        <c:noMultiLvlLbl val="0"/>
      </c:catAx>
      <c:valAx>
        <c:axId val="351448224"/>
        <c:scaling>
          <c:orientation val="minMax"/>
          <c:max val="8"/>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O"/>
          </a:p>
        </c:txPr>
        <c:crossAx val="351452536"/>
        <c:crosses val="autoZero"/>
        <c:crossBetween val="between"/>
      </c:valAx>
      <c:spPr>
        <a:noFill/>
        <a:ln>
          <a:noFill/>
        </a:ln>
        <a:effectLst/>
      </c:spPr>
    </c:plotArea>
    <c:legend>
      <c:legendPos val="b"/>
      <c:legendEntry>
        <c:idx val="0"/>
        <c:delete val="1"/>
      </c:legendEntry>
      <c:legendEntry>
        <c:idx val="1"/>
        <c:delete val="1"/>
      </c:legendEntry>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O"/>
        </a:p>
      </c:txPr>
    </c:legend>
    <c:plotVisOnly val="1"/>
    <c:dispBlanksAs val="gap"/>
    <c:showDLblsOverMax val="0"/>
  </c:chart>
  <c:spPr>
    <a:noFill/>
    <a:ln>
      <a:noFill/>
    </a:ln>
    <a:effectLst/>
  </c:spPr>
  <c:txPr>
    <a:bodyPr/>
    <a:lstStyle/>
    <a:p>
      <a:pPr>
        <a:defRPr/>
      </a:pPr>
      <a:endParaRPr lang="es-CO"/>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prstClr val="black">
                    <a:lumMod val="65000"/>
                    <a:lumOff val="35000"/>
                  </a:prstClr>
                </a:solidFill>
                <a:latin typeface="+mn-lt"/>
                <a:ea typeface="+mn-ea"/>
                <a:cs typeface="+mn-cs"/>
              </a:defRPr>
            </a:pPr>
            <a:r>
              <a:rPr lang="es-CO" sz="1800" dirty="0" smtClean="0">
                <a:effectLst/>
              </a:rPr>
              <a:t>¿Piensa que es efectivo el modo actual en que se maneja el tema de los domicilios?</a:t>
            </a:r>
          </a:p>
          <a:p>
            <a:pPr marL="0" marR="0" indent="0" algn="ctr" defTabSz="914400" rtl="0" eaLnBrk="1" fontAlgn="auto" latinLnBrk="0" hangingPunct="1">
              <a:lnSpc>
                <a:spcPct val="100000"/>
              </a:lnSpc>
              <a:spcBef>
                <a:spcPts val="0"/>
              </a:spcBef>
              <a:spcAft>
                <a:spcPts val="0"/>
              </a:spcAft>
              <a:buClrTx/>
              <a:buSzTx/>
              <a:buFontTx/>
              <a:buNone/>
              <a:tabLst/>
              <a:defRPr>
                <a:solidFill>
                  <a:prstClr val="black">
                    <a:lumMod val="65000"/>
                    <a:lumOff val="35000"/>
                  </a:prstClr>
                </a:solidFill>
              </a:defRPr>
            </a:pPr>
            <a:endParaRPr lang="es-CO" dirty="0"/>
          </a:p>
        </c:rich>
      </c:tx>
      <c:layout/>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prstClr val="black">
                  <a:lumMod val="65000"/>
                  <a:lumOff val="35000"/>
                </a:prstClr>
              </a:solidFill>
              <a:latin typeface="+mn-lt"/>
              <a:ea typeface="+mn-ea"/>
              <a:cs typeface="+mn-cs"/>
            </a:defRPr>
          </a:pPr>
          <a:endParaRPr lang="es-CO"/>
        </a:p>
      </c:txPr>
    </c:title>
    <c:autoTitleDeleted val="0"/>
    <c:plotArea>
      <c:layout/>
      <c:barChart>
        <c:barDir val="bar"/>
        <c:grouping val="clustered"/>
        <c:varyColors val="0"/>
        <c:ser>
          <c:idx val="0"/>
          <c:order val="0"/>
          <c:tx>
            <c:strRef>
              <c:f>Hoja1!$B$1</c:f>
              <c:strCache>
                <c:ptCount val="1"/>
                <c:pt idx="0">
                  <c:v>NUMERO DE PERSONAS</c:v>
                </c:pt>
              </c:strCache>
            </c:strRef>
          </c:tx>
          <c:spPr>
            <a:solidFill>
              <a:schemeClr val="accent1"/>
            </a:solidFill>
            <a:ln>
              <a:noFill/>
            </a:ln>
            <a:effectLst/>
          </c:spPr>
          <c:invertIfNegative val="0"/>
          <c:cat>
            <c:strRef>
              <c:f>Hoja1!$A$2:$A$4</c:f>
              <c:strCache>
                <c:ptCount val="3"/>
                <c:pt idx="0">
                  <c:v>a.      SI</c:v>
                </c:pt>
                <c:pt idx="1">
                  <c:v>b.      NO</c:v>
                </c:pt>
                <c:pt idx="2">
                  <c:v>c.      NO SABE / NO RESPONDE</c:v>
                </c:pt>
              </c:strCache>
            </c:strRef>
          </c:cat>
          <c:val>
            <c:numRef>
              <c:f>Hoja1!$B$2:$B$4</c:f>
              <c:numCache>
                <c:formatCode>General</c:formatCode>
                <c:ptCount val="3"/>
                <c:pt idx="0">
                  <c:v>3</c:v>
                </c:pt>
                <c:pt idx="1">
                  <c:v>2</c:v>
                </c:pt>
                <c:pt idx="2">
                  <c:v>1</c:v>
                </c:pt>
              </c:numCache>
            </c:numRef>
          </c:val>
        </c:ser>
        <c:ser>
          <c:idx val="1"/>
          <c:order val="1"/>
          <c:tx>
            <c:strRef>
              <c:f>Hoja1!$C$1</c:f>
              <c:strCache>
                <c:ptCount val="1"/>
                <c:pt idx="0">
                  <c:v>Columna1</c:v>
                </c:pt>
              </c:strCache>
            </c:strRef>
          </c:tx>
          <c:spPr>
            <a:solidFill>
              <a:schemeClr val="accent2"/>
            </a:solidFill>
            <a:ln>
              <a:noFill/>
            </a:ln>
            <a:effectLst/>
          </c:spPr>
          <c:invertIfNegative val="0"/>
          <c:cat>
            <c:strRef>
              <c:f>Hoja1!$A$2:$A$4</c:f>
              <c:strCache>
                <c:ptCount val="3"/>
                <c:pt idx="0">
                  <c:v>a.      SI</c:v>
                </c:pt>
                <c:pt idx="1">
                  <c:v>b.      NO</c:v>
                </c:pt>
                <c:pt idx="2">
                  <c:v>c.      NO SABE / NO RESPONDE</c:v>
                </c:pt>
              </c:strCache>
            </c:strRef>
          </c:cat>
          <c:val>
            <c:numRef>
              <c:f>Hoja1!$C$2:$C$4</c:f>
              <c:numCache>
                <c:formatCode>General</c:formatCode>
                <c:ptCount val="3"/>
              </c:numCache>
            </c:numRef>
          </c:val>
        </c:ser>
        <c:ser>
          <c:idx val="2"/>
          <c:order val="2"/>
          <c:tx>
            <c:strRef>
              <c:f>Hoja1!$D$1</c:f>
              <c:strCache>
                <c:ptCount val="1"/>
                <c:pt idx="0">
                  <c:v>Columna2</c:v>
                </c:pt>
              </c:strCache>
            </c:strRef>
          </c:tx>
          <c:spPr>
            <a:solidFill>
              <a:schemeClr val="accent3"/>
            </a:solidFill>
            <a:ln>
              <a:noFill/>
            </a:ln>
            <a:effectLst/>
          </c:spPr>
          <c:invertIfNegative val="0"/>
          <c:cat>
            <c:strRef>
              <c:f>Hoja1!$A$2:$A$4</c:f>
              <c:strCache>
                <c:ptCount val="3"/>
                <c:pt idx="0">
                  <c:v>a.      SI</c:v>
                </c:pt>
                <c:pt idx="1">
                  <c:v>b.      NO</c:v>
                </c:pt>
                <c:pt idx="2">
                  <c:v>c.      NO SABE / NO RESPONDE</c:v>
                </c:pt>
              </c:strCache>
            </c:strRef>
          </c:cat>
          <c:val>
            <c:numRef>
              <c:f>Hoja1!$D$2:$D$4</c:f>
              <c:numCache>
                <c:formatCode>General</c:formatCode>
                <c:ptCount val="3"/>
              </c:numCache>
            </c:numRef>
          </c:val>
        </c:ser>
        <c:dLbls>
          <c:showLegendKey val="0"/>
          <c:showVal val="0"/>
          <c:showCatName val="0"/>
          <c:showSerName val="0"/>
          <c:showPercent val="0"/>
          <c:showBubbleSize val="0"/>
        </c:dLbls>
        <c:gapWidth val="182"/>
        <c:axId val="351441168"/>
        <c:axId val="351439208"/>
      </c:barChart>
      <c:catAx>
        <c:axId val="35144116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O"/>
          </a:p>
        </c:txPr>
        <c:crossAx val="351439208"/>
        <c:crosses val="autoZero"/>
        <c:auto val="1"/>
        <c:lblAlgn val="ctr"/>
        <c:lblOffset val="100"/>
        <c:noMultiLvlLbl val="0"/>
      </c:catAx>
      <c:valAx>
        <c:axId val="351439208"/>
        <c:scaling>
          <c:orientation val="minMax"/>
          <c:max val="8"/>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O"/>
          </a:p>
        </c:txPr>
        <c:crossAx val="351441168"/>
        <c:crosses val="autoZero"/>
        <c:crossBetween val="between"/>
      </c:valAx>
      <c:spPr>
        <a:noFill/>
        <a:ln>
          <a:noFill/>
        </a:ln>
        <a:effectLst/>
      </c:spPr>
    </c:plotArea>
    <c:legend>
      <c:legendPos val="b"/>
      <c:legendEntry>
        <c:idx val="0"/>
        <c:delete val="1"/>
      </c:legendEntry>
      <c:legendEntry>
        <c:idx val="1"/>
        <c:delete val="1"/>
      </c:legendEntry>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O"/>
        </a:p>
      </c:txPr>
    </c:legend>
    <c:plotVisOnly val="1"/>
    <c:dispBlanksAs val="gap"/>
    <c:showDLblsOverMax val="0"/>
  </c:chart>
  <c:spPr>
    <a:noFill/>
    <a:ln>
      <a:noFill/>
    </a:ln>
    <a:effectLst/>
  </c:spPr>
  <c:txPr>
    <a:bodyPr/>
    <a:lstStyle/>
    <a:p>
      <a:pPr>
        <a:defRPr/>
      </a:pPr>
      <a:endParaRPr lang="es-CO"/>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prstClr val="black">
                    <a:lumMod val="65000"/>
                    <a:lumOff val="35000"/>
                  </a:prstClr>
                </a:solidFill>
                <a:latin typeface="+mn-lt"/>
                <a:ea typeface="+mn-ea"/>
                <a:cs typeface="+mn-cs"/>
              </a:defRPr>
            </a:pPr>
            <a:r>
              <a:rPr lang="es-CO" sz="1800" dirty="0" smtClean="0">
                <a:effectLst/>
              </a:rPr>
              <a:t>Si ha tenido algún problema en una entrega, ¿ha sido fácil reportarlo y solicitar ayuda?</a:t>
            </a:r>
          </a:p>
          <a:p>
            <a:pPr marL="0" marR="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prstClr val="black">
                    <a:lumMod val="65000"/>
                    <a:lumOff val="35000"/>
                  </a:prstClr>
                </a:solidFill>
                <a:latin typeface="+mn-lt"/>
                <a:ea typeface="+mn-ea"/>
                <a:cs typeface="+mn-cs"/>
              </a:defRPr>
            </a:pPr>
            <a:endParaRPr lang="es-CO" dirty="0"/>
          </a:p>
        </c:rich>
      </c:tx>
      <c:layout/>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prstClr val="black">
                  <a:lumMod val="65000"/>
                  <a:lumOff val="35000"/>
                </a:prstClr>
              </a:solidFill>
              <a:latin typeface="+mn-lt"/>
              <a:ea typeface="+mn-ea"/>
              <a:cs typeface="+mn-cs"/>
            </a:defRPr>
          </a:pPr>
          <a:endParaRPr lang="es-CO"/>
        </a:p>
      </c:txPr>
    </c:title>
    <c:autoTitleDeleted val="0"/>
    <c:plotArea>
      <c:layout/>
      <c:barChart>
        <c:barDir val="bar"/>
        <c:grouping val="clustered"/>
        <c:varyColors val="0"/>
        <c:ser>
          <c:idx val="0"/>
          <c:order val="0"/>
          <c:tx>
            <c:strRef>
              <c:f>Hoja1!$B$1</c:f>
              <c:strCache>
                <c:ptCount val="1"/>
                <c:pt idx="0">
                  <c:v>NUMERO DE PERSONAS</c:v>
                </c:pt>
              </c:strCache>
            </c:strRef>
          </c:tx>
          <c:spPr>
            <a:solidFill>
              <a:schemeClr val="accent1"/>
            </a:solidFill>
            <a:ln>
              <a:noFill/>
            </a:ln>
            <a:effectLst/>
          </c:spPr>
          <c:invertIfNegative val="0"/>
          <c:cat>
            <c:strRef>
              <c:f>Hoja1!$A$2:$A$4</c:f>
              <c:strCache>
                <c:ptCount val="3"/>
                <c:pt idx="0">
                  <c:v>a.      SI</c:v>
                </c:pt>
                <c:pt idx="1">
                  <c:v>b.      NO</c:v>
                </c:pt>
                <c:pt idx="2">
                  <c:v>c.      NO SABE / NO RESPONDE</c:v>
                </c:pt>
              </c:strCache>
            </c:strRef>
          </c:cat>
          <c:val>
            <c:numRef>
              <c:f>Hoja1!$B$2:$B$4</c:f>
              <c:numCache>
                <c:formatCode>General</c:formatCode>
                <c:ptCount val="3"/>
                <c:pt idx="0">
                  <c:v>3</c:v>
                </c:pt>
                <c:pt idx="1">
                  <c:v>3</c:v>
                </c:pt>
                <c:pt idx="2">
                  <c:v>0</c:v>
                </c:pt>
              </c:numCache>
            </c:numRef>
          </c:val>
        </c:ser>
        <c:ser>
          <c:idx val="1"/>
          <c:order val="1"/>
          <c:tx>
            <c:strRef>
              <c:f>Hoja1!$C$1</c:f>
              <c:strCache>
                <c:ptCount val="1"/>
                <c:pt idx="0">
                  <c:v>Columna1</c:v>
                </c:pt>
              </c:strCache>
            </c:strRef>
          </c:tx>
          <c:spPr>
            <a:solidFill>
              <a:schemeClr val="accent2"/>
            </a:solidFill>
            <a:ln>
              <a:noFill/>
            </a:ln>
            <a:effectLst/>
          </c:spPr>
          <c:invertIfNegative val="0"/>
          <c:cat>
            <c:strRef>
              <c:f>Hoja1!$A$2:$A$4</c:f>
              <c:strCache>
                <c:ptCount val="3"/>
                <c:pt idx="0">
                  <c:v>a.      SI</c:v>
                </c:pt>
                <c:pt idx="1">
                  <c:v>b.      NO</c:v>
                </c:pt>
                <c:pt idx="2">
                  <c:v>c.      NO SABE / NO RESPONDE</c:v>
                </c:pt>
              </c:strCache>
            </c:strRef>
          </c:cat>
          <c:val>
            <c:numRef>
              <c:f>Hoja1!$C$2:$C$4</c:f>
              <c:numCache>
                <c:formatCode>General</c:formatCode>
                <c:ptCount val="3"/>
              </c:numCache>
            </c:numRef>
          </c:val>
        </c:ser>
        <c:ser>
          <c:idx val="2"/>
          <c:order val="2"/>
          <c:tx>
            <c:strRef>
              <c:f>Hoja1!$D$1</c:f>
              <c:strCache>
                <c:ptCount val="1"/>
                <c:pt idx="0">
                  <c:v>Columna2</c:v>
                </c:pt>
              </c:strCache>
            </c:strRef>
          </c:tx>
          <c:spPr>
            <a:solidFill>
              <a:schemeClr val="accent3"/>
            </a:solidFill>
            <a:ln>
              <a:noFill/>
            </a:ln>
            <a:effectLst/>
          </c:spPr>
          <c:invertIfNegative val="0"/>
          <c:cat>
            <c:strRef>
              <c:f>Hoja1!$A$2:$A$4</c:f>
              <c:strCache>
                <c:ptCount val="3"/>
                <c:pt idx="0">
                  <c:v>a.      SI</c:v>
                </c:pt>
                <c:pt idx="1">
                  <c:v>b.      NO</c:v>
                </c:pt>
                <c:pt idx="2">
                  <c:v>c.      NO SABE / NO RESPONDE</c:v>
                </c:pt>
              </c:strCache>
            </c:strRef>
          </c:cat>
          <c:val>
            <c:numRef>
              <c:f>Hoja1!$D$2:$D$4</c:f>
              <c:numCache>
                <c:formatCode>General</c:formatCode>
                <c:ptCount val="3"/>
              </c:numCache>
            </c:numRef>
          </c:val>
        </c:ser>
        <c:dLbls>
          <c:showLegendKey val="0"/>
          <c:showVal val="0"/>
          <c:showCatName val="0"/>
          <c:showSerName val="0"/>
          <c:showPercent val="0"/>
          <c:showBubbleSize val="0"/>
        </c:dLbls>
        <c:gapWidth val="182"/>
        <c:axId val="351471592"/>
        <c:axId val="351477864"/>
      </c:barChart>
      <c:catAx>
        <c:axId val="35147159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O"/>
          </a:p>
        </c:txPr>
        <c:crossAx val="351477864"/>
        <c:crosses val="autoZero"/>
        <c:auto val="1"/>
        <c:lblAlgn val="ctr"/>
        <c:lblOffset val="100"/>
        <c:noMultiLvlLbl val="0"/>
      </c:catAx>
      <c:valAx>
        <c:axId val="351477864"/>
        <c:scaling>
          <c:orientation val="minMax"/>
          <c:max val="8"/>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O"/>
          </a:p>
        </c:txPr>
        <c:crossAx val="351471592"/>
        <c:crosses val="autoZero"/>
        <c:crossBetween val="between"/>
      </c:valAx>
      <c:spPr>
        <a:noFill/>
        <a:ln>
          <a:noFill/>
        </a:ln>
        <a:effectLst/>
      </c:spPr>
    </c:plotArea>
    <c:legend>
      <c:legendPos val="b"/>
      <c:legendEntry>
        <c:idx val="0"/>
        <c:delete val="1"/>
      </c:legendEntry>
      <c:legendEntry>
        <c:idx val="1"/>
        <c:delete val="1"/>
      </c:legendEntry>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O"/>
        </a:p>
      </c:txPr>
    </c:legend>
    <c:plotVisOnly val="1"/>
    <c:dispBlanksAs val="gap"/>
    <c:showDLblsOverMax val="0"/>
  </c:chart>
  <c:spPr>
    <a:noFill/>
    <a:ln>
      <a:noFill/>
    </a:ln>
    <a:effectLst/>
  </c:spPr>
  <c:txPr>
    <a:bodyPr/>
    <a:lstStyle/>
    <a:p>
      <a:pPr>
        <a:defRPr/>
      </a:pPr>
      <a:endParaRPr lang="es-CO"/>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prstClr val="black">
                    <a:lumMod val="65000"/>
                    <a:lumOff val="35000"/>
                  </a:prstClr>
                </a:solidFill>
                <a:latin typeface="+mn-lt"/>
                <a:ea typeface="+mn-ea"/>
                <a:cs typeface="+mn-cs"/>
              </a:defRPr>
            </a:pPr>
            <a:r>
              <a:rPr lang="es-CO" sz="1800" dirty="0" smtClean="0">
                <a:effectLst/>
              </a:rPr>
              <a:t>¿Ha recibido ayuda oportuna y eficaz en estos casos?</a:t>
            </a:r>
          </a:p>
          <a:p>
            <a:pPr marL="0" marR="0" indent="0" algn="ctr" defTabSz="914400" rtl="0" eaLnBrk="1" fontAlgn="auto" latinLnBrk="0" hangingPunct="1">
              <a:lnSpc>
                <a:spcPct val="100000"/>
              </a:lnSpc>
              <a:spcBef>
                <a:spcPts val="0"/>
              </a:spcBef>
              <a:spcAft>
                <a:spcPts val="0"/>
              </a:spcAft>
              <a:buClrTx/>
              <a:buSzTx/>
              <a:buFontTx/>
              <a:buNone/>
              <a:tabLst/>
              <a:defRPr>
                <a:solidFill>
                  <a:prstClr val="black">
                    <a:lumMod val="65000"/>
                    <a:lumOff val="35000"/>
                  </a:prstClr>
                </a:solidFill>
              </a:defRPr>
            </a:pPr>
            <a:endParaRPr lang="es-CO" dirty="0"/>
          </a:p>
        </c:rich>
      </c:tx>
      <c:layout/>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prstClr val="black">
                  <a:lumMod val="65000"/>
                  <a:lumOff val="35000"/>
                </a:prstClr>
              </a:solidFill>
              <a:latin typeface="+mn-lt"/>
              <a:ea typeface="+mn-ea"/>
              <a:cs typeface="+mn-cs"/>
            </a:defRPr>
          </a:pPr>
          <a:endParaRPr lang="es-CO"/>
        </a:p>
      </c:txPr>
    </c:title>
    <c:autoTitleDeleted val="0"/>
    <c:plotArea>
      <c:layout/>
      <c:barChart>
        <c:barDir val="bar"/>
        <c:grouping val="clustered"/>
        <c:varyColors val="0"/>
        <c:ser>
          <c:idx val="0"/>
          <c:order val="0"/>
          <c:tx>
            <c:strRef>
              <c:f>Hoja1!$B$1</c:f>
              <c:strCache>
                <c:ptCount val="1"/>
                <c:pt idx="0">
                  <c:v>NUMERO DE PERSONAS</c:v>
                </c:pt>
              </c:strCache>
            </c:strRef>
          </c:tx>
          <c:spPr>
            <a:solidFill>
              <a:schemeClr val="accent1"/>
            </a:solidFill>
            <a:ln>
              <a:noFill/>
            </a:ln>
            <a:effectLst/>
          </c:spPr>
          <c:invertIfNegative val="0"/>
          <c:cat>
            <c:strRef>
              <c:f>Hoja1!$A$2:$A$4</c:f>
              <c:strCache>
                <c:ptCount val="3"/>
                <c:pt idx="0">
                  <c:v>a.      SI</c:v>
                </c:pt>
                <c:pt idx="1">
                  <c:v>b.      NO</c:v>
                </c:pt>
                <c:pt idx="2">
                  <c:v>c.      NO SABE / NO RESPONDE</c:v>
                </c:pt>
              </c:strCache>
            </c:strRef>
          </c:cat>
          <c:val>
            <c:numRef>
              <c:f>Hoja1!$B$2:$B$4</c:f>
              <c:numCache>
                <c:formatCode>General</c:formatCode>
                <c:ptCount val="3"/>
                <c:pt idx="0">
                  <c:v>2</c:v>
                </c:pt>
                <c:pt idx="1">
                  <c:v>2</c:v>
                </c:pt>
                <c:pt idx="2">
                  <c:v>2</c:v>
                </c:pt>
              </c:numCache>
            </c:numRef>
          </c:val>
        </c:ser>
        <c:ser>
          <c:idx val="1"/>
          <c:order val="1"/>
          <c:tx>
            <c:strRef>
              <c:f>Hoja1!$C$1</c:f>
              <c:strCache>
                <c:ptCount val="1"/>
                <c:pt idx="0">
                  <c:v>Columna1</c:v>
                </c:pt>
              </c:strCache>
            </c:strRef>
          </c:tx>
          <c:spPr>
            <a:solidFill>
              <a:schemeClr val="accent2"/>
            </a:solidFill>
            <a:ln>
              <a:noFill/>
            </a:ln>
            <a:effectLst/>
          </c:spPr>
          <c:invertIfNegative val="0"/>
          <c:cat>
            <c:strRef>
              <c:f>Hoja1!$A$2:$A$4</c:f>
              <c:strCache>
                <c:ptCount val="3"/>
                <c:pt idx="0">
                  <c:v>a.      SI</c:v>
                </c:pt>
                <c:pt idx="1">
                  <c:v>b.      NO</c:v>
                </c:pt>
                <c:pt idx="2">
                  <c:v>c.      NO SABE / NO RESPONDE</c:v>
                </c:pt>
              </c:strCache>
            </c:strRef>
          </c:cat>
          <c:val>
            <c:numRef>
              <c:f>Hoja1!$C$2:$C$4</c:f>
              <c:numCache>
                <c:formatCode>General</c:formatCode>
                <c:ptCount val="3"/>
              </c:numCache>
            </c:numRef>
          </c:val>
        </c:ser>
        <c:ser>
          <c:idx val="2"/>
          <c:order val="2"/>
          <c:tx>
            <c:strRef>
              <c:f>Hoja1!$D$1</c:f>
              <c:strCache>
                <c:ptCount val="1"/>
                <c:pt idx="0">
                  <c:v>Columna2</c:v>
                </c:pt>
              </c:strCache>
            </c:strRef>
          </c:tx>
          <c:spPr>
            <a:solidFill>
              <a:schemeClr val="accent3"/>
            </a:solidFill>
            <a:ln>
              <a:noFill/>
            </a:ln>
            <a:effectLst/>
          </c:spPr>
          <c:invertIfNegative val="0"/>
          <c:cat>
            <c:strRef>
              <c:f>Hoja1!$A$2:$A$4</c:f>
              <c:strCache>
                <c:ptCount val="3"/>
                <c:pt idx="0">
                  <c:v>a.      SI</c:v>
                </c:pt>
                <c:pt idx="1">
                  <c:v>b.      NO</c:v>
                </c:pt>
                <c:pt idx="2">
                  <c:v>c.      NO SABE / NO RESPONDE</c:v>
                </c:pt>
              </c:strCache>
            </c:strRef>
          </c:cat>
          <c:val>
            <c:numRef>
              <c:f>Hoja1!$D$2:$D$4</c:f>
              <c:numCache>
                <c:formatCode>General</c:formatCode>
                <c:ptCount val="3"/>
              </c:numCache>
            </c:numRef>
          </c:val>
        </c:ser>
        <c:dLbls>
          <c:showLegendKey val="0"/>
          <c:showVal val="0"/>
          <c:showCatName val="0"/>
          <c:showSerName val="0"/>
          <c:showPercent val="0"/>
          <c:showBubbleSize val="0"/>
        </c:dLbls>
        <c:gapWidth val="182"/>
        <c:axId val="351473944"/>
        <c:axId val="351476688"/>
      </c:barChart>
      <c:catAx>
        <c:axId val="3514739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O"/>
          </a:p>
        </c:txPr>
        <c:crossAx val="351476688"/>
        <c:crosses val="autoZero"/>
        <c:auto val="1"/>
        <c:lblAlgn val="ctr"/>
        <c:lblOffset val="100"/>
        <c:noMultiLvlLbl val="0"/>
      </c:catAx>
      <c:valAx>
        <c:axId val="351476688"/>
        <c:scaling>
          <c:orientation val="minMax"/>
          <c:max val="8"/>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O"/>
          </a:p>
        </c:txPr>
        <c:crossAx val="351473944"/>
        <c:crosses val="autoZero"/>
        <c:crossBetween val="between"/>
      </c:valAx>
      <c:spPr>
        <a:noFill/>
        <a:ln>
          <a:noFill/>
        </a:ln>
        <a:effectLst/>
      </c:spPr>
    </c:plotArea>
    <c:legend>
      <c:legendPos val="b"/>
      <c:legendEntry>
        <c:idx val="0"/>
        <c:delete val="1"/>
      </c:legendEntry>
      <c:legendEntry>
        <c:idx val="1"/>
        <c:delete val="1"/>
      </c:legendEntry>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O"/>
        </a:p>
      </c:txPr>
    </c:legend>
    <c:plotVisOnly val="1"/>
    <c:dispBlanksAs val="gap"/>
    <c:showDLblsOverMax val="0"/>
  </c:chart>
  <c:spPr>
    <a:noFill/>
    <a:ln>
      <a:noFill/>
    </a:ln>
    <a:effectLst/>
  </c:spPr>
  <c:txPr>
    <a:bodyPr/>
    <a:lstStyle/>
    <a:p>
      <a:pPr>
        <a:defRPr/>
      </a:pPr>
      <a:endParaRPr lang="es-CO"/>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prstClr val="black">
                    <a:lumMod val="65000"/>
                    <a:lumOff val="35000"/>
                  </a:prstClr>
                </a:solidFill>
                <a:latin typeface="+mn-lt"/>
                <a:ea typeface="+mn-ea"/>
                <a:cs typeface="+mn-cs"/>
              </a:defRPr>
            </a:pPr>
            <a:r>
              <a:rPr lang="es-CO" sz="1800" dirty="0" smtClean="0">
                <a:effectLst/>
              </a:rPr>
              <a:t>¿Piensa que la utilización de un software especializado en administración de entregas le ayudaría a mejorar su productividad?</a:t>
            </a:r>
          </a:p>
          <a:p>
            <a:pPr marL="0" marR="0" indent="0" algn="ctr" defTabSz="914400" rtl="0" eaLnBrk="1" fontAlgn="auto" latinLnBrk="0" hangingPunct="1">
              <a:lnSpc>
                <a:spcPct val="100000"/>
              </a:lnSpc>
              <a:spcBef>
                <a:spcPts val="0"/>
              </a:spcBef>
              <a:spcAft>
                <a:spcPts val="0"/>
              </a:spcAft>
              <a:buClrTx/>
              <a:buSzTx/>
              <a:buFontTx/>
              <a:buNone/>
              <a:tabLst/>
              <a:defRPr>
                <a:solidFill>
                  <a:prstClr val="black">
                    <a:lumMod val="65000"/>
                    <a:lumOff val="35000"/>
                  </a:prstClr>
                </a:solidFill>
              </a:defRPr>
            </a:pPr>
            <a:endParaRPr lang="es-CO" dirty="0"/>
          </a:p>
        </c:rich>
      </c:tx>
      <c:layout/>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prstClr val="black">
                  <a:lumMod val="65000"/>
                  <a:lumOff val="35000"/>
                </a:prstClr>
              </a:solidFill>
              <a:latin typeface="+mn-lt"/>
              <a:ea typeface="+mn-ea"/>
              <a:cs typeface="+mn-cs"/>
            </a:defRPr>
          </a:pPr>
          <a:endParaRPr lang="es-CO"/>
        </a:p>
      </c:txPr>
    </c:title>
    <c:autoTitleDeleted val="0"/>
    <c:plotArea>
      <c:layout/>
      <c:barChart>
        <c:barDir val="bar"/>
        <c:grouping val="clustered"/>
        <c:varyColors val="0"/>
        <c:ser>
          <c:idx val="0"/>
          <c:order val="0"/>
          <c:tx>
            <c:strRef>
              <c:f>Hoja1!$B$1</c:f>
              <c:strCache>
                <c:ptCount val="1"/>
                <c:pt idx="0">
                  <c:v>NUMERO DE PERSONAS</c:v>
                </c:pt>
              </c:strCache>
            </c:strRef>
          </c:tx>
          <c:spPr>
            <a:solidFill>
              <a:schemeClr val="accent1"/>
            </a:solidFill>
            <a:ln>
              <a:noFill/>
            </a:ln>
            <a:effectLst/>
          </c:spPr>
          <c:invertIfNegative val="0"/>
          <c:cat>
            <c:strRef>
              <c:f>Hoja1!$A$2:$A$4</c:f>
              <c:strCache>
                <c:ptCount val="3"/>
                <c:pt idx="0">
                  <c:v>a.      SI</c:v>
                </c:pt>
                <c:pt idx="1">
                  <c:v>b.      NO</c:v>
                </c:pt>
                <c:pt idx="2">
                  <c:v>c.      NO SABE / NO RESPONDE</c:v>
                </c:pt>
              </c:strCache>
            </c:strRef>
          </c:cat>
          <c:val>
            <c:numRef>
              <c:f>Hoja1!$B$2:$B$4</c:f>
              <c:numCache>
                <c:formatCode>General</c:formatCode>
                <c:ptCount val="3"/>
                <c:pt idx="0">
                  <c:v>3</c:v>
                </c:pt>
                <c:pt idx="1">
                  <c:v>2</c:v>
                </c:pt>
                <c:pt idx="2">
                  <c:v>1</c:v>
                </c:pt>
              </c:numCache>
            </c:numRef>
          </c:val>
        </c:ser>
        <c:ser>
          <c:idx val="1"/>
          <c:order val="1"/>
          <c:tx>
            <c:strRef>
              <c:f>Hoja1!$C$1</c:f>
              <c:strCache>
                <c:ptCount val="1"/>
                <c:pt idx="0">
                  <c:v>Columna1</c:v>
                </c:pt>
              </c:strCache>
            </c:strRef>
          </c:tx>
          <c:spPr>
            <a:solidFill>
              <a:schemeClr val="accent2"/>
            </a:solidFill>
            <a:ln>
              <a:noFill/>
            </a:ln>
            <a:effectLst/>
          </c:spPr>
          <c:invertIfNegative val="0"/>
          <c:cat>
            <c:strRef>
              <c:f>Hoja1!$A$2:$A$4</c:f>
              <c:strCache>
                <c:ptCount val="3"/>
                <c:pt idx="0">
                  <c:v>a.      SI</c:v>
                </c:pt>
                <c:pt idx="1">
                  <c:v>b.      NO</c:v>
                </c:pt>
                <c:pt idx="2">
                  <c:v>c.      NO SABE / NO RESPONDE</c:v>
                </c:pt>
              </c:strCache>
            </c:strRef>
          </c:cat>
          <c:val>
            <c:numRef>
              <c:f>Hoja1!$C$2:$C$4</c:f>
              <c:numCache>
                <c:formatCode>General</c:formatCode>
                <c:ptCount val="3"/>
              </c:numCache>
            </c:numRef>
          </c:val>
        </c:ser>
        <c:ser>
          <c:idx val="2"/>
          <c:order val="2"/>
          <c:tx>
            <c:strRef>
              <c:f>Hoja1!$D$1</c:f>
              <c:strCache>
                <c:ptCount val="1"/>
                <c:pt idx="0">
                  <c:v>Columna2</c:v>
                </c:pt>
              </c:strCache>
            </c:strRef>
          </c:tx>
          <c:spPr>
            <a:solidFill>
              <a:schemeClr val="accent3"/>
            </a:solidFill>
            <a:ln>
              <a:noFill/>
            </a:ln>
            <a:effectLst/>
          </c:spPr>
          <c:invertIfNegative val="0"/>
          <c:cat>
            <c:strRef>
              <c:f>Hoja1!$A$2:$A$4</c:f>
              <c:strCache>
                <c:ptCount val="3"/>
                <c:pt idx="0">
                  <c:v>a.      SI</c:v>
                </c:pt>
                <c:pt idx="1">
                  <c:v>b.      NO</c:v>
                </c:pt>
                <c:pt idx="2">
                  <c:v>c.      NO SABE / NO RESPONDE</c:v>
                </c:pt>
              </c:strCache>
            </c:strRef>
          </c:cat>
          <c:val>
            <c:numRef>
              <c:f>Hoja1!$D$2:$D$4</c:f>
              <c:numCache>
                <c:formatCode>General</c:formatCode>
                <c:ptCount val="3"/>
              </c:numCache>
            </c:numRef>
          </c:val>
        </c:ser>
        <c:dLbls>
          <c:showLegendKey val="0"/>
          <c:showVal val="0"/>
          <c:showCatName val="0"/>
          <c:showSerName val="0"/>
          <c:showPercent val="0"/>
          <c:showBubbleSize val="0"/>
        </c:dLbls>
        <c:gapWidth val="182"/>
        <c:axId val="354209800"/>
        <c:axId val="354201960"/>
      </c:barChart>
      <c:catAx>
        <c:axId val="35420980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O"/>
          </a:p>
        </c:txPr>
        <c:crossAx val="354201960"/>
        <c:crosses val="autoZero"/>
        <c:auto val="1"/>
        <c:lblAlgn val="ctr"/>
        <c:lblOffset val="100"/>
        <c:noMultiLvlLbl val="0"/>
      </c:catAx>
      <c:valAx>
        <c:axId val="354201960"/>
        <c:scaling>
          <c:orientation val="minMax"/>
          <c:max val="8"/>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O"/>
          </a:p>
        </c:txPr>
        <c:crossAx val="354209800"/>
        <c:crosses val="autoZero"/>
        <c:crossBetween val="between"/>
      </c:valAx>
      <c:spPr>
        <a:noFill/>
        <a:ln>
          <a:noFill/>
        </a:ln>
        <a:effectLst/>
      </c:spPr>
    </c:plotArea>
    <c:legend>
      <c:legendPos val="b"/>
      <c:legendEntry>
        <c:idx val="0"/>
        <c:delete val="1"/>
      </c:legendEntry>
      <c:legendEntry>
        <c:idx val="1"/>
        <c:delete val="1"/>
      </c:legendEntry>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O"/>
        </a:p>
      </c:txPr>
    </c:legend>
    <c:plotVisOnly val="1"/>
    <c:dispBlanksAs val="gap"/>
    <c:showDLblsOverMax val="0"/>
  </c:chart>
  <c:spPr>
    <a:noFill/>
    <a:ln>
      <a:noFill/>
    </a:ln>
    <a:effectLst/>
  </c:spPr>
  <c:txPr>
    <a:bodyPr/>
    <a:lstStyle/>
    <a:p>
      <a:pPr>
        <a:defRPr/>
      </a:pPr>
      <a:endParaRPr lang="es-CO"/>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prstClr val="black">
                    <a:lumMod val="65000"/>
                    <a:lumOff val="35000"/>
                  </a:prstClr>
                </a:solidFill>
                <a:latin typeface="+mn-lt"/>
                <a:ea typeface="+mn-ea"/>
                <a:cs typeface="+mn-cs"/>
              </a:defRPr>
            </a:pPr>
            <a:r>
              <a:rPr lang="es-CO" sz="1800" dirty="0" smtClean="0">
                <a:effectLst/>
              </a:rPr>
              <a:t>¿Se sentiría más respaldado en su trabajo si la empresa usara un software como el nombrado anteriormente?</a:t>
            </a:r>
          </a:p>
          <a:p>
            <a:pPr marL="0" marR="0" indent="0" algn="ctr" defTabSz="914400" rtl="0" eaLnBrk="1" fontAlgn="auto" latinLnBrk="0" hangingPunct="1">
              <a:lnSpc>
                <a:spcPct val="100000"/>
              </a:lnSpc>
              <a:spcBef>
                <a:spcPts val="0"/>
              </a:spcBef>
              <a:spcAft>
                <a:spcPts val="0"/>
              </a:spcAft>
              <a:buClrTx/>
              <a:buSzTx/>
              <a:buFontTx/>
              <a:buNone/>
              <a:tabLst/>
              <a:defRPr>
                <a:solidFill>
                  <a:prstClr val="black">
                    <a:lumMod val="65000"/>
                    <a:lumOff val="35000"/>
                  </a:prstClr>
                </a:solidFill>
              </a:defRPr>
            </a:pPr>
            <a:endParaRPr lang="es-CO" dirty="0"/>
          </a:p>
        </c:rich>
      </c:tx>
      <c:layout/>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prstClr val="black">
                  <a:lumMod val="65000"/>
                  <a:lumOff val="35000"/>
                </a:prstClr>
              </a:solidFill>
              <a:latin typeface="+mn-lt"/>
              <a:ea typeface="+mn-ea"/>
              <a:cs typeface="+mn-cs"/>
            </a:defRPr>
          </a:pPr>
          <a:endParaRPr lang="es-CO"/>
        </a:p>
      </c:txPr>
    </c:title>
    <c:autoTitleDeleted val="0"/>
    <c:plotArea>
      <c:layout/>
      <c:barChart>
        <c:barDir val="bar"/>
        <c:grouping val="clustered"/>
        <c:varyColors val="0"/>
        <c:ser>
          <c:idx val="0"/>
          <c:order val="0"/>
          <c:tx>
            <c:strRef>
              <c:f>Hoja1!$B$1</c:f>
              <c:strCache>
                <c:ptCount val="1"/>
                <c:pt idx="0">
                  <c:v>NUMERO DE PERSONAS</c:v>
                </c:pt>
              </c:strCache>
            </c:strRef>
          </c:tx>
          <c:spPr>
            <a:solidFill>
              <a:schemeClr val="accent1"/>
            </a:solidFill>
            <a:ln>
              <a:noFill/>
            </a:ln>
            <a:effectLst/>
          </c:spPr>
          <c:invertIfNegative val="0"/>
          <c:cat>
            <c:strRef>
              <c:f>Hoja1!$A$2:$A$4</c:f>
              <c:strCache>
                <c:ptCount val="3"/>
                <c:pt idx="0">
                  <c:v>a.      SI</c:v>
                </c:pt>
                <c:pt idx="1">
                  <c:v>b.      NO</c:v>
                </c:pt>
                <c:pt idx="2">
                  <c:v>c.      NO SABE / NO RESPONDE</c:v>
                </c:pt>
              </c:strCache>
            </c:strRef>
          </c:cat>
          <c:val>
            <c:numRef>
              <c:f>Hoja1!$B$2:$B$4</c:f>
              <c:numCache>
                <c:formatCode>General</c:formatCode>
                <c:ptCount val="3"/>
                <c:pt idx="0">
                  <c:v>4</c:v>
                </c:pt>
                <c:pt idx="1">
                  <c:v>1</c:v>
                </c:pt>
                <c:pt idx="2">
                  <c:v>1</c:v>
                </c:pt>
              </c:numCache>
            </c:numRef>
          </c:val>
        </c:ser>
        <c:ser>
          <c:idx val="1"/>
          <c:order val="1"/>
          <c:tx>
            <c:strRef>
              <c:f>Hoja1!$C$1</c:f>
              <c:strCache>
                <c:ptCount val="1"/>
                <c:pt idx="0">
                  <c:v>Columna1</c:v>
                </c:pt>
              </c:strCache>
            </c:strRef>
          </c:tx>
          <c:spPr>
            <a:solidFill>
              <a:schemeClr val="accent2"/>
            </a:solidFill>
            <a:ln>
              <a:noFill/>
            </a:ln>
            <a:effectLst/>
          </c:spPr>
          <c:invertIfNegative val="0"/>
          <c:cat>
            <c:strRef>
              <c:f>Hoja1!$A$2:$A$4</c:f>
              <c:strCache>
                <c:ptCount val="3"/>
                <c:pt idx="0">
                  <c:v>a.      SI</c:v>
                </c:pt>
                <c:pt idx="1">
                  <c:v>b.      NO</c:v>
                </c:pt>
                <c:pt idx="2">
                  <c:v>c.      NO SABE / NO RESPONDE</c:v>
                </c:pt>
              </c:strCache>
            </c:strRef>
          </c:cat>
          <c:val>
            <c:numRef>
              <c:f>Hoja1!$C$2:$C$4</c:f>
              <c:numCache>
                <c:formatCode>General</c:formatCode>
                <c:ptCount val="3"/>
              </c:numCache>
            </c:numRef>
          </c:val>
        </c:ser>
        <c:ser>
          <c:idx val="2"/>
          <c:order val="2"/>
          <c:tx>
            <c:strRef>
              <c:f>Hoja1!$D$1</c:f>
              <c:strCache>
                <c:ptCount val="1"/>
                <c:pt idx="0">
                  <c:v>Columna2</c:v>
                </c:pt>
              </c:strCache>
            </c:strRef>
          </c:tx>
          <c:spPr>
            <a:solidFill>
              <a:schemeClr val="accent3"/>
            </a:solidFill>
            <a:ln>
              <a:noFill/>
            </a:ln>
            <a:effectLst/>
          </c:spPr>
          <c:invertIfNegative val="0"/>
          <c:cat>
            <c:strRef>
              <c:f>Hoja1!$A$2:$A$4</c:f>
              <c:strCache>
                <c:ptCount val="3"/>
                <c:pt idx="0">
                  <c:v>a.      SI</c:v>
                </c:pt>
                <c:pt idx="1">
                  <c:v>b.      NO</c:v>
                </c:pt>
                <c:pt idx="2">
                  <c:v>c.      NO SABE / NO RESPONDE</c:v>
                </c:pt>
              </c:strCache>
            </c:strRef>
          </c:cat>
          <c:val>
            <c:numRef>
              <c:f>Hoja1!$D$2:$D$4</c:f>
              <c:numCache>
                <c:formatCode>General</c:formatCode>
                <c:ptCount val="3"/>
              </c:numCache>
            </c:numRef>
          </c:val>
        </c:ser>
        <c:dLbls>
          <c:showLegendKey val="0"/>
          <c:showVal val="0"/>
          <c:showCatName val="0"/>
          <c:showSerName val="0"/>
          <c:showPercent val="0"/>
          <c:showBubbleSize val="0"/>
        </c:dLbls>
        <c:gapWidth val="182"/>
        <c:axId val="354203920"/>
        <c:axId val="354204312"/>
      </c:barChart>
      <c:catAx>
        <c:axId val="35420392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O"/>
          </a:p>
        </c:txPr>
        <c:crossAx val="354204312"/>
        <c:crosses val="autoZero"/>
        <c:auto val="1"/>
        <c:lblAlgn val="ctr"/>
        <c:lblOffset val="100"/>
        <c:noMultiLvlLbl val="0"/>
      </c:catAx>
      <c:valAx>
        <c:axId val="354204312"/>
        <c:scaling>
          <c:orientation val="minMax"/>
          <c:max val="8"/>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O"/>
          </a:p>
        </c:txPr>
        <c:crossAx val="354203920"/>
        <c:crosses val="autoZero"/>
        <c:crossBetween val="between"/>
      </c:valAx>
      <c:spPr>
        <a:noFill/>
        <a:ln>
          <a:noFill/>
        </a:ln>
        <a:effectLst/>
      </c:spPr>
    </c:plotArea>
    <c:legend>
      <c:legendPos val="b"/>
      <c:legendEntry>
        <c:idx val="0"/>
        <c:delete val="1"/>
      </c:legendEntry>
      <c:legendEntry>
        <c:idx val="1"/>
        <c:delete val="1"/>
      </c:legendEntry>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O"/>
        </a:p>
      </c:txPr>
    </c:legend>
    <c:plotVisOnly val="1"/>
    <c:dispBlanksAs val="gap"/>
    <c:showDLblsOverMax val="0"/>
  </c:chart>
  <c:spPr>
    <a:noFill/>
    <a:ln>
      <a:noFill/>
    </a:ln>
    <a:effectLst/>
  </c:spPr>
  <c:txPr>
    <a:bodyPr/>
    <a:lstStyle/>
    <a:p>
      <a:pPr>
        <a:defRPr/>
      </a:pPr>
      <a:endParaRPr lang="es-CO"/>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2643AE3-7636-4785-9C20-FD694A15799B}" type="datetimeFigureOut">
              <a:rPr lang="es-CO" smtClean="0"/>
              <a:t>20/08/2017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C5A5CA47-F975-4025-88EE-1DE3259CFD1D}" type="slidenum">
              <a:rPr lang="es-CO" smtClean="0"/>
              <a:t>‹Nº›</a:t>
            </a:fld>
            <a:endParaRPr lang="es-CO"/>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0037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2643AE3-7636-4785-9C20-FD694A15799B}" type="datetimeFigureOut">
              <a:rPr lang="es-CO" smtClean="0"/>
              <a:t>20/08/2017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C5A5CA47-F975-4025-88EE-1DE3259CFD1D}" type="slidenum">
              <a:rPr lang="es-CO" smtClean="0"/>
              <a:t>‹Nº›</a:t>
            </a:fld>
            <a:endParaRPr lang="es-CO"/>
          </a:p>
        </p:txBody>
      </p:sp>
    </p:spTree>
    <p:extLst>
      <p:ext uri="{BB962C8B-B14F-4D97-AF65-F5344CB8AC3E}">
        <p14:creationId xmlns:p14="http://schemas.microsoft.com/office/powerpoint/2010/main" val="2723606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2643AE3-7636-4785-9C20-FD694A15799B}" type="datetimeFigureOut">
              <a:rPr lang="es-CO" smtClean="0"/>
              <a:t>20/08/2017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C5A5CA47-F975-4025-88EE-1DE3259CFD1D}" type="slidenum">
              <a:rPr lang="es-CO" smtClean="0"/>
              <a:t>‹Nº›</a:t>
            </a:fld>
            <a:endParaRPr lang="es-CO"/>
          </a:p>
        </p:txBody>
      </p:sp>
    </p:spTree>
    <p:extLst>
      <p:ext uri="{BB962C8B-B14F-4D97-AF65-F5344CB8AC3E}">
        <p14:creationId xmlns:p14="http://schemas.microsoft.com/office/powerpoint/2010/main" val="3388209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2643AE3-7636-4785-9C20-FD694A15799B}" type="datetimeFigureOut">
              <a:rPr lang="es-CO" smtClean="0"/>
              <a:t>20/08/2017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C5A5CA47-F975-4025-88EE-1DE3259CFD1D}" type="slidenum">
              <a:rPr lang="es-CO" smtClean="0"/>
              <a:t>‹Nº›</a:t>
            </a:fld>
            <a:endParaRPr lang="es-CO"/>
          </a:p>
        </p:txBody>
      </p:sp>
    </p:spTree>
    <p:extLst>
      <p:ext uri="{BB962C8B-B14F-4D97-AF65-F5344CB8AC3E}">
        <p14:creationId xmlns:p14="http://schemas.microsoft.com/office/powerpoint/2010/main" val="3904427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2643AE3-7636-4785-9C20-FD694A15799B}" type="datetimeFigureOut">
              <a:rPr lang="es-CO" smtClean="0"/>
              <a:t>20/08/2017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C5A5CA47-F975-4025-88EE-1DE3259CFD1D}" type="slidenum">
              <a:rPr lang="es-CO" smtClean="0"/>
              <a:t>‹Nº›</a:t>
            </a:fld>
            <a:endParaRPr lang="es-CO"/>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1608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2643AE3-7636-4785-9C20-FD694A15799B}" type="datetimeFigureOut">
              <a:rPr lang="es-CO" smtClean="0"/>
              <a:t>20/08/2017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C5A5CA47-F975-4025-88EE-1DE3259CFD1D}" type="slidenum">
              <a:rPr lang="es-CO" smtClean="0"/>
              <a:t>‹Nº›</a:t>
            </a:fld>
            <a:endParaRPr lang="es-CO"/>
          </a:p>
        </p:txBody>
      </p:sp>
    </p:spTree>
    <p:extLst>
      <p:ext uri="{BB962C8B-B14F-4D97-AF65-F5344CB8AC3E}">
        <p14:creationId xmlns:p14="http://schemas.microsoft.com/office/powerpoint/2010/main" val="583884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2643AE3-7636-4785-9C20-FD694A15799B}" type="datetimeFigureOut">
              <a:rPr lang="es-CO" smtClean="0"/>
              <a:t>20/08/2017</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C5A5CA47-F975-4025-88EE-1DE3259CFD1D}" type="slidenum">
              <a:rPr lang="es-CO" smtClean="0"/>
              <a:t>‹Nº›</a:t>
            </a:fld>
            <a:endParaRPr lang="es-CO"/>
          </a:p>
        </p:txBody>
      </p:sp>
    </p:spTree>
    <p:extLst>
      <p:ext uri="{BB962C8B-B14F-4D97-AF65-F5344CB8AC3E}">
        <p14:creationId xmlns:p14="http://schemas.microsoft.com/office/powerpoint/2010/main" val="3638320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2643AE3-7636-4785-9C20-FD694A15799B}" type="datetimeFigureOut">
              <a:rPr lang="es-CO" smtClean="0"/>
              <a:t>20/08/2017</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C5A5CA47-F975-4025-88EE-1DE3259CFD1D}" type="slidenum">
              <a:rPr lang="es-CO" smtClean="0"/>
              <a:t>‹Nº›</a:t>
            </a:fld>
            <a:endParaRPr lang="es-CO"/>
          </a:p>
        </p:txBody>
      </p:sp>
    </p:spTree>
    <p:extLst>
      <p:ext uri="{BB962C8B-B14F-4D97-AF65-F5344CB8AC3E}">
        <p14:creationId xmlns:p14="http://schemas.microsoft.com/office/powerpoint/2010/main" val="2576839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2643AE3-7636-4785-9C20-FD694A15799B}" type="datetimeFigureOut">
              <a:rPr lang="es-CO" smtClean="0"/>
              <a:t>20/08/2017</a:t>
            </a:fld>
            <a:endParaRPr lang="es-CO"/>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CO"/>
          </a:p>
        </p:txBody>
      </p:sp>
      <p:sp>
        <p:nvSpPr>
          <p:cNvPr id="9" name="Slide Number Placeholder 8"/>
          <p:cNvSpPr>
            <a:spLocks noGrp="1"/>
          </p:cNvSpPr>
          <p:nvPr>
            <p:ph type="sldNum" sz="quarter" idx="12"/>
          </p:nvPr>
        </p:nvSpPr>
        <p:spPr/>
        <p:txBody>
          <a:bodyPr/>
          <a:lstStyle/>
          <a:p>
            <a:fld id="{C5A5CA47-F975-4025-88EE-1DE3259CFD1D}" type="slidenum">
              <a:rPr lang="es-CO" smtClean="0"/>
              <a:t>‹Nº›</a:t>
            </a:fld>
            <a:endParaRPr lang="es-CO"/>
          </a:p>
        </p:txBody>
      </p:sp>
    </p:spTree>
    <p:extLst>
      <p:ext uri="{BB962C8B-B14F-4D97-AF65-F5344CB8AC3E}">
        <p14:creationId xmlns:p14="http://schemas.microsoft.com/office/powerpoint/2010/main" val="1284848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2643AE3-7636-4785-9C20-FD694A15799B}" type="datetimeFigureOut">
              <a:rPr lang="es-CO" smtClean="0"/>
              <a:t>20/08/2017</a:t>
            </a:fld>
            <a:endParaRPr lang="es-CO"/>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CO"/>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5A5CA47-F975-4025-88EE-1DE3259CFD1D}" type="slidenum">
              <a:rPr lang="es-CO" smtClean="0"/>
              <a:t>‹Nº›</a:t>
            </a:fld>
            <a:endParaRPr lang="es-CO"/>
          </a:p>
        </p:txBody>
      </p:sp>
    </p:spTree>
    <p:extLst>
      <p:ext uri="{BB962C8B-B14F-4D97-AF65-F5344CB8AC3E}">
        <p14:creationId xmlns:p14="http://schemas.microsoft.com/office/powerpoint/2010/main" val="2337667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2643AE3-7636-4785-9C20-FD694A15799B}" type="datetimeFigureOut">
              <a:rPr lang="es-CO" smtClean="0"/>
              <a:t>20/08/2017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C5A5CA47-F975-4025-88EE-1DE3259CFD1D}" type="slidenum">
              <a:rPr lang="es-CO" smtClean="0"/>
              <a:t>‹Nº›</a:t>
            </a:fld>
            <a:endParaRPr lang="es-CO"/>
          </a:p>
        </p:txBody>
      </p:sp>
    </p:spTree>
    <p:extLst>
      <p:ext uri="{BB962C8B-B14F-4D97-AF65-F5344CB8AC3E}">
        <p14:creationId xmlns:p14="http://schemas.microsoft.com/office/powerpoint/2010/main" val="2176434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2643AE3-7636-4785-9C20-FD694A15799B}" type="datetimeFigureOut">
              <a:rPr lang="es-CO" smtClean="0"/>
              <a:t>20/08/2017</a:t>
            </a:fld>
            <a:endParaRPr lang="es-CO"/>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CO"/>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5A5CA47-F975-4025-88EE-1DE3259CFD1D}" type="slidenum">
              <a:rPr lang="es-CO" smtClean="0"/>
              <a:t>‹Nº›</a:t>
            </a:fld>
            <a:endParaRPr lang="es-CO"/>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269658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86557"/>
          </a:xfrm>
        </p:spPr>
        <p:txBody>
          <a:bodyPr/>
          <a:lstStyle/>
          <a:p>
            <a:pPr algn="ctr"/>
            <a:r>
              <a:rPr lang="es-CO" dirty="0"/>
              <a:t>Tabulación de encuestas y análisis de entrevistas.</a:t>
            </a:r>
          </a:p>
        </p:txBody>
      </p:sp>
    </p:spTree>
    <p:extLst>
      <p:ext uri="{BB962C8B-B14F-4D97-AF65-F5344CB8AC3E}">
        <p14:creationId xmlns:p14="http://schemas.microsoft.com/office/powerpoint/2010/main" val="37360134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áfico 4"/>
          <p:cNvGraphicFramePr/>
          <p:nvPr>
            <p:extLst>
              <p:ext uri="{D42A27DB-BD31-4B8C-83A1-F6EECF244321}">
                <p14:modId xmlns:p14="http://schemas.microsoft.com/office/powerpoint/2010/main" val="797563656"/>
              </p:ext>
            </p:extLst>
          </p:nvPr>
        </p:nvGraphicFramePr>
        <p:xfrm>
          <a:off x="1271016" y="840852"/>
          <a:ext cx="8492377"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660104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áfico 4"/>
          <p:cNvGraphicFramePr/>
          <p:nvPr>
            <p:extLst>
              <p:ext uri="{D42A27DB-BD31-4B8C-83A1-F6EECF244321}">
                <p14:modId xmlns:p14="http://schemas.microsoft.com/office/powerpoint/2010/main" val="3090975826"/>
              </p:ext>
            </p:extLst>
          </p:nvPr>
        </p:nvGraphicFramePr>
        <p:xfrm>
          <a:off x="1271016" y="840852"/>
          <a:ext cx="8492377"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668834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áfico 4"/>
          <p:cNvGraphicFramePr/>
          <p:nvPr>
            <p:extLst>
              <p:ext uri="{D42A27DB-BD31-4B8C-83A1-F6EECF244321}">
                <p14:modId xmlns:p14="http://schemas.microsoft.com/office/powerpoint/2010/main" val="2050781881"/>
              </p:ext>
            </p:extLst>
          </p:nvPr>
        </p:nvGraphicFramePr>
        <p:xfrm>
          <a:off x="1271016" y="840852"/>
          <a:ext cx="8492377"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974698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áfico 4"/>
          <p:cNvGraphicFramePr/>
          <p:nvPr>
            <p:extLst>
              <p:ext uri="{D42A27DB-BD31-4B8C-83A1-F6EECF244321}">
                <p14:modId xmlns:p14="http://schemas.microsoft.com/office/powerpoint/2010/main" val="1336943522"/>
              </p:ext>
            </p:extLst>
          </p:nvPr>
        </p:nvGraphicFramePr>
        <p:xfrm>
          <a:off x="1271016" y="840852"/>
          <a:ext cx="8492377"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779753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áfico 4"/>
          <p:cNvGraphicFramePr/>
          <p:nvPr>
            <p:extLst>
              <p:ext uri="{D42A27DB-BD31-4B8C-83A1-F6EECF244321}">
                <p14:modId xmlns:p14="http://schemas.microsoft.com/office/powerpoint/2010/main" val="4065232374"/>
              </p:ext>
            </p:extLst>
          </p:nvPr>
        </p:nvGraphicFramePr>
        <p:xfrm>
          <a:off x="1271016" y="840852"/>
          <a:ext cx="8492377"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112907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86557"/>
          </a:xfrm>
        </p:spPr>
        <p:txBody>
          <a:bodyPr/>
          <a:lstStyle/>
          <a:p>
            <a:pPr algn="ctr"/>
            <a:r>
              <a:rPr lang="es-CO" dirty="0" smtClean="0"/>
              <a:t>Análisis </a:t>
            </a:r>
            <a:r>
              <a:rPr lang="es-CO" dirty="0"/>
              <a:t>de entrevistas.</a:t>
            </a:r>
          </a:p>
        </p:txBody>
      </p:sp>
      <p:sp>
        <p:nvSpPr>
          <p:cNvPr id="3" name="CuadroTexto 2"/>
          <p:cNvSpPr txBox="1"/>
          <p:nvPr/>
        </p:nvSpPr>
        <p:spPr>
          <a:xfrm>
            <a:off x="1553378" y="2500829"/>
            <a:ext cx="184731" cy="369332"/>
          </a:xfrm>
          <a:prstGeom prst="rect">
            <a:avLst/>
          </a:prstGeom>
          <a:noFill/>
        </p:spPr>
        <p:txBody>
          <a:bodyPr wrap="none" rtlCol="0">
            <a:spAutoFit/>
          </a:bodyPr>
          <a:lstStyle/>
          <a:p>
            <a:endParaRPr lang="es-CO" dirty="0"/>
          </a:p>
        </p:txBody>
      </p:sp>
      <p:sp>
        <p:nvSpPr>
          <p:cNvPr id="4" name="CuadroTexto 3"/>
          <p:cNvSpPr txBox="1"/>
          <p:nvPr/>
        </p:nvSpPr>
        <p:spPr>
          <a:xfrm>
            <a:off x="1322023" y="2577947"/>
            <a:ext cx="9705861" cy="2031325"/>
          </a:xfrm>
          <a:prstGeom prst="rect">
            <a:avLst/>
          </a:prstGeom>
          <a:noFill/>
        </p:spPr>
        <p:txBody>
          <a:bodyPr wrap="square" rtlCol="0">
            <a:spAutoFit/>
          </a:bodyPr>
          <a:lstStyle/>
          <a:p>
            <a:r>
              <a:rPr lang="es-CO" dirty="0" smtClean="0"/>
              <a:t>Mediante las entrevistas realizadas podemos concluir lo siguiente de acuerdo a las preguntas.</a:t>
            </a:r>
          </a:p>
          <a:p>
            <a:endParaRPr lang="es-CO" dirty="0" smtClean="0"/>
          </a:p>
          <a:p>
            <a:pPr marL="342900" indent="-342900">
              <a:buFont typeface="+mj-lt"/>
              <a:buAutoNum type="arabicPeriod"/>
            </a:pPr>
            <a:r>
              <a:rPr lang="es-CO" b="1" dirty="0"/>
              <a:t>¿Usan algún software que les permita controlar a los domiciliarios y los tiempos de entrega</a:t>
            </a:r>
            <a:r>
              <a:rPr lang="es-CO" b="1" dirty="0" smtClean="0"/>
              <a:t>?</a:t>
            </a:r>
          </a:p>
          <a:p>
            <a:endParaRPr lang="es-CO" b="1" dirty="0" smtClean="0"/>
          </a:p>
          <a:p>
            <a:r>
              <a:rPr lang="es-CO" dirty="0"/>
              <a:t>E</a:t>
            </a:r>
            <a:r>
              <a:rPr lang="es-CO" dirty="0" smtClean="0"/>
              <a:t>n su mayoría, los restaurantes no utilizan un sistema gestión, en su lugar se guían mediante el proceso de facturación, en el cual se detalla toda la información del pedido, incluido quien entrega el domicilio, esta factura luego se guarda físicamente. </a:t>
            </a:r>
            <a:endParaRPr lang="es-CO" dirty="0"/>
          </a:p>
        </p:txBody>
      </p:sp>
    </p:spTree>
    <p:extLst>
      <p:ext uri="{BB962C8B-B14F-4D97-AF65-F5344CB8AC3E}">
        <p14:creationId xmlns:p14="http://schemas.microsoft.com/office/powerpoint/2010/main" val="12503870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86557"/>
          </a:xfrm>
        </p:spPr>
        <p:txBody>
          <a:bodyPr/>
          <a:lstStyle/>
          <a:p>
            <a:pPr algn="ctr"/>
            <a:r>
              <a:rPr lang="es-CO" dirty="0" smtClean="0"/>
              <a:t>Análisis </a:t>
            </a:r>
            <a:r>
              <a:rPr lang="es-CO" dirty="0"/>
              <a:t>de entrevistas.</a:t>
            </a:r>
          </a:p>
        </p:txBody>
      </p:sp>
      <p:sp>
        <p:nvSpPr>
          <p:cNvPr id="3" name="CuadroTexto 2"/>
          <p:cNvSpPr txBox="1"/>
          <p:nvPr/>
        </p:nvSpPr>
        <p:spPr>
          <a:xfrm>
            <a:off x="1553378" y="2500829"/>
            <a:ext cx="184731" cy="369332"/>
          </a:xfrm>
          <a:prstGeom prst="rect">
            <a:avLst/>
          </a:prstGeom>
          <a:noFill/>
        </p:spPr>
        <p:txBody>
          <a:bodyPr wrap="none" rtlCol="0">
            <a:spAutoFit/>
          </a:bodyPr>
          <a:lstStyle/>
          <a:p>
            <a:endParaRPr lang="es-CO" dirty="0"/>
          </a:p>
        </p:txBody>
      </p:sp>
      <p:sp>
        <p:nvSpPr>
          <p:cNvPr id="4" name="CuadroTexto 3"/>
          <p:cNvSpPr txBox="1"/>
          <p:nvPr/>
        </p:nvSpPr>
        <p:spPr>
          <a:xfrm>
            <a:off x="1243069" y="1946831"/>
            <a:ext cx="9705861" cy="1477328"/>
          </a:xfrm>
          <a:prstGeom prst="rect">
            <a:avLst/>
          </a:prstGeom>
          <a:noFill/>
        </p:spPr>
        <p:txBody>
          <a:bodyPr wrap="square" rtlCol="0">
            <a:spAutoFit/>
          </a:bodyPr>
          <a:lstStyle/>
          <a:p>
            <a:r>
              <a:rPr lang="es-CO" dirty="0" smtClean="0"/>
              <a:t>.</a:t>
            </a:r>
          </a:p>
          <a:p>
            <a:r>
              <a:rPr lang="es-CO" b="1" dirty="0" smtClean="0"/>
              <a:t>2. ¿Usan </a:t>
            </a:r>
            <a:r>
              <a:rPr lang="es-CO" b="1" dirty="0"/>
              <a:t>algún dispositivo electrónico como el celular para tener comunicación con los </a:t>
            </a:r>
            <a:r>
              <a:rPr lang="es-CO" b="1" dirty="0" smtClean="0"/>
              <a:t>domiciliarios</a:t>
            </a:r>
          </a:p>
          <a:p>
            <a:endParaRPr lang="es-CO" b="1" dirty="0"/>
          </a:p>
          <a:p>
            <a:r>
              <a:rPr lang="es-CO" dirty="0" smtClean="0"/>
              <a:t>La mayoría utiliza como medio de comunicación un celular, pero concluyen que no es la forma mas eficiente debido a que no pueden contestar de inmediato por que están conduciendo</a:t>
            </a:r>
          </a:p>
        </p:txBody>
      </p:sp>
      <p:sp>
        <p:nvSpPr>
          <p:cNvPr id="5" name="CuadroTexto 4"/>
          <p:cNvSpPr txBox="1"/>
          <p:nvPr/>
        </p:nvSpPr>
        <p:spPr>
          <a:xfrm>
            <a:off x="1243069" y="3516492"/>
            <a:ext cx="9233972" cy="1477328"/>
          </a:xfrm>
          <a:prstGeom prst="rect">
            <a:avLst/>
          </a:prstGeom>
          <a:noFill/>
        </p:spPr>
        <p:txBody>
          <a:bodyPr wrap="square" rtlCol="0">
            <a:spAutoFit/>
          </a:bodyPr>
          <a:lstStyle/>
          <a:p>
            <a:r>
              <a:rPr lang="es-CO" b="1" dirty="0" smtClean="0"/>
              <a:t>3. ¿Piensa que es efectivo el modo actual en que se maneja el tema de los domicilios?</a:t>
            </a:r>
          </a:p>
          <a:p>
            <a:endParaRPr lang="es-CO" b="1" dirty="0" smtClean="0"/>
          </a:p>
          <a:p>
            <a:r>
              <a:rPr lang="es-CO" dirty="0" smtClean="0"/>
              <a:t>Concuerdan en que la forma en que se lleva el proceso debería cambiar, por que casi todo se realiza manualmente y esto podría generar errores,  sobre todo por que no llevan un registro del movimiento de cada empleado</a:t>
            </a:r>
            <a:endParaRPr lang="es-CO" dirty="0"/>
          </a:p>
        </p:txBody>
      </p:sp>
    </p:spTree>
    <p:extLst>
      <p:ext uri="{BB962C8B-B14F-4D97-AF65-F5344CB8AC3E}">
        <p14:creationId xmlns:p14="http://schemas.microsoft.com/office/powerpoint/2010/main" val="1898405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86557"/>
          </a:xfrm>
        </p:spPr>
        <p:txBody>
          <a:bodyPr/>
          <a:lstStyle/>
          <a:p>
            <a:pPr algn="ctr"/>
            <a:r>
              <a:rPr lang="es-CO" dirty="0" smtClean="0"/>
              <a:t>Análisis </a:t>
            </a:r>
            <a:r>
              <a:rPr lang="es-CO" dirty="0"/>
              <a:t>de entrevistas.</a:t>
            </a:r>
          </a:p>
        </p:txBody>
      </p:sp>
      <p:sp>
        <p:nvSpPr>
          <p:cNvPr id="3" name="CuadroTexto 2"/>
          <p:cNvSpPr txBox="1"/>
          <p:nvPr/>
        </p:nvSpPr>
        <p:spPr>
          <a:xfrm>
            <a:off x="1553378" y="2500829"/>
            <a:ext cx="184731" cy="369332"/>
          </a:xfrm>
          <a:prstGeom prst="rect">
            <a:avLst/>
          </a:prstGeom>
          <a:noFill/>
        </p:spPr>
        <p:txBody>
          <a:bodyPr wrap="none" rtlCol="0">
            <a:spAutoFit/>
          </a:bodyPr>
          <a:lstStyle/>
          <a:p>
            <a:endParaRPr lang="es-CO" dirty="0"/>
          </a:p>
        </p:txBody>
      </p:sp>
      <p:sp>
        <p:nvSpPr>
          <p:cNvPr id="4" name="CuadroTexto 3"/>
          <p:cNvSpPr txBox="1"/>
          <p:nvPr/>
        </p:nvSpPr>
        <p:spPr>
          <a:xfrm>
            <a:off x="1243069" y="1946831"/>
            <a:ext cx="9705861" cy="2031325"/>
          </a:xfrm>
          <a:prstGeom prst="rect">
            <a:avLst/>
          </a:prstGeom>
          <a:noFill/>
        </p:spPr>
        <p:txBody>
          <a:bodyPr wrap="square" rtlCol="0">
            <a:spAutoFit/>
          </a:bodyPr>
          <a:lstStyle/>
          <a:p>
            <a:r>
              <a:rPr lang="es-CO" b="1" dirty="0" smtClean="0"/>
              <a:t>4. ¿Cuáles </a:t>
            </a:r>
            <a:r>
              <a:rPr lang="es-CO" b="1" dirty="0"/>
              <a:t>son los problemas más frecuentes que se presentan en la operación de entrega de domicilios</a:t>
            </a:r>
            <a:r>
              <a:rPr lang="es-CO" b="1" dirty="0" smtClean="0"/>
              <a:t>?</a:t>
            </a:r>
          </a:p>
          <a:p>
            <a:endParaRPr lang="es-CO" b="1" dirty="0" smtClean="0"/>
          </a:p>
          <a:p>
            <a:r>
              <a:rPr lang="es-CO" dirty="0" smtClean="0"/>
              <a:t>Existen varios incidentes que se presentan, como por ejemplo, que no se entregue lo que el cliente  pidió, demoras por parte del domiciliario, que el cliente no atienda el domicilio cuando llegue, el restaurante tiene problemas para comunicarse con el domiciliario, no se cumple con los tiempos de entrega.</a:t>
            </a:r>
          </a:p>
        </p:txBody>
      </p:sp>
      <p:sp>
        <p:nvSpPr>
          <p:cNvPr id="6" name="CuadroTexto 5"/>
          <p:cNvSpPr txBox="1"/>
          <p:nvPr/>
        </p:nvSpPr>
        <p:spPr>
          <a:xfrm>
            <a:off x="1243069" y="4065224"/>
            <a:ext cx="9267023" cy="2031325"/>
          </a:xfrm>
          <a:prstGeom prst="rect">
            <a:avLst/>
          </a:prstGeom>
          <a:noFill/>
        </p:spPr>
        <p:txBody>
          <a:bodyPr wrap="square" rtlCol="0">
            <a:spAutoFit/>
          </a:bodyPr>
          <a:lstStyle/>
          <a:p>
            <a:r>
              <a:rPr lang="es-CO" b="1" dirty="0" smtClean="0"/>
              <a:t>5. ¿En </a:t>
            </a:r>
            <a:r>
              <a:rPr lang="es-CO" b="1" dirty="0"/>
              <a:t>el proceso de entrega qué piensa que podría hacerse para optimizarlo y  minimizar los problemas anteriormente descritos</a:t>
            </a:r>
            <a:r>
              <a:rPr lang="es-CO" b="1" dirty="0" smtClean="0"/>
              <a:t>?</a:t>
            </a:r>
          </a:p>
          <a:p>
            <a:endParaRPr lang="es-CO" b="1" dirty="0"/>
          </a:p>
          <a:p>
            <a:r>
              <a:rPr lang="es-CO" dirty="0" smtClean="0"/>
              <a:t>Concuerdan en que se debe llevar un control sobre que pedidos que mas solicitan, que lugares son los mas comunes en que se llevan los domicilios, tener un registro diario del movimiento de cada uno de los trabajadores.</a:t>
            </a:r>
            <a:endParaRPr lang="es-CO" dirty="0"/>
          </a:p>
          <a:p>
            <a:endParaRPr lang="es-CO" b="1" dirty="0"/>
          </a:p>
        </p:txBody>
      </p:sp>
    </p:spTree>
    <p:extLst>
      <p:ext uri="{BB962C8B-B14F-4D97-AF65-F5344CB8AC3E}">
        <p14:creationId xmlns:p14="http://schemas.microsoft.com/office/powerpoint/2010/main" val="15636397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86557"/>
          </a:xfrm>
        </p:spPr>
        <p:txBody>
          <a:bodyPr/>
          <a:lstStyle/>
          <a:p>
            <a:pPr algn="ctr"/>
            <a:r>
              <a:rPr lang="es-CO" dirty="0" smtClean="0"/>
              <a:t>Análisis </a:t>
            </a:r>
            <a:r>
              <a:rPr lang="es-CO" dirty="0"/>
              <a:t>de entrevistas.</a:t>
            </a:r>
          </a:p>
        </p:txBody>
      </p:sp>
      <p:sp>
        <p:nvSpPr>
          <p:cNvPr id="3" name="CuadroTexto 2"/>
          <p:cNvSpPr txBox="1"/>
          <p:nvPr/>
        </p:nvSpPr>
        <p:spPr>
          <a:xfrm>
            <a:off x="1553378" y="2500829"/>
            <a:ext cx="184731" cy="369332"/>
          </a:xfrm>
          <a:prstGeom prst="rect">
            <a:avLst/>
          </a:prstGeom>
          <a:noFill/>
        </p:spPr>
        <p:txBody>
          <a:bodyPr wrap="none" rtlCol="0">
            <a:spAutoFit/>
          </a:bodyPr>
          <a:lstStyle/>
          <a:p>
            <a:endParaRPr lang="es-CO" dirty="0"/>
          </a:p>
        </p:txBody>
      </p:sp>
      <p:sp>
        <p:nvSpPr>
          <p:cNvPr id="4" name="CuadroTexto 3"/>
          <p:cNvSpPr txBox="1"/>
          <p:nvPr/>
        </p:nvSpPr>
        <p:spPr>
          <a:xfrm>
            <a:off x="1243069" y="1946831"/>
            <a:ext cx="9705861" cy="2031325"/>
          </a:xfrm>
          <a:prstGeom prst="rect">
            <a:avLst/>
          </a:prstGeom>
          <a:noFill/>
        </p:spPr>
        <p:txBody>
          <a:bodyPr wrap="square" rtlCol="0">
            <a:spAutoFit/>
          </a:bodyPr>
          <a:lstStyle/>
          <a:p>
            <a:r>
              <a:rPr lang="es-CO" b="1" dirty="0" smtClean="0"/>
              <a:t>6. Si </a:t>
            </a:r>
            <a:r>
              <a:rPr lang="es-CO" b="1" dirty="0"/>
              <a:t>pudiese tener un software que le ayudara a controlar las entregas de domicilios, ¿qué funciones debería tener en su opinión</a:t>
            </a:r>
            <a:r>
              <a:rPr lang="es-CO" b="1" dirty="0" smtClean="0"/>
              <a:t>?</a:t>
            </a:r>
          </a:p>
          <a:p>
            <a:endParaRPr lang="es-CO" b="1" dirty="0"/>
          </a:p>
          <a:p>
            <a:r>
              <a:rPr lang="es-CO" dirty="0" smtClean="0"/>
              <a:t>Se identifica según las respuestas, que debe facilitar de manera inmediata todos los procesos que tienen manualmente, debido a que generalmente se presentan errores humanos, adicionalmente según respuestas anteriores se requiere un software, que administre los tiempos de entrega de los domicilios y que permita hacer un seguimiento por cada trabajador.</a:t>
            </a:r>
          </a:p>
        </p:txBody>
      </p:sp>
    </p:spTree>
    <p:extLst>
      <p:ext uri="{BB962C8B-B14F-4D97-AF65-F5344CB8AC3E}">
        <p14:creationId xmlns:p14="http://schemas.microsoft.com/office/powerpoint/2010/main" val="22608245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86557"/>
          </a:xfrm>
        </p:spPr>
        <p:txBody>
          <a:bodyPr/>
          <a:lstStyle/>
          <a:p>
            <a:pPr algn="ctr"/>
            <a:r>
              <a:rPr lang="es-CO" dirty="0"/>
              <a:t>Tabulación de encuestas</a:t>
            </a:r>
          </a:p>
        </p:txBody>
      </p:sp>
      <p:sp>
        <p:nvSpPr>
          <p:cNvPr id="3" name="CuadroTexto 2"/>
          <p:cNvSpPr txBox="1"/>
          <p:nvPr/>
        </p:nvSpPr>
        <p:spPr>
          <a:xfrm>
            <a:off x="1553378" y="2500829"/>
            <a:ext cx="184731" cy="369332"/>
          </a:xfrm>
          <a:prstGeom prst="rect">
            <a:avLst/>
          </a:prstGeom>
          <a:noFill/>
        </p:spPr>
        <p:txBody>
          <a:bodyPr wrap="none" rtlCol="0">
            <a:spAutoFit/>
          </a:bodyPr>
          <a:lstStyle/>
          <a:p>
            <a:endParaRPr lang="es-CO" dirty="0"/>
          </a:p>
        </p:txBody>
      </p:sp>
      <p:sp>
        <p:nvSpPr>
          <p:cNvPr id="4" name="CuadroTexto 3"/>
          <p:cNvSpPr txBox="1"/>
          <p:nvPr/>
        </p:nvSpPr>
        <p:spPr>
          <a:xfrm>
            <a:off x="1022731" y="2131497"/>
            <a:ext cx="9705861" cy="646331"/>
          </a:xfrm>
          <a:prstGeom prst="rect">
            <a:avLst/>
          </a:prstGeom>
          <a:noFill/>
        </p:spPr>
        <p:txBody>
          <a:bodyPr wrap="square" rtlCol="0">
            <a:spAutoFit/>
          </a:bodyPr>
          <a:lstStyle/>
          <a:p>
            <a:r>
              <a:rPr lang="es-CO" dirty="0" smtClean="0"/>
              <a:t>Se realizan 6 encuestas con 8 preguntas, cada pregunta con distintas opciones de respuesta, en las siguientes graficas podemos identificar que numero o porcentaje de personas responde a cada una.</a:t>
            </a:r>
          </a:p>
        </p:txBody>
      </p:sp>
    </p:spTree>
    <p:extLst>
      <p:ext uri="{BB962C8B-B14F-4D97-AF65-F5344CB8AC3E}">
        <p14:creationId xmlns:p14="http://schemas.microsoft.com/office/powerpoint/2010/main" val="25011466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áfico 4"/>
          <p:cNvGraphicFramePr/>
          <p:nvPr>
            <p:extLst>
              <p:ext uri="{D42A27DB-BD31-4B8C-83A1-F6EECF244321}">
                <p14:modId xmlns:p14="http://schemas.microsoft.com/office/powerpoint/2010/main" val="2474265952"/>
              </p:ext>
            </p:extLst>
          </p:nvPr>
        </p:nvGraphicFramePr>
        <p:xfrm>
          <a:off x="1635393" y="840852"/>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669549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áfico 4"/>
          <p:cNvGraphicFramePr/>
          <p:nvPr>
            <p:extLst>
              <p:ext uri="{D42A27DB-BD31-4B8C-83A1-F6EECF244321}">
                <p14:modId xmlns:p14="http://schemas.microsoft.com/office/powerpoint/2010/main" val="1243945914"/>
              </p:ext>
            </p:extLst>
          </p:nvPr>
        </p:nvGraphicFramePr>
        <p:xfrm>
          <a:off x="1271016" y="840852"/>
          <a:ext cx="8492377"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048163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áfico 4"/>
          <p:cNvGraphicFramePr/>
          <p:nvPr>
            <p:extLst>
              <p:ext uri="{D42A27DB-BD31-4B8C-83A1-F6EECF244321}">
                <p14:modId xmlns:p14="http://schemas.microsoft.com/office/powerpoint/2010/main" val="2424938892"/>
              </p:ext>
            </p:extLst>
          </p:nvPr>
        </p:nvGraphicFramePr>
        <p:xfrm>
          <a:off x="1271016" y="840852"/>
          <a:ext cx="8492377"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2267306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163</TotalTime>
  <Words>606</Words>
  <Application>Microsoft Office PowerPoint</Application>
  <PresentationFormat>Panorámica</PresentationFormat>
  <Paragraphs>36</Paragraphs>
  <Slides>14</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14</vt:i4>
      </vt:variant>
    </vt:vector>
  </HeadingPairs>
  <TitlesOfParts>
    <vt:vector size="17" baseType="lpstr">
      <vt:lpstr>Calibri</vt:lpstr>
      <vt:lpstr>Calibri Light</vt:lpstr>
      <vt:lpstr>Retrospección</vt:lpstr>
      <vt:lpstr>Tabulación de encuestas y análisis de entrevistas.</vt:lpstr>
      <vt:lpstr>Análisis de entrevistas.</vt:lpstr>
      <vt:lpstr>Análisis de entrevistas.</vt:lpstr>
      <vt:lpstr>Análisis de entrevistas.</vt:lpstr>
      <vt:lpstr>Análisis de entrevistas.</vt:lpstr>
      <vt:lpstr>Tabulación de encuestas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eliecer betancourt</dc:creator>
  <cp:lastModifiedBy>eliecer betancourt</cp:lastModifiedBy>
  <cp:revision>28</cp:revision>
  <dcterms:created xsi:type="dcterms:W3CDTF">2017-08-20T20:24:38Z</dcterms:created>
  <dcterms:modified xsi:type="dcterms:W3CDTF">2017-08-20T23:08:28Z</dcterms:modified>
</cp:coreProperties>
</file>