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67275" cy="42794238"/>
  <p:notesSz cx="6858000" cy="9144000"/>
  <p:defaultTextStyle>
    <a:defPPr>
      <a:defRPr lang="es-CO"/>
    </a:defPPr>
    <a:lvl1pPr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778000" indent="-1320800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557588" indent="-2643188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337175" indent="-3965575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115175" indent="-5286375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8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FFFF00"/>
    <a:srgbClr val="FFFF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09" autoAdjust="0"/>
    <p:restoredTop sz="94629" autoAdjust="0"/>
  </p:normalViewPr>
  <p:slideViewPr>
    <p:cSldViewPr>
      <p:cViewPr>
        <p:scale>
          <a:sx n="20" d="100"/>
          <a:sy n="20" d="100"/>
        </p:scale>
        <p:origin x="2646" y="-1710"/>
      </p:cViewPr>
      <p:guideLst>
        <p:guide orient="horz" pos="13478"/>
        <p:guide pos="9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51A91C-D61A-484C-BC0E-C3013F891182}" type="datetimeFigureOut">
              <a:rPr lang="es-CO"/>
              <a:pPr>
                <a:defRPr/>
              </a:pPr>
              <a:t>21/10/2016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1C1352-3F08-4603-B84D-F4F9F20B977F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3011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4925B2-D397-44DC-926A-71EDF2ADB487}" type="datetimeFigureOut">
              <a:rPr lang="es-CO"/>
              <a:pPr>
                <a:defRPr/>
              </a:pPr>
              <a:t>21/10/2016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D32CE8-99C2-46CA-A60F-2D8A8A2D8C87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800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D32CE8-99C2-46CA-A60F-2D8A8A2D8C87}" type="slidenum">
              <a:rPr lang="es-CO" smtClean="0"/>
              <a:pPr>
                <a:defRPr/>
              </a:pPr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32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7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2888" y="39663688"/>
            <a:ext cx="7062787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8A2999-0B01-40F5-8CD3-C4CA19B94094}" type="datetimeFigureOut">
              <a:rPr lang="es-CO"/>
              <a:pPr>
                <a:defRPr/>
              </a:pPr>
              <a:t>21/10/2016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0975" y="39663688"/>
            <a:ext cx="9585325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ctr" defTabSz="3558296" fontAlgn="auto">
              <a:spcBef>
                <a:spcPts val="0"/>
              </a:spcBef>
              <a:spcAft>
                <a:spcPts val="0"/>
              </a:spcAft>
              <a:defRPr sz="47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691600" y="39663688"/>
            <a:ext cx="7062788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A27BF7-2CD6-44FB-885B-039F457CB9AE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r" defTabSz="3557588" rtl="0" eaLnBrk="0" fontAlgn="base" hangingPunct="0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  <a:lvl2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2pPr>
      <a:lvl3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3pPr>
      <a:lvl4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4pPr>
      <a:lvl5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5pPr>
      <a:lvl6pPr marL="4572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6pPr>
      <a:lvl7pPr marL="9144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7pPr>
      <a:lvl8pPr marL="13716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8pPr>
      <a:lvl9pPr marL="18288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9pPr>
    </p:titleStyle>
    <p:bodyStyle>
      <a:lvl1pPr marL="1333500" indent="-13335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890838" indent="-111125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46588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226175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8005763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9785314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64463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3611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2759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9148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8296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37444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16592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895740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74888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4037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33185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hyperlink" Target="mailto:m.romero1573@uniandes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7.emf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ortar rectángulo de esquina sencilla"/>
          <p:cNvSpPr/>
          <p:nvPr/>
        </p:nvSpPr>
        <p:spPr>
          <a:xfrm>
            <a:off x="15317663" y="7784247"/>
            <a:ext cx="14141576" cy="3450742"/>
          </a:xfrm>
          <a:prstGeom prst="snip1Rect">
            <a:avLst>
              <a:gd name="adj" fmla="val 9421"/>
            </a:avLst>
          </a:prstGeom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s-CO" sz="3600" dirty="0"/>
              <a:t>El proyecto se ejecuta bajo los lineamientos de la metodología de trabajo ágil Scrum. El equipo considera que las limitaciones de tiempo, las características y el alcance de la aplicación, sumados a un bajo costo de desarrollo, representan un conjunto de factores propicios para orientar el trabajo de esta forma.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2725399" y="1026111"/>
            <a:ext cx="15743240" cy="1981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b="1" dirty="0"/>
              <a:t>Sistema de Gestión de Cobros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4091319" y="3033410"/>
            <a:ext cx="13462918" cy="97157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CO" sz="3200" dirty="0"/>
              <a:t>Facultad de Ingeniería y ciencias básicas</a:t>
            </a:r>
            <a:r>
              <a:rPr lang="es-ES" sz="3200" dirty="0"/>
              <a:t>.  </a:t>
            </a:r>
            <a:r>
              <a:rPr lang="es-ES" sz="3200" b="1" dirty="0"/>
              <a:t>Asignatura</a:t>
            </a:r>
            <a:r>
              <a:rPr lang="es-ES" sz="3200" dirty="0"/>
              <a:t>: Ingeniería de Software II</a:t>
            </a:r>
          </a:p>
        </p:txBody>
      </p:sp>
      <p:sp>
        <p:nvSpPr>
          <p:cNvPr id="115" name="3 Proceso alternativo"/>
          <p:cNvSpPr/>
          <p:nvPr/>
        </p:nvSpPr>
        <p:spPr>
          <a:xfrm>
            <a:off x="1643281" y="29475354"/>
            <a:ext cx="27815956" cy="11533739"/>
          </a:xfrm>
          <a:custGeom>
            <a:avLst/>
            <a:gdLst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22733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22733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01700 w 13639800"/>
              <a:gd name="connsiteY3" fmla="*/ 14351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14351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1471 w 13641271"/>
              <a:gd name="connsiteY0" fmla="*/ 2273300 h 14652612"/>
              <a:gd name="connsiteX1" fmla="*/ 2274771 w 13641271"/>
              <a:gd name="connsiteY1" fmla="*/ 0 h 14652612"/>
              <a:gd name="connsiteX2" fmla="*/ 11367971 w 13641271"/>
              <a:gd name="connsiteY2" fmla="*/ 0 h 14652612"/>
              <a:gd name="connsiteX3" fmla="*/ 13641271 w 13641271"/>
              <a:gd name="connsiteY3" fmla="*/ 1435100 h 14652612"/>
              <a:gd name="connsiteX4" fmla="*/ 13641271 w 13641271"/>
              <a:gd name="connsiteY4" fmla="*/ 12357100 h 14652612"/>
              <a:gd name="connsiteX5" fmla="*/ 11367971 w 13641271"/>
              <a:gd name="connsiteY5" fmla="*/ 14630400 h 14652612"/>
              <a:gd name="connsiteX6" fmla="*/ 1165698 w 13641271"/>
              <a:gd name="connsiteY6" fmla="*/ 14652612 h 14652612"/>
              <a:gd name="connsiteX7" fmla="*/ 1471 w 13641271"/>
              <a:gd name="connsiteY7" fmla="*/ 12357100 h 14652612"/>
              <a:gd name="connsiteX8" fmla="*/ 1471 w 13641271"/>
              <a:gd name="connsiteY8" fmla="*/ 2273300 h 14652612"/>
              <a:gd name="connsiteX0" fmla="*/ 1471 w 13641271"/>
              <a:gd name="connsiteY0" fmla="*/ 2273300 h 14652612"/>
              <a:gd name="connsiteX1" fmla="*/ 2274771 w 13641271"/>
              <a:gd name="connsiteY1" fmla="*/ 0 h 14652612"/>
              <a:gd name="connsiteX2" fmla="*/ 11367971 w 13641271"/>
              <a:gd name="connsiteY2" fmla="*/ 0 h 14652612"/>
              <a:gd name="connsiteX3" fmla="*/ 13641271 w 13641271"/>
              <a:gd name="connsiteY3" fmla="*/ 1435100 h 14652612"/>
              <a:gd name="connsiteX4" fmla="*/ 13641271 w 13641271"/>
              <a:gd name="connsiteY4" fmla="*/ 12357100 h 14652612"/>
              <a:gd name="connsiteX5" fmla="*/ 12178447 w 13641271"/>
              <a:gd name="connsiteY5" fmla="*/ 14652612 h 14652612"/>
              <a:gd name="connsiteX6" fmla="*/ 1165698 w 13641271"/>
              <a:gd name="connsiteY6" fmla="*/ 14652612 h 14652612"/>
              <a:gd name="connsiteX7" fmla="*/ 1471 w 13641271"/>
              <a:gd name="connsiteY7" fmla="*/ 12357100 h 14652612"/>
              <a:gd name="connsiteX8" fmla="*/ 1471 w 13641271"/>
              <a:gd name="connsiteY8" fmla="*/ 2273300 h 14652612"/>
              <a:gd name="connsiteX0" fmla="*/ 1471 w 13641271"/>
              <a:gd name="connsiteY0" fmla="*/ 2295512 h 14674824"/>
              <a:gd name="connsiteX1" fmla="*/ 1393201 w 13641271"/>
              <a:gd name="connsiteY1" fmla="*/ 0 h 14674824"/>
              <a:gd name="connsiteX2" fmla="*/ 11367971 w 13641271"/>
              <a:gd name="connsiteY2" fmla="*/ 22212 h 14674824"/>
              <a:gd name="connsiteX3" fmla="*/ 13641271 w 13641271"/>
              <a:gd name="connsiteY3" fmla="*/ 1457312 h 14674824"/>
              <a:gd name="connsiteX4" fmla="*/ 13641271 w 13641271"/>
              <a:gd name="connsiteY4" fmla="*/ 12379312 h 14674824"/>
              <a:gd name="connsiteX5" fmla="*/ 12178447 w 13641271"/>
              <a:gd name="connsiteY5" fmla="*/ 14674824 h 14674824"/>
              <a:gd name="connsiteX6" fmla="*/ 1165698 w 13641271"/>
              <a:gd name="connsiteY6" fmla="*/ 14674824 h 14674824"/>
              <a:gd name="connsiteX7" fmla="*/ 1471 w 13641271"/>
              <a:gd name="connsiteY7" fmla="*/ 12379312 h 14674824"/>
              <a:gd name="connsiteX8" fmla="*/ 1471 w 13641271"/>
              <a:gd name="connsiteY8" fmla="*/ 2295512 h 146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1271" h="14674824">
                <a:moveTo>
                  <a:pt x="1471" y="2295512"/>
                </a:moveTo>
                <a:cubicBezTo>
                  <a:pt x="1471" y="1040003"/>
                  <a:pt x="137692" y="0"/>
                  <a:pt x="1393201" y="0"/>
                </a:cubicBezTo>
                <a:lnTo>
                  <a:pt x="11367971" y="22212"/>
                </a:lnTo>
                <a:cubicBezTo>
                  <a:pt x="12623480" y="22212"/>
                  <a:pt x="11355271" y="1497203"/>
                  <a:pt x="13641271" y="1457312"/>
                </a:cubicBezTo>
                <a:lnTo>
                  <a:pt x="13641271" y="12379312"/>
                </a:lnTo>
                <a:cubicBezTo>
                  <a:pt x="13641271" y="13634821"/>
                  <a:pt x="13433956" y="14674824"/>
                  <a:pt x="12178447" y="14674824"/>
                </a:cubicBezTo>
                <a:lnTo>
                  <a:pt x="1165698" y="14674824"/>
                </a:lnTo>
                <a:cubicBezTo>
                  <a:pt x="-89811" y="14674824"/>
                  <a:pt x="1471" y="13634821"/>
                  <a:pt x="1471" y="12379312"/>
                </a:cubicBezTo>
                <a:lnTo>
                  <a:pt x="1471" y="2295512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  <p:sp>
        <p:nvSpPr>
          <p:cNvPr id="116" name="115 Recortar rectángulo de esquina sencilla"/>
          <p:cNvSpPr/>
          <p:nvPr/>
        </p:nvSpPr>
        <p:spPr>
          <a:xfrm>
            <a:off x="1597998" y="7826317"/>
            <a:ext cx="13189750" cy="3369573"/>
          </a:xfrm>
          <a:prstGeom prst="snip1Rect">
            <a:avLst>
              <a:gd name="adj" fmla="val 10733"/>
            </a:avLst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  <p:sp>
        <p:nvSpPr>
          <p:cNvPr id="118" name="15 Marcador de texto"/>
          <p:cNvSpPr txBox="1">
            <a:spLocks/>
          </p:cNvSpPr>
          <p:nvPr/>
        </p:nvSpPr>
        <p:spPr>
          <a:xfrm>
            <a:off x="1906462" y="6690081"/>
            <a:ext cx="13411200" cy="990600"/>
          </a:xfrm>
          <a:prstGeom prst="rect">
            <a:avLst/>
          </a:prstGeom>
        </p:spPr>
        <p:txBody>
          <a:bodyPr/>
          <a:lstStyle>
            <a:lvl1pPr marL="1333500" marR="0" indent="-1333500" algn="l" defTabSz="35575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s-CO" sz="48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</a:t>
            </a:r>
          </a:p>
        </p:txBody>
      </p:sp>
      <p:sp>
        <p:nvSpPr>
          <p:cNvPr id="132" name="20 Marcador de contenido"/>
          <p:cNvSpPr txBox="1">
            <a:spLocks/>
          </p:cNvSpPr>
          <p:nvPr/>
        </p:nvSpPr>
        <p:spPr>
          <a:xfrm>
            <a:off x="1570373" y="7832757"/>
            <a:ext cx="13245000" cy="3169172"/>
          </a:xfrm>
          <a:prstGeom prst="snip1Rect">
            <a:avLst>
              <a:gd name="adj" fmla="val 25616"/>
            </a:avLst>
          </a:prstGeom>
        </p:spPr>
        <p:txBody>
          <a:bodyPr/>
          <a:lstStyle>
            <a:lvl1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just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s-CO" sz="4000" dirty="0"/>
              <a:t>Diseñar e implementar un sistema de gestión de cobros, que permita reportar las ventas y controlar los pagos de los clientes de las campañas de telemarketing, en la empresa Andi Asistencia. </a:t>
            </a:r>
          </a:p>
          <a:p>
            <a:pPr marL="0" lvl="0" indent="0">
              <a:buNone/>
            </a:pPr>
            <a:endParaRPr lang="es-ES" sz="4000" dirty="0">
              <a:solidFill>
                <a:prstClr val="black"/>
              </a:solidFill>
            </a:endParaRPr>
          </a:p>
        </p:txBody>
      </p:sp>
      <p:sp>
        <p:nvSpPr>
          <p:cNvPr id="137" name="20 Marcador de contenido"/>
          <p:cNvSpPr txBox="1">
            <a:spLocks/>
          </p:cNvSpPr>
          <p:nvPr/>
        </p:nvSpPr>
        <p:spPr>
          <a:xfrm>
            <a:off x="15659799" y="13197735"/>
            <a:ext cx="13727662" cy="3858570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22226 w 12976226"/>
              <a:gd name="connsiteY0" fmla="*/ 0 h 11059130"/>
              <a:gd name="connsiteX1" fmla="*/ 10223992 w 12976226"/>
              <a:gd name="connsiteY1" fmla="*/ 0 h 11059130"/>
              <a:gd name="connsiteX2" fmla="*/ 12976226 w 12976226"/>
              <a:gd name="connsiteY2" fmla="*/ 2752234 h 11059130"/>
              <a:gd name="connsiteX3" fmla="*/ 12976226 w 12976226"/>
              <a:gd name="connsiteY3" fmla="*/ 10744200 h 11059130"/>
              <a:gd name="connsiteX4" fmla="*/ 1736016 w 12976226"/>
              <a:gd name="connsiteY4" fmla="*/ 10727611 h 11059130"/>
              <a:gd name="connsiteX5" fmla="*/ 22226 w 12976226"/>
              <a:gd name="connsiteY5" fmla="*/ 9451343 h 11059130"/>
              <a:gd name="connsiteX6" fmla="*/ 22226 w 12976226"/>
              <a:gd name="connsiteY6" fmla="*/ 0 h 11059130"/>
              <a:gd name="connsiteX0" fmla="*/ 65381 w 13019381"/>
              <a:gd name="connsiteY0" fmla="*/ 0 h 10744200"/>
              <a:gd name="connsiteX1" fmla="*/ 10267147 w 13019381"/>
              <a:gd name="connsiteY1" fmla="*/ 0 h 10744200"/>
              <a:gd name="connsiteX2" fmla="*/ 13019381 w 13019381"/>
              <a:gd name="connsiteY2" fmla="*/ 2752234 h 10744200"/>
              <a:gd name="connsiteX3" fmla="*/ 13019381 w 13019381"/>
              <a:gd name="connsiteY3" fmla="*/ 10744200 h 10744200"/>
              <a:gd name="connsiteX4" fmla="*/ 1779171 w 13019381"/>
              <a:gd name="connsiteY4" fmla="*/ 10727611 h 10744200"/>
              <a:gd name="connsiteX5" fmla="*/ 65381 w 13019381"/>
              <a:gd name="connsiteY5" fmla="*/ 9451343 h 10744200"/>
              <a:gd name="connsiteX6" fmla="*/ 65381 w 13019381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80739 w 13034739"/>
              <a:gd name="connsiteY0" fmla="*/ 0 h 10744200"/>
              <a:gd name="connsiteX1" fmla="*/ 10282505 w 13034739"/>
              <a:gd name="connsiteY1" fmla="*/ 0 h 10744200"/>
              <a:gd name="connsiteX2" fmla="*/ 13034739 w 13034739"/>
              <a:gd name="connsiteY2" fmla="*/ 2752234 h 10744200"/>
              <a:gd name="connsiteX3" fmla="*/ 13034739 w 13034739"/>
              <a:gd name="connsiteY3" fmla="*/ 10744200 h 10744200"/>
              <a:gd name="connsiteX4" fmla="*/ 1794529 w 13034739"/>
              <a:gd name="connsiteY4" fmla="*/ 10727611 h 10744200"/>
              <a:gd name="connsiteX5" fmla="*/ 32183 w 13034739"/>
              <a:gd name="connsiteY5" fmla="*/ 8214696 h 10744200"/>
              <a:gd name="connsiteX6" fmla="*/ 80739 w 13034739"/>
              <a:gd name="connsiteY6" fmla="*/ 0 h 10744200"/>
              <a:gd name="connsiteX0" fmla="*/ 48556 w 13002556"/>
              <a:gd name="connsiteY0" fmla="*/ 0 h 10744200"/>
              <a:gd name="connsiteX1" fmla="*/ 10250322 w 13002556"/>
              <a:gd name="connsiteY1" fmla="*/ 0 h 10744200"/>
              <a:gd name="connsiteX2" fmla="*/ 13002556 w 13002556"/>
              <a:gd name="connsiteY2" fmla="*/ 2752234 h 10744200"/>
              <a:gd name="connsiteX3" fmla="*/ 13002556 w 13002556"/>
              <a:gd name="connsiteY3" fmla="*/ 10744200 h 10744200"/>
              <a:gd name="connsiteX4" fmla="*/ 1762346 w 13002556"/>
              <a:gd name="connsiteY4" fmla="*/ 10727611 h 10744200"/>
              <a:gd name="connsiteX5" fmla="*/ 0 w 13002556"/>
              <a:gd name="connsiteY5" fmla="*/ 8214696 h 10744200"/>
              <a:gd name="connsiteX6" fmla="*/ 48556 w 13002556"/>
              <a:gd name="connsiteY6" fmla="*/ 0 h 10744200"/>
              <a:gd name="connsiteX0" fmla="*/ 48884 w 13002884"/>
              <a:gd name="connsiteY0" fmla="*/ 0 h 10744200"/>
              <a:gd name="connsiteX1" fmla="*/ 10250650 w 13002884"/>
              <a:gd name="connsiteY1" fmla="*/ 0 h 10744200"/>
              <a:gd name="connsiteX2" fmla="*/ 13002884 w 13002884"/>
              <a:gd name="connsiteY2" fmla="*/ 2752234 h 10744200"/>
              <a:gd name="connsiteX3" fmla="*/ 13002884 w 13002884"/>
              <a:gd name="connsiteY3" fmla="*/ 10744200 h 10744200"/>
              <a:gd name="connsiteX4" fmla="*/ 1762674 w 13002884"/>
              <a:gd name="connsiteY4" fmla="*/ 10727611 h 10744200"/>
              <a:gd name="connsiteX5" fmla="*/ 328 w 13002884"/>
              <a:gd name="connsiteY5" fmla="*/ 8214696 h 10744200"/>
              <a:gd name="connsiteX6" fmla="*/ 48884 w 13002884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2884" h="10744200">
                <a:moveTo>
                  <a:pt x="48884" y="0"/>
                </a:moveTo>
                <a:lnTo>
                  <a:pt x="10250650" y="0"/>
                </a:lnTo>
                <a:cubicBezTo>
                  <a:pt x="11853861" y="41111"/>
                  <a:pt x="12999873" y="1072823"/>
                  <a:pt x="13002884" y="2752234"/>
                </a:cubicBezTo>
                <a:lnTo>
                  <a:pt x="13002884" y="10744200"/>
                </a:lnTo>
                <a:lnTo>
                  <a:pt x="1762674" y="10727611"/>
                </a:lnTo>
                <a:cubicBezTo>
                  <a:pt x="268859" y="10751878"/>
                  <a:pt x="-11073" y="10157822"/>
                  <a:pt x="328" y="8214696"/>
                </a:cubicBezTo>
                <a:lnTo>
                  <a:pt x="48884" y="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3600" dirty="0"/>
          </a:p>
          <a:p>
            <a:pPr marL="0" indent="0" algn="just">
              <a:buNone/>
            </a:pPr>
            <a:r>
              <a:rPr lang="es-CO" sz="3600" dirty="0"/>
              <a:t>Entender el negocio a través de visitas guiadas a la compañía, y simulación de escenarios.</a:t>
            </a:r>
          </a:p>
          <a:p>
            <a:pPr marL="0" indent="0" algn="just">
              <a:buNone/>
            </a:pPr>
            <a:endParaRPr lang="es-CO" sz="3600" dirty="0"/>
          </a:p>
          <a:p>
            <a:pPr marL="0" indent="0" algn="just">
              <a:buNone/>
            </a:pPr>
            <a:r>
              <a:rPr lang="es-CO" sz="3600" dirty="0"/>
              <a:t>Delimitar las necesidades reales de los empleados involucrados, y simplificar los aspectos complejos de la aplicación.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643281" y="11705000"/>
            <a:ext cx="4210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latin typeface="+mn-lt"/>
              </a:rPr>
              <a:t>Caso de estudio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5562875" y="6641635"/>
            <a:ext cx="3454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latin typeface="+mn-lt"/>
              </a:rPr>
              <a:t>Metodología</a:t>
            </a:r>
          </a:p>
        </p:txBody>
      </p:sp>
      <p:sp>
        <p:nvSpPr>
          <p:cNvPr id="140" name="13 Marcador de texto"/>
          <p:cNvSpPr txBox="1">
            <a:spLocks/>
          </p:cNvSpPr>
          <p:nvPr/>
        </p:nvSpPr>
        <p:spPr>
          <a:xfrm>
            <a:off x="15731575" y="11837494"/>
            <a:ext cx="9647836" cy="990600"/>
          </a:xfrm>
          <a:prstGeom prst="rect">
            <a:avLst/>
          </a:prstGeom>
        </p:spPr>
        <p:txBody>
          <a:bodyPr/>
          <a:lstStyle>
            <a:lvl1pPr marL="1333500" indent="-13335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ES" sz="4800" b="1" dirty="0">
                <a:cs typeface="Arial" charset="0"/>
              </a:rPr>
              <a:t>Estrategia</a:t>
            </a:r>
          </a:p>
        </p:txBody>
      </p:sp>
      <p:pic>
        <p:nvPicPr>
          <p:cNvPr id="5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7" y="896383"/>
            <a:ext cx="9496484" cy="53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13 Marcador de texto"/>
          <p:cNvSpPr txBox="1">
            <a:spLocks/>
          </p:cNvSpPr>
          <p:nvPr/>
        </p:nvSpPr>
        <p:spPr>
          <a:xfrm>
            <a:off x="14692271" y="17646944"/>
            <a:ext cx="9647836" cy="990600"/>
          </a:xfrm>
          <a:prstGeom prst="rect">
            <a:avLst/>
          </a:prstGeom>
        </p:spPr>
        <p:txBody>
          <a:bodyPr/>
          <a:lstStyle>
            <a:lvl1pPr marL="1333500" indent="-13335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ES" sz="4800" b="1" dirty="0">
                <a:cs typeface="Arial" charset="0"/>
              </a:rPr>
              <a:t>Plan</a:t>
            </a:r>
          </a:p>
        </p:txBody>
      </p:sp>
      <p:pic>
        <p:nvPicPr>
          <p:cNvPr id="1030" name="Picture 6" descr="Image result for politecnico grancolombiano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5" r="17254" b="268"/>
          <a:stretch/>
        </p:blipFill>
        <p:spPr bwMode="auto">
          <a:xfrm>
            <a:off x="18213770" y="4328319"/>
            <a:ext cx="1071206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lum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156" y="4513908"/>
            <a:ext cx="7680561" cy="13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441" y="30678990"/>
            <a:ext cx="9300294" cy="491123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30" name="33 Marcador de pie de página"/>
          <p:cNvSpPr txBox="1">
            <a:spLocks/>
          </p:cNvSpPr>
          <p:nvPr/>
        </p:nvSpPr>
        <p:spPr>
          <a:xfrm>
            <a:off x="1722436" y="41362314"/>
            <a:ext cx="27355801" cy="1133018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1778000" indent="-1320800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557588" indent="-2643188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5337175" indent="-3965575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7115175" indent="-5286375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s-ES" sz="3200" b="1" dirty="0"/>
              <a:t>Equipo de trabajo: </a:t>
            </a:r>
            <a:r>
              <a:rPr lang="es-CO" sz="3200" dirty="0"/>
              <a:t>Autor 1: </a:t>
            </a:r>
            <a:r>
              <a:rPr lang="es-ES" sz="3200" dirty="0">
                <a:hlinkClick r:id="rId7"/>
              </a:rPr>
              <a:t>Karen Aldana</a:t>
            </a:r>
            <a:r>
              <a:rPr lang="es-ES" sz="3200" dirty="0"/>
              <a:t>,</a:t>
            </a:r>
            <a:r>
              <a:rPr lang="es-CO" sz="3200" dirty="0"/>
              <a:t> Autor 2: </a:t>
            </a:r>
            <a:r>
              <a:rPr lang="es-ES" sz="3200" dirty="0">
                <a:hlinkClick r:id="rId7"/>
              </a:rPr>
              <a:t>Giovanni Galvis</a:t>
            </a:r>
            <a:r>
              <a:rPr lang="es-ES" sz="3200" dirty="0"/>
              <a:t>,</a:t>
            </a:r>
            <a:r>
              <a:rPr lang="es-CO" sz="3200" dirty="0"/>
              <a:t> Autor 3: </a:t>
            </a:r>
            <a:r>
              <a:rPr lang="es-ES" sz="3200" dirty="0">
                <a:hlinkClick r:id="rId7"/>
              </a:rPr>
              <a:t>Pablo Vallejo</a:t>
            </a:r>
            <a:endParaRPr lang="es-ES" sz="3200" dirty="0"/>
          </a:p>
        </p:txBody>
      </p:sp>
      <p:sp>
        <p:nvSpPr>
          <p:cNvPr id="33" name="113 Redondear rectángulo de esquina diagonal"/>
          <p:cNvSpPr/>
          <p:nvPr/>
        </p:nvSpPr>
        <p:spPr>
          <a:xfrm flipV="1">
            <a:off x="1570373" y="12560139"/>
            <a:ext cx="13217375" cy="4653823"/>
          </a:xfrm>
          <a:prstGeom prst="round2Diag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 dirty="0"/>
          </a:p>
        </p:txBody>
      </p:sp>
      <p:sp>
        <p:nvSpPr>
          <p:cNvPr id="34" name="20 Marcador de contenido"/>
          <p:cNvSpPr txBox="1">
            <a:spLocks/>
          </p:cNvSpPr>
          <p:nvPr/>
        </p:nvSpPr>
        <p:spPr>
          <a:xfrm>
            <a:off x="1646404" y="12833647"/>
            <a:ext cx="13065311" cy="4876612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2278063 w 12954000"/>
              <a:gd name="connsiteY4" fmla="*/ 10696469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7937 w 12961937"/>
              <a:gd name="connsiteY5" fmla="*/ 10744200 h 10744200"/>
              <a:gd name="connsiteX6" fmla="*/ 0 w 12961937"/>
              <a:gd name="connsiteY6" fmla="*/ 7536411 h 10744200"/>
              <a:gd name="connsiteX7" fmla="*/ 7937 w 12961937"/>
              <a:gd name="connsiteY7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  <a:gd name="connsiteX0" fmla="*/ 7937 w 12961937"/>
              <a:gd name="connsiteY0" fmla="*/ 0 h 10744200"/>
              <a:gd name="connsiteX1" fmla="*/ 102097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  <a:gd name="connsiteX0" fmla="*/ 7937 w 12961937"/>
              <a:gd name="connsiteY0" fmla="*/ 0 h 10744200"/>
              <a:gd name="connsiteX1" fmla="*/ 10933603 w 12961937"/>
              <a:gd name="connsiteY1" fmla="*/ 0 h 10744200"/>
              <a:gd name="connsiteX2" fmla="*/ 12961937 w 12961937"/>
              <a:gd name="connsiteY2" fmla="*/ 2752234 h 10744200"/>
              <a:gd name="connsiteX3" fmla="*/ 12961937 w 12961937"/>
              <a:gd name="connsiteY3" fmla="*/ 10744200 h 10744200"/>
              <a:gd name="connsiteX4" fmla="*/ 2286000 w 12961937"/>
              <a:gd name="connsiteY4" fmla="*/ 10696469 h 10744200"/>
              <a:gd name="connsiteX5" fmla="*/ 0 w 12961937"/>
              <a:gd name="connsiteY5" fmla="*/ 7536411 h 10744200"/>
              <a:gd name="connsiteX6" fmla="*/ 7937 w 12961937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1937" h="10744200">
                <a:moveTo>
                  <a:pt x="7937" y="0"/>
                </a:moveTo>
                <a:lnTo>
                  <a:pt x="10933603" y="0"/>
                </a:lnTo>
                <a:cubicBezTo>
                  <a:pt x="12536814" y="41111"/>
                  <a:pt x="12958926" y="1072823"/>
                  <a:pt x="12961937" y="2752234"/>
                </a:cubicBezTo>
                <a:lnTo>
                  <a:pt x="12961937" y="10744200"/>
                </a:lnTo>
                <a:lnTo>
                  <a:pt x="2286000" y="10696469"/>
                </a:lnTo>
                <a:cubicBezTo>
                  <a:pt x="685800" y="10670136"/>
                  <a:pt x="0" y="10643802"/>
                  <a:pt x="0" y="7536411"/>
                </a:cubicBezTo>
                <a:cubicBezTo>
                  <a:pt x="2646" y="5024274"/>
                  <a:pt x="5291" y="2512137"/>
                  <a:pt x="7937" y="0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3600" dirty="0"/>
              <a:t>La compañía se dedica a la gestión de servicios de asistencia, frente a imprevistos, como accidentes automovilísticos o fallas en instalaciones de hogar. </a:t>
            </a:r>
          </a:p>
          <a:p>
            <a:pPr marL="0" indent="0" algn="just">
              <a:buNone/>
            </a:pPr>
            <a:r>
              <a:rPr lang="es-CO" sz="3600" dirty="0"/>
              <a:t>La finalidad del software requerido es el intercambio de archivos entre aplicaciones tanto internas: Altitude (Sistema de Ventas), AMA (aplicación de asistencia) y SAP (Módulo contable), como aplicaciones externas, pertenecientes a los aliados del negocio.</a:t>
            </a:r>
          </a:p>
          <a:p>
            <a:pPr marL="0" indent="0" algn="just">
              <a:buNone/>
            </a:pPr>
            <a:endParaRPr lang="es-CO" sz="3600" dirty="0"/>
          </a:p>
        </p:txBody>
      </p:sp>
      <p:sp>
        <p:nvSpPr>
          <p:cNvPr id="35" name="15 Marcador de texto"/>
          <p:cNvSpPr txBox="1">
            <a:spLocks/>
          </p:cNvSpPr>
          <p:nvPr/>
        </p:nvSpPr>
        <p:spPr>
          <a:xfrm>
            <a:off x="11094481" y="28550745"/>
            <a:ext cx="13487400" cy="990600"/>
          </a:xfrm>
          <a:prstGeom prst="rect">
            <a:avLst/>
          </a:prstGeom>
        </p:spPr>
        <p:txBody>
          <a:bodyPr/>
          <a:lstStyle>
            <a:lvl1pPr marL="1333500" marR="0" indent="-1333500" algn="l" defTabSz="35575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s-CO" sz="48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Arquitectura desarrollo y Solución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514" y="36126908"/>
            <a:ext cx="8990148" cy="44735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8" name="111 Recortar rectángulo de esquina sencilla"/>
          <p:cNvSpPr/>
          <p:nvPr/>
        </p:nvSpPr>
        <p:spPr>
          <a:xfrm>
            <a:off x="2867931" y="30163845"/>
            <a:ext cx="13242357" cy="2256752"/>
          </a:xfrm>
          <a:prstGeom prst="snip1Rect">
            <a:avLst>
              <a:gd name="adj" fmla="val 942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s-CO" sz="3600" dirty="0"/>
              <a:t>El desarrollo sigue los lineamientos del método de plantilla, con el fin de reducir código en elementos con comportamiento similar.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968" y="33128461"/>
            <a:ext cx="11741302" cy="740867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3335" y="18772172"/>
            <a:ext cx="25711869" cy="93684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2891705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355830" tIns="177915" rIns="355830" bIns="177915" numCol="1" anchor="ctr" anchorCtr="0" compatLnSpc="1">
        <a:prstTxWarp prst="textNoShape">
          <a:avLst/>
        </a:prstTxWarp>
      </a:bodyPr>
      <a:lstStyle>
        <a:defPPr marL="0" marR="0" indent="0" algn="r" defTabSz="355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4000" kern="1200" dirty="0" smtClean="0">
            <a:solidFill>
              <a:schemeClr val="tx1"/>
            </a:solidFill>
            <a:latin typeface="Arial" charset="0"/>
            <a:ea typeface="+mn-ea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13304</TotalTime>
  <Words>267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Poster</vt:lpstr>
      <vt:lpstr>Sistema de Gestión de Cobros</vt:lpstr>
    </vt:vector>
  </TitlesOfParts>
  <Manager>MFL</Manager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>CIICT</dc:subject>
  <dc:creator>Milton Forero L</dc:creator>
  <cp:keywords>Electrónica</cp:keywords>
  <cp:lastModifiedBy>Giovanni Galvis</cp:lastModifiedBy>
  <cp:revision>117</cp:revision>
  <dcterms:created xsi:type="dcterms:W3CDTF">2009-10-19T17:20:21Z</dcterms:created>
  <dcterms:modified xsi:type="dcterms:W3CDTF">2016-10-21T05:11:58Z</dcterms:modified>
  <cp:contentStatus>borrador</cp:contentStatus>
</cp:coreProperties>
</file>