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2BCE0-AAAC-4467-BED9-D67A8D641F14}" type="datetimeFigureOut">
              <a:rPr lang="es-CO" smtClean="0"/>
              <a:t>2/04/2017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E00F7-3090-4007-BBA3-87A2855DBC0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4927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BABDD-AD33-4DF3-88CD-E977AFAC67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3596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221384" y="6061766"/>
            <a:ext cx="1522404" cy="3261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58" y="484299"/>
            <a:ext cx="7001078" cy="129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1983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6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/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4367360" y="6566898"/>
            <a:ext cx="3457280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6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9" b="0" i="0" u="none" strike="noStrike" kern="1200" cap="none" spc="147" normalizeH="0" baseline="0" noProof="0" dirty="0">
                <a:ln>
                  <a:noFill/>
                </a:ln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13053926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4367360" y="6566898"/>
            <a:ext cx="3457280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6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9" b="0" i="0" u="none" strike="noStrike" kern="1200" cap="none" spc="147" normalizeH="0" baseline="0" noProof="0" dirty="0">
                <a:ln>
                  <a:noFill/>
                </a:ln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69085654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000997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000997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7"/>
          <p:cNvSpPr txBox="1"/>
          <p:nvPr userDrawn="1"/>
        </p:nvSpPr>
        <p:spPr bwMode="white">
          <a:xfrm>
            <a:off x="4367360" y="6566898"/>
            <a:ext cx="3457280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6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9" b="0" i="0" u="none" strike="noStrike" kern="1200" cap="none" spc="147" normalizeH="0" baseline="0" noProof="0" dirty="0">
                <a:ln>
                  <a:noFill/>
                </a:ln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83943379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06736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06736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7"/>
          <p:cNvSpPr txBox="1"/>
          <p:nvPr userDrawn="1"/>
        </p:nvSpPr>
        <p:spPr bwMode="white">
          <a:xfrm>
            <a:off x="4367360" y="6566898"/>
            <a:ext cx="3457280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6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9" b="0" i="0" u="none" strike="noStrike" kern="1200" cap="none" spc="147" normalizeH="0" baseline="0" noProof="0" dirty="0">
                <a:ln>
                  <a:noFill/>
                </a:ln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83883889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4367360" y="6566898"/>
            <a:ext cx="3457280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6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9" b="0" i="0" u="none" strike="noStrike" kern="1200" cap="none" spc="147" normalizeH="0" baseline="0" noProof="0" dirty="0">
                <a:ln>
                  <a:noFill/>
                </a:ln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64297069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21" y="1187621"/>
            <a:ext cx="11655840" cy="899665"/>
          </a:xfrm>
        </p:spPr>
        <p:txBody>
          <a:bodyPr/>
          <a:lstStyle>
            <a:lvl1pPr>
              <a:defRPr sz="7058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4367360" y="6566898"/>
            <a:ext cx="3457280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6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9" b="0" i="0" u="none" strike="noStrike" kern="1200" cap="none" spc="147" normalizeH="0" baseline="0" noProof="0" dirty="0">
                <a:ln>
                  <a:noFill/>
                </a:ln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7144132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684" y="2084173"/>
            <a:ext cx="8058229" cy="1793104"/>
          </a:xfrm>
        </p:spPr>
        <p:txBody>
          <a:bodyPr/>
          <a:lstStyle>
            <a:lvl1pPr>
              <a:defRPr sz="5882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4367360" y="6566898"/>
            <a:ext cx="3457280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6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9" b="0" i="0" u="none" strike="noStrike" kern="1200" cap="none" spc="147" normalizeH="0" baseline="0" noProof="0" dirty="0">
                <a:ln>
                  <a:noFill/>
                </a:ln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87901759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 Layout_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684" y="2084173"/>
            <a:ext cx="8058229" cy="1793104"/>
          </a:xfrm>
        </p:spPr>
        <p:txBody>
          <a:bodyPr/>
          <a:lstStyle>
            <a:lvl1pPr>
              <a:defRPr sz="5882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4367360" y="6566898"/>
            <a:ext cx="3457280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6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9" b="0" i="0" u="none" strike="noStrike" kern="1200" cap="none" spc="147" normalizeH="0" baseline="0" noProof="0" dirty="0">
                <a:ln>
                  <a:noFill/>
                </a:ln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94918405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65664" y="1178349"/>
            <a:ext cx="9860672" cy="899665"/>
          </a:xfrm>
        </p:spPr>
        <p:txBody>
          <a:bodyPr/>
          <a:lstStyle>
            <a:lvl1pPr marL="228766" indent="-228766">
              <a:defRPr sz="5882" baseline="0"/>
            </a:lvl1pPr>
          </a:lstStyle>
          <a:p>
            <a:r>
              <a:rPr lang="en-US" dirty="0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7788" y="5025984"/>
            <a:ext cx="5378549" cy="105015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137" baseline="0">
                <a:latin typeface="+mj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6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9" b="0" i="0" u="none" strike="noStrike" kern="1200" cap="none" spc="147" normalizeH="0" baseline="0" noProof="0" dirty="0">
                <a:ln>
                  <a:noFill/>
                </a:ln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413031676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_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65664" y="2084173"/>
            <a:ext cx="9860672" cy="899665"/>
          </a:xfrm>
        </p:spPr>
        <p:txBody>
          <a:bodyPr/>
          <a:lstStyle>
            <a:lvl1pPr marL="277008" indent="-277008">
              <a:tabLst>
                <a:tab pos="277008" algn="l"/>
              </a:tabLst>
              <a:defRPr sz="5882" baseline="0"/>
            </a:lvl1pPr>
          </a:lstStyle>
          <a:p>
            <a:r>
              <a:rPr lang="en-US" dirty="0"/>
              <a:t>“	Add a quote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7788" y="4773813"/>
            <a:ext cx="5378549" cy="105015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137" baseline="0">
                <a:latin typeface="+mj-lt"/>
              </a:defRPr>
            </a:lvl1pPr>
          </a:lstStyle>
          <a:p>
            <a:pPr lvl="0"/>
            <a:r>
              <a:rPr lang="en-US" dirty="0"/>
              <a:t>Author’s 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6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9" b="0" i="0" u="none" strike="noStrike" kern="1200" cap="none" spc="147" normalizeH="0" baseline="0" noProof="0" dirty="0">
                <a:ln>
                  <a:noFill/>
                </a:ln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8118138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NIMATED">
    <p:bg bwMode="auto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solidFill>
            <a:srgbClr val="4DA0E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1" y="5729528"/>
            <a:ext cx="12188888" cy="1131586"/>
          </a:xfrm>
          <a:prstGeom prst="rect">
            <a:avLst/>
          </a:prstGeom>
          <a:solidFill>
            <a:srgbClr val="00188F"/>
          </a:solidFill>
          <a:ln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3113" y="3343392"/>
            <a:ext cx="12185777" cy="277059"/>
          </a:xfrm>
          <a:prstGeom prst="rect">
            <a:avLst/>
          </a:prstGeom>
          <a:solidFill>
            <a:srgbClr val="25B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0" y="-312"/>
            <a:ext cx="12191377" cy="6858623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49322" y="6061766"/>
            <a:ext cx="1522404" cy="326167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6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9" b="0" i="0" u="none" strike="noStrike" kern="1200" cap="none" spc="147" normalizeH="0" baseline="0" noProof="0" dirty="0">
                <a:ln>
                  <a:noFill/>
                </a:ln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MICROSOFT CONFIDENTIAL – INTERNAL ONLY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269239" y="291069"/>
            <a:ext cx="3585699" cy="452654"/>
          </a:xfrm>
        </p:spPr>
        <p:txBody>
          <a:bodyPr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8337064" y="291069"/>
            <a:ext cx="3585699" cy="452654"/>
          </a:xfrm>
        </p:spPr>
        <p:txBody>
          <a:bodyPr/>
          <a:lstStyle>
            <a:lvl1pPr marL="0" indent="0" algn="r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Yammer hashtag</a:t>
            </a:r>
          </a:p>
        </p:txBody>
      </p:sp>
    </p:spTree>
    <p:extLst>
      <p:ext uri="{BB962C8B-B14F-4D97-AF65-F5344CB8AC3E}">
        <p14:creationId xmlns:p14="http://schemas.microsoft.com/office/powerpoint/2010/main" val="30982733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24000" decel="7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24000" decel="7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24000" decel="76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9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17" dur="9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accel="100000" autoRev="1" fill="hold" grpId="2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9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24" dur="9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accel="10000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31" dur="9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9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3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38" dur="9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accel="100000" autoRev="1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9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45" dur="9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9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3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52" dur="9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11" grpId="0" animBg="1"/>
      <p:bldP spid="13" grpId="0" animBg="1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1455 -1.34362E-6 L -3.90605E-7 -1.34362E-6 " pathEditMode="relative" rAng="0" ptsTypes="AA">
                      <p:cBhvr>
                        <p:cTn dur="95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728" y="0"/>
                    </p:animMotion>
                  </p:childTnLst>
                </p:cTn>
              </p:par>
            </p:tnLst>
          </p:tmpl>
        </p:tmplLst>
      </p:bldP>
      <p:bldP spid="5" grpId="2">
        <p:tmplLst>
          <p:tmpl>
            <p:tnLst>
              <p:par>
                <p:cTn presetID="6" presetClass="emph" presetSubtype="0" accel="100000" autoRev="1" fill="hold" nodeType="withEffect">
                  <p:stCondLst>
                    <p:cond delay="100"/>
                  </p:stCondLst>
                  <p:childTnLst>
                    <p:animScale>
                      <p:cBhvr>
                        <p:cTn dur="500" fill="hold"/>
                        <p:tgtEl>
                          <p:spTgt spid="5"/>
                        </p:tgtEl>
                      </p:cBhvr>
                      <p:by x="95000" y="95000"/>
                    </p:animScale>
                  </p:childTnLst>
                </p:cTn>
              </p:par>
            </p:tnLst>
          </p:tmpl>
        </p:tmplLst>
      </p:bldP>
      <p:bldP spid="9" grpId="0"/>
      <p:bldP spid="9" grpId="1"/>
      <p:bldP spid="9" grpId="2"/>
      <p:bldP spid="14" grpId="0"/>
      <p:bldP spid="14" grpId="1"/>
      <p:bldP spid="14" grpId="2"/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1"/>
      <p:bldP spid="17" grpId="2"/>
      <p:bldP spid="15" grpId="0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1"/>
      <p:bldP spid="15" grpId="2"/>
    </p:bldLst>
  </p:timing>
  <p:extLst mod="1">
    <p:ext uri="{DCECCB84-F9BA-43D5-87BE-67443E8EF086}">
      <p15:sldGuideLst xmlns:p15="http://schemas.microsoft.com/office/powerpoint/2012/main">
        <p15:guide id="4" orient="horz" pos="4406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 &amp; 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7021" y="2383023"/>
            <a:ext cx="11653523" cy="914360"/>
          </a:xfrm>
        </p:spPr>
        <p:txBody>
          <a:bodyPr/>
          <a:lstStyle>
            <a:lvl1pPr marL="0" indent="0">
              <a:buNone/>
              <a:defRPr sz="5294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7021" y="1187621"/>
            <a:ext cx="11655840" cy="899665"/>
          </a:xfrm>
        </p:spPr>
        <p:txBody>
          <a:bodyPr/>
          <a:lstStyle>
            <a:lvl1pPr>
              <a:defRPr sz="7058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6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9" b="0" i="0" u="none" strike="noStrike" kern="1200" cap="none" spc="147" normalizeH="0" baseline="0" noProof="0" dirty="0">
                <a:ln>
                  <a:noFill/>
                </a:ln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886513942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763530"/>
          </a:xfrm>
        </p:spPr>
        <p:txBody>
          <a:bodyPr/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14899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Lef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4214" y="1217195"/>
            <a:ext cx="5378548" cy="899665"/>
          </a:xfrm>
        </p:spPr>
        <p:txBody>
          <a:bodyPr/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0" y="0"/>
            <a:ext cx="6094444" cy="6852151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372" b="1">
                <a:gradFill>
                  <a:gsLst>
                    <a:gs pos="13139">
                      <a:srgbClr val="FFFFFF"/>
                    </a:gs>
                    <a:gs pos="38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804413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6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9" b="0" i="0" u="none" strike="noStrike" kern="1200" cap="none" spc="147" normalizeH="0" baseline="0" noProof="0" dirty="0">
                <a:ln>
                  <a:noFill/>
                </a:ln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74521771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6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9" b="0" i="0" u="none" strike="noStrike" kern="1200" cap="none" spc="147" normalizeH="0" baseline="0" noProof="0" dirty="0">
                <a:ln>
                  <a:noFill/>
                </a:ln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405745017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6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9" b="0" i="0" u="none" strike="noStrike" kern="1200" cap="none" spc="147" normalizeH="0" baseline="0" noProof="0" dirty="0">
                <a:ln>
                  <a:noFill/>
                </a:ln>
                <a:gradFill>
                  <a:gsLst>
                    <a:gs pos="0">
                      <a:srgbClr val="505050">
                        <a:alpha val="50000"/>
                      </a:srgbClr>
                    </a:gs>
                    <a:gs pos="86000">
                      <a:srgbClr val="505050">
                        <a:alpha val="5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8721962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C9E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646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B74BB1-1423-4E0C-A78D-977EE081A846}" type="datetimeFigureOut">
              <a:rPr kumimoji="0" lang="en-US" sz="1765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4/2/2017</a:t>
            </a:fld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117AC7-A1A9-4A25-99E8-FB408CA314A0}" type="slidenum">
              <a:rPr kumimoji="0" lang="en-US" sz="1765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69506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45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STATIC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49322" y="6061766"/>
            <a:ext cx="1522404" cy="326167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TextBox 7"/>
          <p:cNvSpPr txBox="1"/>
          <p:nvPr userDrawn="1"/>
        </p:nvSpPr>
        <p:spPr bwMode="white">
          <a:xfrm>
            <a:off x="4367360" y="6566898"/>
            <a:ext cx="3457280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6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9" b="0" i="0" u="none" strike="noStrike" kern="1200" cap="none" spc="147" normalizeH="0" baseline="0" noProof="0" dirty="0">
                <a:ln>
                  <a:noFill/>
                </a:ln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MICROSOFT CONFIDENTIAL – INTERNAL ONLY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269239" y="291069"/>
            <a:ext cx="3585699" cy="452654"/>
          </a:xfrm>
        </p:spPr>
        <p:txBody>
          <a:bodyPr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8337064" y="291069"/>
            <a:ext cx="3585699" cy="452654"/>
          </a:xfrm>
        </p:spPr>
        <p:txBody>
          <a:bodyPr/>
          <a:lstStyle>
            <a:lvl1pPr marL="0" indent="0" algn="r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Yammer hashtag</a:t>
            </a:r>
          </a:p>
        </p:txBody>
      </p:sp>
    </p:spTree>
    <p:extLst>
      <p:ext uri="{BB962C8B-B14F-4D97-AF65-F5344CB8AC3E}">
        <p14:creationId xmlns:p14="http://schemas.microsoft.com/office/powerpoint/2010/main" val="292311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ity Slide">
    <p:bg bwMode="gray"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230385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04953" y="298255"/>
            <a:ext cx="4322760" cy="6275864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269302" y="1187644"/>
            <a:ext cx="9860610" cy="26896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7170265" cy="3407696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4594052"/>
            <a:ext cx="7171399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Box 7"/>
          <p:cNvSpPr txBox="1"/>
          <p:nvPr userDrawn="1"/>
        </p:nvSpPr>
        <p:spPr bwMode="white">
          <a:xfrm>
            <a:off x="4367360" y="6566898"/>
            <a:ext cx="3457280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6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9" b="0" i="0" u="none" strike="noStrike" kern="1200" cap="none" spc="147" normalizeH="0" baseline="0" noProof="0" dirty="0">
                <a:ln>
                  <a:noFill/>
                </a:ln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94572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269302" y="1187644"/>
            <a:ext cx="9860610" cy="26896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6"/>
            <a:ext cx="8964247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4367360" y="6566898"/>
            <a:ext cx="3457280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6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9" b="0" i="0" u="none" strike="noStrike" kern="1200" cap="none" spc="147" normalizeH="0" baseline="0" noProof="0" dirty="0">
                <a:ln>
                  <a:noFill/>
                </a:ln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MICROSOFT CONFIDENTIAL – INTERNAL ONLY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" y="3343634"/>
            <a:ext cx="12191377" cy="304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4367360" y="6566898"/>
            <a:ext cx="3457280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6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9" b="0" i="0" u="none" strike="noStrike" kern="1200" cap="none" spc="147" normalizeH="0" baseline="0" noProof="0" dirty="0">
                <a:ln>
                  <a:noFill/>
                </a:ln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29715121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627" b="0" kern="1200" cap="none" spc="-98" baseline="0" dirty="0">
                <a:ln w="3175">
                  <a:noFill/>
                </a:ln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4367360" y="6566898"/>
            <a:ext cx="3457280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6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9" b="0" i="0" u="none" strike="noStrike" kern="1200" cap="none" spc="147" normalizeH="0" baseline="0" noProof="0" dirty="0">
                <a:ln>
                  <a:noFill/>
                </a:ln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25344261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627" b="0" kern="1200" cap="none" spc="-98" baseline="0" dirty="0">
                <a:ln w="3175">
                  <a:noFill/>
                </a:ln>
                <a:gradFill>
                  <a:gsLst>
                    <a:gs pos="83448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4367360" y="6566898"/>
            <a:ext cx="3457280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6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9" b="0" i="0" u="none" strike="noStrike" kern="1200" cap="none" spc="147" normalizeH="0" baseline="0" noProof="0" dirty="0">
                <a:ln>
                  <a:noFill/>
                </a:ln>
                <a:gradFill>
                  <a:gsLst>
                    <a:gs pos="0">
                      <a:srgbClr val="505050">
                        <a:alpha val="50000"/>
                      </a:srgbClr>
                    </a:gs>
                    <a:gs pos="86000">
                      <a:srgbClr val="505050">
                        <a:alpha val="5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638421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18480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0"/>
          <a:stretch>
            <a:fillRect/>
          </a:stretch>
        </p:blipFill>
        <p:spPr>
          <a:xfrm rot="5400000">
            <a:off x="9302126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3090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9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29">
          <p15:clr>
            <a:srgbClr val="5ACBF0"/>
          </p15:clr>
        </p15:guide>
        <p15:guide id="11" pos="4205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3">
          <p15:clr>
            <a:srgbClr val="5ACBF0"/>
          </p15:clr>
        </p15:guide>
        <p15:guide id="18" orient="horz" pos="1339">
          <p15:clr>
            <a:srgbClr val="5ACBF0"/>
          </p15:clr>
        </p15:guide>
        <p15:guide id="19" orient="horz" pos="1915">
          <p15:clr>
            <a:srgbClr val="5ACBF0"/>
          </p15:clr>
        </p15:guide>
        <p15:guide id="20" orient="horz" pos="2491">
          <p15:clr>
            <a:srgbClr val="5ACBF0"/>
          </p15:clr>
        </p15:guide>
        <p15:guide id="21" orient="horz" pos="3067">
          <p15:clr>
            <a:srgbClr val="5ACBF0"/>
          </p15:clr>
        </p15:guide>
        <p15:guide id="22" orient="horz" pos="3643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nnette.DUARTE\Desktop\Yammer\169938237_AF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624" b="21476"/>
          <a:stretch/>
        </p:blipFill>
        <p:spPr bwMode="auto">
          <a:xfrm>
            <a:off x="2453" y="-1"/>
            <a:ext cx="12187096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0" y="0"/>
            <a:ext cx="12206177" cy="6847367"/>
          </a:xfrm>
          <a:prstGeom prst="rect">
            <a:avLst/>
          </a:prstGeom>
          <a:solidFill>
            <a:schemeClr val="tx2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0" rIns="91424" bIns="4571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srgbClr val="E4DED8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5907430" y="739343"/>
            <a:ext cx="6282119" cy="924675"/>
          </a:xfrm>
          <a:prstGeom prst="wedgeRectCallout">
            <a:avLst>
              <a:gd name="adj1" fmla="val 4841"/>
              <a:gd name="adj2" fmla="val 82949"/>
            </a:avLst>
          </a:prstGeom>
          <a:solidFill>
            <a:srgbClr val="EC5038">
              <a:alpha val="80000"/>
            </a:srgbClr>
          </a:solidFill>
          <a:ln w="100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386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75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Specific</a:t>
            </a:r>
            <a:r>
              <a:rPr kumimoji="0" lang="es-CO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: </a:t>
            </a:r>
            <a:r>
              <a:rPr kumimoji="0" lang="es-CO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Implementar una solución Web (Cliente- Servidor) basada en la integración de software libre que permita llevar a cabo el monitoreo, control de tareas, estimación de costos y cotización rápida de presupuesto de un Proyecto de IT. Permitiendo mejorar la disponibilidad del servicio, los sobrecostos, el seguimiento y control del mismo, ayudando a la continuidad del negocio en un tiempo corto.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itle 16"/>
          <p:cNvSpPr txBox="1">
            <a:spLocks/>
          </p:cNvSpPr>
          <p:nvPr/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4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528" b="1" i="0" u="none" strike="noStrike" kern="1200" cap="none" spc="-10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Objetivos del Proyecto SMART</a:t>
            </a:r>
          </a:p>
        </p:txBody>
      </p:sp>
      <p:sp>
        <p:nvSpPr>
          <p:cNvPr id="22" name="Rectangular Callout 18"/>
          <p:cNvSpPr/>
          <p:nvPr/>
        </p:nvSpPr>
        <p:spPr>
          <a:xfrm>
            <a:off x="-14175" y="3785593"/>
            <a:ext cx="2566259" cy="924675"/>
          </a:xfrm>
          <a:prstGeom prst="wedgeRectCallout">
            <a:avLst>
              <a:gd name="adj1" fmla="val 4841"/>
              <a:gd name="adj2" fmla="val 82949"/>
            </a:avLst>
          </a:prstGeom>
          <a:solidFill>
            <a:srgbClr val="EC5038">
              <a:alpha val="80000"/>
            </a:srgbClr>
          </a:solidFill>
          <a:ln w="100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386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75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Attainable</a:t>
            </a:r>
            <a:r>
              <a:rPr kumimoji="0" lang="es-CO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es-CO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 tiene control de la información a través de los registros del proyecto y carga de información por parte del usuario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Rectangular Callout 18"/>
          <p:cNvSpPr/>
          <p:nvPr/>
        </p:nvSpPr>
        <p:spPr>
          <a:xfrm>
            <a:off x="7015012" y="2328174"/>
            <a:ext cx="2978993" cy="893631"/>
          </a:xfrm>
          <a:prstGeom prst="wedgeRectCallout">
            <a:avLst>
              <a:gd name="adj1" fmla="val -50064"/>
              <a:gd name="adj2" fmla="val 80066"/>
            </a:avLst>
          </a:prstGeom>
          <a:solidFill>
            <a:srgbClr val="EC5038">
              <a:alpha val="80000"/>
            </a:srgbClr>
          </a:solidFill>
          <a:ln w="100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Measurable</a:t>
            </a:r>
            <a:r>
              <a:rPr kumimoji="0" lang="es-CO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s-CO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 requiere cumplir con las metas del proyecto usando los recursos previstos y en los plazos acordados para que toda la experiencia sea rentable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ular Callout 18"/>
          <p:cNvSpPr/>
          <p:nvPr/>
        </p:nvSpPr>
        <p:spPr>
          <a:xfrm>
            <a:off x="9358821" y="4053902"/>
            <a:ext cx="2566259" cy="924675"/>
          </a:xfrm>
          <a:prstGeom prst="wedgeRectCallout">
            <a:avLst>
              <a:gd name="adj1" fmla="val 4841"/>
              <a:gd name="adj2" fmla="val 82949"/>
            </a:avLst>
          </a:prstGeom>
          <a:solidFill>
            <a:srgbClr val="EC5038">
              <a:alpha val="80000"/>
            </a:srgbClr>
          </a:solidFill>
          <a:ln w="100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Time-</a:t>
            </a:r>
            <a:r>
              <a:rPr kumimoji="0" lang="es-CO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bound</a:t>
            </a:r>
            <a:r>
              <a:rPr kumimoji="0" lang="es-CO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</a:t>
            </a:r>
            <a:r>
              <a:rPr kumimoji="0" lang="es-CO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Esta La solución debe encargarse de conseguir un balance de lo que se conoce en relación al tiempo y costo en un plazo de 1 mes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Rectangular Callout 18"/>
          <p:cNvSpPr/>
          <p:nvPr/>
        </p:nvSpPr>
        <p:spPr>
          <a:xfrm>
            <a:off x="522076" y="1403499"/>
            <a:ext cx="2566259" cy="1818306"/>
          </a:xfrm>
          <a:prstGeom prst="wedgeRectCallout">
            <a:avLst>
              <a:gd name="adj1" fmla="val 74097"/>
              <a:gd name="adj2" fmla="val -34046"/>
            </a:avLst>
          </a:prstGeom>
          <a:solidFill>
            <a:srgbClr val="EC5038">
              <a:alpha val="80000"/>
            </a:srgbClr>
          </a:solidFill>
          <a:ln w="100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 </a:t>
            </a:r>
            <a:r>
              <a:rPr kumimoji="0" lang="es-CO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Relevant: </a:t>
            </a:r>
            <a:r>
              <a:rPr kumimoji="0" lang="es-CO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Pricese_Estimate</a:t>
            </a:r>
            <a:r>
              <a:rPr kumimoji="0" lang="es-CO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se desarrolla bajo un modelo de gestión en el cual nos permite responder a problemas reales en el costeo de proyecto de TI, abarcando desde la administración de usuarios hasta la generación de reportes basados en las necesidades de negocio.</a:t>
            </a:r>
          </a:p>
        </p:txBody>
      </p:sp>
      <p:sp>
        <p:nvSpPr>
          <p:cNvPr id="26" name="Rectangular Callout 18"/>
          <p:cNvSpPr/>
          <p:nvPr/>
        </p:nvSpPr>
        <p:spPr>
          <a:xfrm>
            <a:off x="4340181" y="4237149"/>
            <a:ext cx="3038950" cy="1666103"/>
          </a:xfrm>
          <a:prstGeom prst="wedgeRectCallout">
            <a:avLst>
              <a:gd name="adj1" fmla="val 4841"/>
              <a:gd name="adj2" fmla="val 82949"/>
            </a:avLst>
          </a:prstGeom>
          <a:solidFill>
            <a:srgbClr val="EC5038">
              <a:alpha val="80000"/>
            </a:srgbClr>
          </a:solidFill>
          <a:ln w="100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386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75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En nuestro trabajo diario recibimos multitud de peticiones de asesoría relacionadas con la medición de software. A través de las consultas recibidas hemos detectado que las empresas se preocupan excesivamente por encontrar una aplicación software para la gestión de proyectos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itle 16"/>
          <p:cNvSpPr txBox="1">
            <a:spLocks/>
          </p:cNvSpPr>
          <p:nvPr/>
        </p:nvSpPr>
        <p:spPr>
          <a:xfrm>
            <a:off x="4813055" y="3568439"/>
            <a:ext cx="1991157" cy="658077"/>
          </a:xfrm>
          <a:prstGeom prst="rect">
            <a:avLst/>
          </a:prstGeom>
        </p:spPr>
        <p:txBody>
          <a:bodyPr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4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528" b="1" i="0" u="none" strike="noStrike" kern="1200" cap="none" spc="-10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Problema</a:t>
            </a:r>
          </a:p>
        </p:txBody>
      </p:sp>
    </p:spTree>
    <p:extLst>
      <p:ext uri="{BB962C8B-B14F-4D97-AF65-F5344CB8AC3E}">
        <p14:creationId xmlns:p14="http://schemas.microsoft.com/office/powerpoint/2010/main" val="25344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theme/theme1.xml><?xml version="1.0" encoding="utf-8"?>
<a:theme xmlns:a="http://schemas.openxmlformats.org/drawingml/2006/main" name="5-30711_TR22_BO_CT_Template">
  <a:themeElements>
    <a:clrScheme name="TR20 - BO">
      <a:dk1>
        <a:srgbClr val="505050"/>
      </a:dk1>
      <a:lt1>
        <a:srgbClr val="FFFFFF"/>
      </a:lt1>
      <a:dk2>
        <a:srgbClr val="0078D7"/>
      </a:dk2>
      <a:lt2>
        <a:srgbClr val="D2D2D2"/>
      </a:lt2>
      <a:accent1>
        <a:srgbClr val="D83B01"/>
      </a:accent1>
      <a:accent2>
        <a:srgbClr val="0078D7"/>
      </a:accent2>
      <a:accent3>
        <a:srgbClr val="BAD80A"/>
      </a:accent3>
      <a:accent4>
        <a:srgbClr val="FFB900"/>
      </a:accent4>
      <a:accent5>
        <a:srgbClr val="5C2D91"/>
      </a:accent5>
      <a:accent6>
        <a:srgbClr val="002050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3175"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R22_BO_CT_Template.potx [Read-Only]" id="{DD734164-F40E-479F-8F17-ED891B49B3DF}" vid="{0722A4C9-FF71-4C4F-8FA9-C187D878E46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194</Words>
  <Application>Microsoft Office PowerPoint</Application>
  <PresentationFormat>Panorámica</PresentationFormat>
  <Paragraphs>9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Segoe UI</vt:lpstr>
      <vt:lpstr>Segoe UI Light</vt:lpstr>
      <vt:lpstr>Wingdings</vt:lpstr>
      <vt:lpstr>5-30711_TR22_BO_CT_Template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Jhon Jairo Isaza</dc:creator>
  <cp:lastModifiedBy>Jhon Jairo Isaza</cp:lastModifiedBy>
  <cp:revision>1</cp:revision>
  <dcterms:created xsi:type="dcterms:W3CDTF">2017-04-02T20:04:02Z</dcterms:created>
  <dcterms:modified xsi:type="dcterms:W3CDTF">2017-04-02T20:05:23Z</dcterms:modified>
</cp:coreProperties>
</file>