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58" r:id="rId6"/>
  </p:sldIdLst>
  <p:sldSz cx="9144000" cy="5143500" type="screen16x9"/>
  <p:notesSz cx="6858000" cy="9144000"/>
  <p:embeddedFontLst>
    <p:embeddedFont>
      <p:font typeface="Exo" panose="020B0604020202020204" charset="0"/>
      <p:regular r:id="rId8"/>
      <p:bold r:id="rId9"/>
      <p:italic r:id="rId10"/>
      <p:boldItalic r:id="rId11"/>
    </p:embeddedFont>
    <p:embeddedFont>
      <p:font typeface="PT Sans" panose="020B0503020203020204" pitchFamily="34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8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74" autoAdjust="0"/>
    <p:restoredTop sz="95126" autoAdjust="0"/>
  </p:normalViewPr>
  <p:slideViewPr>
    <p:cSldViewPr snapToGrid="0">
      <p:cViewPr varScale="1">
        <p:scale>
          <a:sx n="102" d="100"/>
          <a:sy n="102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" name="Google Shape;2665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6" name="Google Shape;2666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edfa3e31c0_2_20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edfa3e31c0_2_20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7" name="Google Shape;2777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gedfa3e31c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3" name="Google Shape;2683;gedfa3e31c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1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61" r:id="rId9"/>
    <p:sldLayoutId id="2147483662" r:id="rId10"/>
    <p:sldLayoutId id="2147483663" r:id="rId11"/>
    <p:sldLayoutId id="2147483666" r:id="rId12"/>
    <p:sldLayoutId id="2147483668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dicadores.enacom.gob.ar/datos-abiert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6"/>
            <a:ext cx="4882500" cy="724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rgbClr val="C68FF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68FFF"/>
              </a:solidFill>
            </a:endParaRPr>
          </a:p>
        </p:txBody>
      </p:sp>
      <p:sp>
        <p:nvSpPr>
          <p:cNvPr id="2654" name="Google Shape;2654;p30"/>
          <p:cNvSpPr txBox="1">
            <a:spLocks noGrp="1"/>
          </p:cNvSpPr>
          <p:nvPr>
            <p:ph type="subTitle" idx="1"/>
          </p:nvPr>
        </p:nvSpPr>
        <p:spPr>
          <a:xfrm>
            <a:off x="2298150" y="3275403"/>
            <a:ext cx="4547700" cy="8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Estudio de la situación actual e historia y oportunidades del mercado</a:t>
            </a:r>
            <a:endParaRPr/>
          </a:p>
        </p:txBody>
      </p:sp>
      <p:sp>
        <p:nvSpPr>
          <p:cNvPr id="2655" name="Google Shape;2655;p30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rgbClr val="C68FFF"/>
                </a:solidFill>
              </a:rPr>
              <a:t>Acceso a internet</a:t>
            </a:r>
            <a:endParaRPr sz="5800" dirty="0">
              <a:solidFill>
                <a:srgbClr val="C68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en Argentina</a:t>
            </a:r>
            <a:endParaRPr sz="5000" dirty="0"/>
          </a:p>
        </p:txBody>
      </p:sp>
      <p:sp>
        <p:nvSpPr>
          <p:cNvPr id="2656" name="Google Shape;2656;p30"/>
          <p:cNvSpPr/>
          <p:nvPr/>
        </p:nvSpPr>
        <p:spPr>
          <a:xfrm>
            <a:off x="-815171" y="333676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rgbClr val="C68FF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7" name="Google Shape;2657;p30"/>
          <p:cNvGrpSpPr/>
          <p:nvPr/>
        </p:nvGrpSpPr>
        <p:grpSpPr>
          <a:xfrm>
            <a:off x="8347522" y="1716911"/>
            <a:ext cx="883262" cy="242091"/>
            <a:chOff x="2300350" y="2601250"/>
            <a:chExt cx="2275275" cy="623625"/>
          </a:xfrm>
        </p:grpSpPr>
        <p:sp>
          <p:nvSpPr>
            <p:cNvPr id="2658" name="Google Shape;2658;p3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" name="Google Shape;2668;p31"/>
          <p:cNvSpPr txBox="1">
            <a:spLocks noGrp="1"/>
          </p:cNvSpPr>
          <p:nvPr>
            <p:ph type="title"/>
          </p:nvPr>
        </p:nvSpPr>
        <p:spPr>
          <a:xfrm>
            <a:off x="580145" y="847465"/>
            <a:ext cx="7014300" cy="11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FUENTE DE </a:t>
            </a:r>
            <a:r>
              <a:rPr lang="en" sz="3800" dirty="0">
                <a:solidFill>
                  <a:srgbClr val="C68FFF"/>
                </a:solidFill>
              </a:rPr>
              <a:t>INFORMACIÓN</a:t>
            </a:r>
            <a:endParaRPr sz="3800" dirty="0">
              <a:solidFill>
                <a:srgbClr val="C68FFF"/>
              </a:solidFill>
            </a:endParaRPr>
          </a:p>
        </p:txBody>
      </p:sp>
      <p:sp>
        <p:nvSpPr>
          <p:cNvPr id="2669" name="Google Shape;2669;p31"/>
          <p:cNvSpPr txBox="1">
            <a:spLocks noGrp="1"/>
          </p:cNvSpPr>
          <p:nvPr>
            <p:ph type="subTitle" idx="1"/>
          </p:nvPr>
        </p:nvSpPr>
        <p:spPr>
          <a:xfrm>
            <a:off x="580145" y="2193829"/>
            <a:ext cx="4971600" cy="141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Todos los datos presentados a continuación fueron extraídos de la página web del </a:t>
            </a:r>
            <a:r>
              <a:rPr lang="en" sz="1700" dirty="0">
                <a:solidFill>
                  <a:srgbClr val="C68FFF"/>
                </a:solidFill>
              </a:rPr>
              <a:t>Ente Nacional de Comunicaciones</a:t>
            </a:r>
            <a:r>
              <a:rPr lang="en" sz="1700" dirty="0"/>
              <a:t> (ENACOM):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https://indicadores.enacom.gob.ar/datos-abiertos</a:t>
            </a:r>
            <a:r>
              <a:rPr lang="en" dirty="0"/>
              <a:t> </a:t>
            </a:r>
            <a:endParaRPr dirty="0"/>
          </a:p>
        </p:txBody>
      </p:sp>
      <p:pic>
        <p:nvPicPr>
          <p:cNvPr id="2670" name="Google Shape;2670;p31"/>
          <p:cNvPicPr preferRelativeResize="0"/>
          <p:nvPr/>
        </p:nvPicPr>
        <p:blipFill rotWithShape="1">
          <a:blip r:embed="rId4">
            <a:alphaModFix/>
          </a:blip>
          <a:srcRect l="15592" r="15598"/>
          <a:stretch/>
        </p:blipFill>
        <p:spPr>
          <a:xfrm>
            <a:off x="5659359" y="2415874"/>
            <a:ext cx="2433900" cy="2436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671" name="Google Shape;2671;p31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rgbClr val="C68FF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2" name="Google Shape;2672;p31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rgbClr val="C68FF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3" name="Google Shape;2673;p31"/>
          <p:cNvGrpSpPr/>
          <p:nvPr/>
        </p:nvGrpSpPr>
        <p:grpSpPr>
          <a:xfrm>
            <a:off x="1753789" y="510584"/>
            <a:ext cx="883262" cy="242091"/>
            <a:chOff x="2300350" y="2601250"/>
            <a:chExt cx="2275275" cy="623625"/>
          </a:xfrm>
        </p:grpSpPr>
        <p:sp>
          <p:nvSpPr>
            <p:cNvPr id="2674" name="Google Shape;2674;p3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80" name="Google Shape;26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1758" y="4495284"/>
            <a:ext cx="2349476" cy="5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0" name="Google Shape;2710;p33"/>
          <p:cNvGrpSpPr/>
          <p:nvPr/>
        </p:nvGrpSpPr>
        <p:grpSpPr>
          <a:xfrm>
            <a:off x="19074" y="1325645"/>
            <a:ext cx="4294722" cy="2883551"/>
            <a:chOff x="626675" y="1846865"/>
            <a:chExt cx="3826033" cy="2568865"/>
          </a:xfrm>
        </p:grpSpPr>
        <p:sp>
          <p:nvSpPr>
            <p:cNvPr id="2711" name="Google Shape;2711;p33"/>
            <p:cNvSpPr/>
            <p:nvPr/>
          </p:nvSpPr>
          <p:spPr>
            <a:xfrm>
              <a:off x="626675" y="2067523"/>
              <a:ext cx="1451128" cy="2348207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1821722" y="1846865"/>
              <a:ext cx="569303" cy="648528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2139676" y="1991874"/>
              <a:ext cx="2275223" cy="196152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855028" y="3483822"/>
              <a:ext cx="191969" cy="106082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717854" y="3473170"/>
              <a:ext cx="312760" cy="225529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12739" y="3702258"/>
              <a:ext cx="539969" cy="454068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3"/>
          <p:cNvSpPr txBox="1"/>
          <p:nvPr/>
        </p:nvSpPr>
        <p:spPr>
          <a:xfrm>
            <a:off x="3986354" y="1029090"/>
            <a:ext cx="4744081" cy="426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Provincias con muy </a:t>
            </a:r>
            <a:r>
              <a:rPr lang="es-ES" sz="1600" b="1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pocas conexiones</a:t>
            </a:r>
            <a:r>
              <a:rPr lang="es-ES" sz="1600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pero </a:t>
            </a:r>
            <a:r>
              <a:rPr lang="es-ES" sz="1600" b="1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grandes población </a:t>
            </a: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como Tucumán y Mendoza.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</a:pPr>
            <a:endParaRPr lang="es-ES"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Provincias como Córdoba y Santa Fe tienen un </a:t>
            </a:r>
            <a:r>
              <a:rPr lang="es-ES" sz="1600" b="1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aumento porcentual de acceso </a:t>
            </a:r>
            <a:r>
              <a:rPr lang="es-ES" sz="1600" b="1" dirty="0" err="1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mantenidamente</a:t>
            </a:r>
            <a:r>
              <a:rPr lang="es-ES" sz="1600" b="1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 positivo en los últimos 5 años</a:t>
            </a: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</a:pPr>
            <a:endParaRPr lang="es-ES"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Tendencia a tener velocidades más rápidas, pero se tienen </a:t>
            </a:r>
            <a:r>
              <a:rPr lang="es-ES" sz="1600" b="1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más de un millón de clientes con velocidades menores a 6 Mbps en Buenos Aires</a:t>
            </a: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</a:pPr>
            <a:endParaRPr lang="es-ES"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Provincias mas pequeñas del interior tienen mucho </a:t>
            </a:r>
            <a:r>
              <a:rPr lang="es-ES" sz="1600" b="1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más porcentaje de su población con velocidades bajas</a:t>
            </a: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como La Pampa, Salta y Santiago del Estero.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</a:pPr>
            <a:endParaRPr lang="es-ES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cxnSp>
        <p:nvCxnSpPr>
          <p:cNvPr id="2728" name="Google Shape;2728;p33"/>
          <p:cNvCxnSpPr>
            <a:cxnSpLocks/>
          </p:cNvCxnSpPr>
          <p:nvPr/>
        </p:nvCxnSpPr>
        <p:spPr>
          <a:xfrm rot="10800000" flipV="1">
            <a:off x="1199282" y="1225484"/>
            <a:ext cx="3072074" cy="259085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8" name="Google Shape;2668;p31">
            <a:extLst>
              <a:ext uri="{FF2B5EF4-FFF2-40B4-BE49-F238E27FC236}">
                <a16:creationId xmlns:a16="http://schemas.microsoft.com/office/drawing/2014/main" id="{FEFCB08F-D567-6D3D-3E2C-5298CEA8D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035" y="152110"/>
            <a:ext cx="5772925" cy="727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CONCLUSIONES </a:t>
            </a:r>
            <a:r>
              <a:rPr lang="en" sz="3800" dirty="0">
                <a:solidFill>
                  <a:srgbClr val="C68FFF"/>
                </a:solidFill>
              </a:rPr>
              <a:t>FINALES</a:t>
            </a:r>
            <a:endParaRPr sz="3800" dirty="0">
              <a:solidFill>
                <a:srgbClr val="C68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35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4" name="Google Shape;2804;p35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05" name="Google Shape;2805;p3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0" name="Google Shape;2810;p35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11" name="Google Shape;2811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12" name="Google Shape;2812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2" name="Google Shape;2822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23" name="Google Shape;2823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668;p31">
            <a:extLst>
              <a:ext uri="{FF2B5EF4-FFF2-40B4-BE49-F238E27FC236}">
                <a16:creationId xmlns:a16="http://schemas.microsoft.com/office/drawing/2014/main" id="{A112147B-FD95-1FB5-B8F7-6DE46F928F99}"/>
              </a:ext>
            </a:extLst>
          </p:cNvPr>
          <p:cNvSpPr txBox="1">
            <a:spLocks/>
          </p:cNvSpPr>
          <p:nvPr/>
        </p:nvSpPr>
        <p:spPr>
          <a:xfrm>
            <a:off x="1685535" y="1151495"/>
            <a:ext cx="5772925" cy="727973"/>
          </a:xfrm>
          <a:prstGeom prst="rect">
            <a:avLst/>
          </a:prstGeom>
          <a:noFill/>
          <a:ln>
            <a:noFill/>
          </a:ln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s-AR" sz="3800" dirty="0">
                <a:solidFill>
                  <a:schemeClr val="accent6"/>
                </a:solidFill>
              </a:rPr>
              <a:t>CONCLUSIONES</a:t>
            </a:r>
            <a:r>
              <a:rPr lang="es-AR" sz="3800" dirty="0"/>
              <a:t> </a:t>
            </a:r>
            <a:r>
              <a:rPr lang="es-AR" sz="3800" dirty="0">
                <a:solidFill>
                  <a:srgbClr val="C68FFF"/>
                </a:solidFill>
              </a:rPr>
              <a:t>FINALES</a:t>
            </a:r>
          </a:p>
        </p:txBody>
      </p:sp>
      <p:sp>
        <p:nvSpPr>
          <p:cNvPr id="7" name="Google Shape;2723;p33">
            <a:extLst>
              <a:ext uri="{FF2B5EF4-FFF2-40B4-BE49-F238E27FC236}">
                <a16:creationId xmlns:a16="http://schemas.microsoft.com/office/drawing/2014/main" id="{B2B35DB4-81B2-607F-19AB-506D74E41B5C}"/>
              </a:ext>
            </a:extLst>
          </p:cNvPr>
          <p:cNvSpPr txBox="1"/>
          <p:nvPr/>
        </p:nvSpPr>
        <p:spPr>
          <a:xfrm>
            <a:off x="667335" y="2041086"/>
            <a:ext cx="7809327" cy="226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Económicamente hablando, como muchos otros negocios en este país, los ingresos son muy variables. Viendo los últimos 10 años, el promedio de crecimiento es positivo, con </a:t>
            </a:r>
            <a:r>
              <a:rPr lang="es-ES" sz="1600" b="1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fluctuaciones de un 1%</a:t>
            </a:r>
            <a:r>
              <a:rPr lang="es-ES" sz="1600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. 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Además, los ingresos por cliente son cada vez menores, lo que indica que el </a:t>
            </a:r>
            <a:r>
              <a:rPr lang="es-ES" sz="1600" b="1" dirty="0">
                <a:solidFill>
                  <a:srgbClr val="C68FFF"/>
                </a:solidFill>
                <a:latin typeface="PT Sans"/>
                <a:ea typeface="PT Sans"/>
                <a:cs typeface="PT Sans"/>
                <a:sym typeface="PT Sans"/>
              </a:rPr>
              <a:t>servicio se hizo cada vez más accesible para la población</a:t>
            </a:r>
            <a:r>
              <a:rPr lang="es-ES" sz="1600" dirty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pero se podría plantear una mejora del servicio a la vez que se sube la el costo del servicio.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p32"/>
          <p:cNvSpPr txBox="1">
            <a:spLocks noGrp="1"/>
          </p:cNvSpPr>
          <p:nvPr>
            <p:ph type="title"/>
          </p:nvPr>
        </p:nvSpPr>
        <p:spPr>
          <a:xfrm>
            <a:off x="881533" y="791383"/>
            <a:ext cx="7376700" cy="12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C68FFF"/>
                </a:solidFill>
              </a:rPr>
              <a:t>Muchas gracias!</a:t>
            </a:r>
            <a:endParaRPr sz="7200" dirty="0">
              <a:solidFill>
                <a:srgbClr val="C68FFF"/>
              </a:solidFill>
            </a:endParaRPr>
          </a:p>
        </p:txBody>
      </p:sp>
      <p:sp>
        <p:nvSpPr>
          <p:cNvPr id="2686" name="Google Shape;2686;p32"/>
          <p:cNvSpPr txBox="1">
            <a:spLocks noGrp="1"/>
          </p:cNvSpPr>
          <p:nvPr>
            <p:ph type="subTitle" idx="1"/>
          </p:nvPr>
        </p:nvSpPr>
        <p:spPr>
          <a:xfrm>
            <a:off x="2346225" y="206655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 b="1">
                <a:latin typeface="Exo"/>
                <a:ea typeface="Exo"/>
                <a:cs typeface="Exo"/>
                <a:sym typeface="Exo"/>
              </a:rPr>
              <a:t>¿Preguntas?</a:t>
            </a:r>
            <a:endParaRPr sz="3400"/>
          </a:p>
        </p:txBody>
      </p:sp>
      <p:grpSp>
        <p:nvGrpSpPr>
          <p:cNvPr id="2687" name="Google Shape;2687;p32"/>
          <p:cNvGrpSpPr/>
          <p:nvPr/>
        </p:nvGrpSpPr>
        <p:grpSpPr>
          <a:xfrm>
            <a:off x="8171847" y="4419911"/>
            <a:ext cx="883262" cy="242091"/>
            <a:chOff x="2300350" y="2601250"/>
            <a:chExt cx="2275275" cy="623625"/>
          </a:xfrm>
        </p:grpSpPr>
        <p:sp>
          <p:nvSpPr>
            <p:cNvPr id="2688" name="Google Shape;2688;p3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4" name="Google Shape;2694;p32"/>
          <p:cNvGrpSpPr/>
          <p:nvPr/>
        </p:nvGrpSpPr>
        <p:grpSpPr>
          <a:xfrm rot="10800000">
            <a:off x="-13839" y="747456"/>
            <a:ext cx="883262" cy="298155"/>
            <a:chOff x="2300350" y="2601250"/>
            <a:chExt cx="2275275" cy="623625"/>
          </a:xfrm>
        </p:grpSpPr>
        <p:sp>
          <p:nvSpPr>
            <p:cNvPr id="2695" name="Google Shape;2695;p3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rgbClr val="C68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04" name="Google Shape;2704;p32"/>
          <p:cNvPicPr preferRelativeResize="0"/>
          <p:nvPr/>
        </p:nvPicPr>
        <p:blipFill rotWithShape="1">
          <a:blip r:embed="rId3">
            <a:alphaModFix/>
          </a:blip>
          <a:srcRect t="17997" b="17997"/>
          <a:stretch/>
        </p:blipFill>
        <p:spPr>
          <a:xfrm>
            <a:off x="2802075" y="3296822"/>
            <a:ext cx="3561000" cy="1500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</TotalTime>
  <Words>228</Words>
  <Application>Microsoft Office PowerPoint</Application>
  <PresentationFormat>Presentación en pantalla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PT Sans</vt:lpstr>
      <vt:lpstr>Arial</vt:lpstr>
      <vt:lpstr>Exo</vt:lpstr>
      <vt:lpstr>Roboto Condensed Light</vt:lpstr>
      <vt:lpstr>Data Center Business Plan by Slidesgo</vt:lpstr>
      <vt:lpstr>Acceso a internet en Argentina</vt:lpstr>
      <vt:lpstr>FUENTE DE INFORMACIÓN</vt:lpstr>
      <vt:lpstr>CONCLUSIONES FINALES</vt:lpstr>
      <vt:lpstr>Presentación de PowerPoint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Ines Sadir</dc:creator>
  <cp:lastModifiedBy>Ines Sadir</cp:lastModifiedBy>
  <cp:revision>7</cp:revision>
  <dcterms:modified xsi:type="dcterms:W3CDTF">2024-07-18T14:40:23Z</dcterms:modified>
</cp:coreProperties>
</file>