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4630400" cy="8229600"/>
  <p:notesSz cx="8229600" cy="14630400"/>
  <p:embeddedFontLst>
    <p:embeddedFont>
      <p:font typeface="Gelasio" pitchFamily="2" charset="77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52"/>
    <p:restoredTop sz="94610"/>
  </p:normalViewPr>
  <p:slideViewPr>
    <p:cSldViewPr snapToGrid="0" snapToObjects="1">
      <p:cViewPr>
        <p:scale>
          <a:sx n="134" d="100"/>
          <a:sy n="134" d="100"/>
        </p:scale>
        <p:origin x="-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272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89" y="2653343"/>
            <a:ext cx="702611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CNN for </a:t>
            </a:r>
            <a:r>
              <a:rPr lang="en-US" sz="54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Object</a:t>
            </a: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Recognition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89" y="411480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 Seminar Presentation for Visual Processing Course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C9C2C0"/>
                </a:solidFill>
                <a:latin typeface="Gelasio" pitchFamily="34" charset="0"/>
                <a:cs typeface="Gelasio" pitchFamily="34" charset="-120"/>
              </a:rPr>
              <a:t>(COMP-8510)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793789" y="669183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Presented by: Shaurya Parshad (SID: 110191553)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0098" y="614363"/>
            <a:ext cx="9239488" cy="6965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Motivation and Biological Inspiration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80098" y="1756648"/>
            <a:ext cx="13070205" cy="713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article's core motivation stems from neuroscience, which suggests that the human brain employs a dual-processing mechanism for visual recognition.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80098" y="2720578"/>
            <a:ext cx="6423660" cy="3930610"/>
          </a:xfrm>
          <a:prstGeom prst="roundRect">
            <a:avLst>
              <a:gd name="adj" fmla="val 851"/>
            </a:avLst>
          </a:prstGeom>
          <a:noFill/>
          <a:ln w="30480">
            <a:solidFill>
              <a:srgbClr val="504D4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Shape 3"/>
          <p:cNvSpPr/>
          <p:nvPr/>
        </p:nvSpPr>
        <p:spPr>
          <a:xfrm>
            <a:off x="810577" y="2751058"/>
            <a:ext cx="6362700" cy="668655"/>
          </a:xfrm>
          <a:prstGeom prst="rect">
            <a:avLst/>
          </a:prstGeom>
          <a:solidFill>
            <a:srgbClr val="37343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3824764" y="2876431"/>
            <a:ext cx="334328" cy="4179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6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00" dirty="0"/>
          </a:p>
        </p:txBody>
      </p:sp>
      <p:sp>
        <p:nvSpPr>
          <p:cNvPr id="7" name="Text 5"/>
          <p:cNvSpPr/>
          <p:nvPr/>
        </p:nvSpPr>
        <p:spPr>
          <a:xfrm>
            <a:off x="1033462" y="3642598"/>
            <a:ext cx="2865239" cy="3482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Familiarity Mechanism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1033462" y="4124563"/>
            <a:ext cx="5916930" cy="10697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Quick Recognition: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Relies on rapid, local cue processing, enabling instant identification of familiar objects based on specific features.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033462" y="5328047"/>
            <a:ext cx="5916930" cy="713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CNN Analogy: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Similar to how CNNs excel at extracting and using hierarchical local details.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7426642" y="2720578"/>
            <a:ext cx="6423660" cy="3930610"/>
          </a:xfrm>
          <a:prstGeom prst="roundRect">
            <a:avLst>
              <a:gd name="adj" fmla="val 851"/>
            </a:avLst>
          </a:prstGeom>
          <a:noFill/>
          <a:ln w="30480">
            <a:solidFill>
              <a:srgbClr val="504D4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Shape 9"/>
          <p:cNvSpPr/>
          <p:nvPr/>
        </p:nvSpPr>
        <p:spPr>
          <a:xfrm>
            <a:off x="7457123" y="2751058"/>
            <a:ext cx="6362700" cy="668655"/>
          </a:xfrm>
          <a:prstGeom prst="rect">
            <a:avLst/>
          </a:prstGeom>
          <a:solidFill>
            <a:srgbClr val="37343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10"/>
          <p:cNvSpPr/>
          <p:nvPr/>
        </p:nvSpPr>
        <p:spPr>
          <a:xfrm>
            <a:off x="10471309" y="2876431"/>
            <a:ext cx="334328" cy="4179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6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00" dirty="0"/>
          </a:p>
        </p:txBody>
      </p:sp>
      <p:sp>
        <p:nvSpPr>
          <p:cNvPr id="13" name="Text 11"/>
          <p:cNvSpPr/>
          <p:nvPr/>
        </p:nvSpPr>
        <p:spPr>
          <a:xfrm>
            <a:off x="7680008" y="3642598"/>
            <a:ext cx="3020139" cy="3482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Recollection Mechanism</a:t>
            </a:r>
            <a:endParaRPr lang="en-US" sz="2150" dirty="0"/>
          </a:p>
        </p:txBody>
      </p:sp>
      <p:sp>
        <p:nvSpPr>
          <p:cNvPr id="14" name="Text 12"/>
          <p:cNvSpPr/>
          <p:nvPr/>
        </p:nvSpPr>
        <p:spPr>
          <a:xfrm>
            <a:off x="7680008" y="4124563"/>
            <a:ext cx="5916930" cy="10697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Contextual Recognition: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Involves slower, more deliberate processing that leverages global context and relationships between elements.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680008" y="5328047"/>
            <a:ext cx="5916930" cy="10697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Transformer Analogy: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Mirrors the Transformer's ability to grasp long-range dependencies and overall scene understanding.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80098" y="6901934"/>
            <a:ext cx="13070205" cy="713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research posits that by combining these complementary approaches, a hybrid model can overcome the limitations of single-paradigm systems, leading to more robust and brain-like object detection.</a:t>
            </a:r>
            <a:endParaRPr lang="en-US" sz="17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32B313-6967-94AD-F69A-C21C6459E32A}"/>
              </a:ext>
            </a:extLst>
          </p:cNvPr>
          <p:cNvSpPr/>
          <p:nvPr/>
        </p:nvSpPr>
        <p:spPr>
          <a:xfrm>
            <a:off x="12837695" y="7748337"/>
            <a:ext cx="1708484" cy="3970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2955" y="795669"/>
            <a:ext cx="5592961" cy="6991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Various Architectures</a:t>
            </a:r>
            <a:endParaRPr lang="en-US" sz="4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" y="1761768"/>
            <a:ext cx="13064490" cy="59456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C3808C1-0531-8DB0-B0FF-EC1096C19BEB}"/>
              </a:ext>
            </a:extLst>
          </p:cNvPr>
          <p:cNvSpPr/>
          <p:nvPr/>
        </p:nvSpPr>
        <p:spPr>
          <a:xfrm>
            <a:off x="12837695" y="7748337"/>
            <a:ext cx="1708484" cy="3970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5808" y="2043202"/>
            <a:ext cx="6157453" cy="34191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49410" y="1035909"/>
            <a:ext cx="7376398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4450" b="1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Proposed Framework Overview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49410" y="2056044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Dynamic Dual-Processing (DDP) architecture consists of: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49410" y="278918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Shared Backbone (common feature extraction).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49410" y="352232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Dual-stream Encoder (CNN + Transformer for parallel processing).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49410" y="425545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Dynamic Dual-Decoder (adaptive choice between CNN and Transformer decoding per image region).</a:t>
            </a:r>
            <a:endParaRPr lang="en-US" sz="17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A86CC3-BDE3-3C4B-B573-7AA6FF822D88}"/>
              </a:ext>
            </a:extLst>
          </p:cNvPr>
          <p:cNvSpPr/>
          <p:nvPr/>
        </p:nvSpPr>
        <p:spPr>
          <a:xfrm>
            <a:off x="12837695" y="7748337"/>
            <a:ext cx="1708484" cy="3970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767" y="2358189"/>
            <a:ext cx="6466027" cy="283496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239679"/>
            <a:ext cx="5063966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4450" b="1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Dual-Stream Encoder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89" y="253120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Two parallel processing streams: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89" y="325182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CNN pathway (extracts detailed local features).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89" y="393328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Transformer pathway (captures global context information).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89" y="4642141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Intermediate interactions and feature fusion between streams enhance representations.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93790" y="54840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CA9E3D-DAE8-96F6-6B1E-666AD31DAD8A}"/>
              </a:ext>
            </a:extLst>
          </p:cNvPr>
          <p:cNvSpPr/>
          <p:nvPr/>
        </p:nvSpPr>
        <p:spPr>
          <a:xfrm>
            <a:off x="12837695" y="7748337"/>
            <a:ext cx="1708484" cy="3970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001" y="2501741"/>
            <a:ext cx="6082792" cy="270807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89" y="935681"/>
            <a:ext cx="13162843" cy="11339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4450" b="1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Neural Architecture Search for Feature Fusion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89" y="2069632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Automated search (NAS) finds best method for combining CNN and Transformer features.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89" y="338899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Optimizes performance by intelligently merging local details and global context.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89" y="477164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Ensures computational efficiency and effectiveness.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572785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8D0A4F-BFEC-4463-6328-25387348BAB6}"/>
              </a:ext>
            </a:extLst>
          </p:cNvPr>
          <p:cNvSpPr/>
          <p:nvPr/>
        </p:nvSpPr>
        <p:spPr>
          <a:xfrm>
            <a:off x="12837695" y="7748337"/>
            <a:ext cx="1708484" cy="3970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786" y="2310064"/>
            <a:ext cx="6226008" cy="298333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298860"/>
            <a:ext cx="5439013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4450" b="1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Dynamic Dual-Decoder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241041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Adaptive decoder comprising: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302846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CNN decoder (optimal for clear textures and local details).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367503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Transformer decoder (optimal for ambiguous, context-dependent regions).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4670254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Uses selective mask to dynamically assign each object or region to the most suitable decoder.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93790" y="566547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A65419-3E97-B13B-9D93-C4FCB6EAB3EB}"/>
              </a:ext>
            </a:extLst>
          </p:cNvPr>
          <p:cNvSpPr/>
          <p:nvPr/>
        </p:nvSpPr>
        <p:spPr>
          <a:xfrm>
            <a:off x="12837695" y="7748337"/>
            <a:ext cx="1708484" cy="3970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84114"/>
            <a:ext cx="6259711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4450" b="1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Selective Mask Mechanism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833829" y="3026092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Binary selective mask determines whether CNN or Transformer decoder is activated at each location.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5326143" y="3026092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Mask generation involves Gumbel-Softmax trick for differentiable training.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9858496" y="2955132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Dynamically routes detection tasks, significantly boosting detection accuracy without extra computation overhead.</a:t>
            </a:r>
            <a:endParaRPr lang="en-US" sz="17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EBEE8D-25AD-AD88-5A3A-91DCD39D2CE5}"/>
              </a:ext>
            </a:extLst>
          </p:cNvPr>
          <p:cNvSpPr/>
          <p:nvPr/>
        </p:nvSpPr>
        <p:spPr>
          <a:xfrm>
            <a:off x="12837695" y="7748337"/>
            <a:ext cx="1708484" cy="3970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864042"/>
            <a:ext cx="13042583" cy="45013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609A930-89C0-8D9C-3300-108D79A255C5}"/>
              </a:ext>
            </a:extLst>
          </p:cNvPr>
          <p:cNvSpPr/>
          <p:nvPr/>
        </p:nvSpPr>
        <p:spPr>
          <a:xfrm>
            <a:off x="12837695" y="7748337"/>
            <a:ext cx="1708484" cy="3970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18379"/>
            <a:ext cx="11289983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4450" b="1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Visualization of Selective Mask Decision-Making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27820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Visual examples of mask decisions: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89" y="29209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Blue regions handled by Transformer.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89" y="351112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Red regions handled by CNN.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88" y="441953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Shows adaptive allocation based on object features (local vs. global).</a:t>
            </a:r>
            <a:endParaRPr lang="en-US" sz="17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8D53D0-52A3-E701-A090-48FBC4C03EC9}"/>
              </a:ext>
            </a:extLst>
          </p:cNvPr>
          <p:cNvSpPr/>
          <p:nvPr/>
        </p:nvSpPr>
        <p:spPr>
          <a:xfrm>
            <a:off x="12837695" y="7748337"/>
            <a:ext cx="1708484" cy="3970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30448"/>
            <a:ext cx="745295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Multi-Stage Training Strategy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89285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Training involves a careful multi-stage process: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2820591"/>
            <a:ext cx="6407944" cy="121920"/>
          </a:xfrm>
          <a:prstGeom prst="roundRect">
            <a:avLst>
              <a:gd name="adj" fmla="val 27907"/>
            </a:avLst>
          </a:prstGeom>
          <a:solidFill>
            <a:srgbClr val="C49F8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3"/>
          <p:cNvSpPr/>
          <p:nvPr/>
        </p:nvSpPr>
        <p:spPr>
          <a:xfrm>
            <a:off x="3657540" y="2510909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C49F8C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614" y="2681049"/>
            <a:ext cx="272177" cy="340162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051084" y="3418046"/>
            <a:ext cx="311896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Stand-alone Pre-training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1051084" y="3908465"/>
            <a:ext cx="589335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Initializes CNN and Transformer streams independently.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8548" y="2820591"/>
            <a:ext cx="6408063" cy="121920"/>
          </a:xfrm>
          <a:prstGeom prst="roundRect">
            <a:avLst>
              <a:gd name="adj" fmla="val 27907"/>
            </a:avLst>
          </a:prstGeom>
          <a:solidFill>
            <a:srgbClr val="C49F8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7"/>
          <p:cNvSpPr/>
          <p:nvPr/>
        </p:nvSpPr>
        <p:spPr>
          <a:xfrm>
            <a:off x="10292298" y="2510909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C49F8C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6371" y="2681049"/>
            <a:ext cx="272177" cy="340162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7685842" y="34180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Encoder NAS Search</a:t>
            </a:r>
            <a:endParaRPr lang="en-US" sz="2200" dirty="0"/>
          </a:p>
        </p:txBody>
      </p:sp>
      <p:sp>
        <p:nvSpPr>
          <p:cNvPr id="13" name="Text 9"/>
          <p:cNvSpPr/>
          <p:nvPr/>
        </p:nvSpPr>
        <p:spPr>
          <a:xfrm>
            <a:off x="7685842" y="3908465"/>
            <a:ext cx="589347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Finds the optimal encoder feature fusion structure through automated search.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793790" y="5428059"/>
            <a:ext cx="6407944" cy="121920"/>
          </a:xfrm>
          <a:prstGeom prst="roundRect">
            <a:avLst>
              <a:gd name="adj" fmla="val 27907"/>
            </a:avLst>
          </a:prstGeom>
          <a:solidFill>
            <a:srgbClr val="C49F8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Shape 11"/>
          <p:cNvSpPr/>
          <p:nvPr/>
        </p:nvSpPr>
        <p:spPr>
          <a:xfrm>
            <a:off x="3657540" y="5118378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C49F8C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1614" y="5288518"/>
            <a:ext cx="272177" cy="340162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1051084" y="6025515"/>
            <a:ext cx="304680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Selective Mask Learning</a:t>
            </a:r>
            <a:endParaRPr lang="en-US" sz="2200" dirty="0"/>
          </a:p>
        </p:txBody>
      </p:sp>
      <p:sp>
        <p:nvSpPr>
          <p:cNvPr id="18" name="Text 13"/>
          <p:cNvSpPr/>
          <p:nvPr/>
        </p:nvSpPr>
        <p:spPr>
          <a:xfrm>
            <a:off x="1051084" y="6515933"/>
            <a:ext cx="589335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Trains the selective mask to dynamically decide between CNN and Transformer decoders.</a:t>
            </a:r>
            <a:endParaRPr lang="en-US" sz="1750" dirty="0"/>
          </a:p>
        </p:txBody>
      </p:sp>
      <p:sp>
        <p:nvSpPr>
          <p:cNvPr id="19" name="Shape 14"/>
          <p:cNvSpPr/>
          <p:nvPr/>
        </p:nvSpPr>
        <p:spPr>
          <a:xfrm>
            <a:off x="7428548" y="5428059"/>
            <a:ext cx="6408063" cy="121920"/>
          </a:xfrm>
          <a:prstGeom prst="roundRect">
            <a:avLst>
              <a:gd name="adj" fmla="val 27907"/>
            </a:avLst>
          </a:prstGeom>
          <a:solidFill>
            <a:srgbClr val="C49F8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0" name="Shape 15"/>
          <p:cNvSpPr/>
          <p:nvPr/>
        </p:nvSpPr>
        <p:spPr>
          <a:xfrm>
            <a:off x="10292298" y="5118378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C49F8C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6371" y="5288518"/>
            <a:ext cx="272177" cy="340162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7685842" y="60255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Joint Fine-tuning</a:t>
            </a:r>
            <a:endParaRPr lang="en-US" sz="2200" dirty="0"/>
          </a:p>
        </p:txBody>
      </p:sp>
      <p:sp>
        <p:nvSpPr>
          <p:cNvPr id="23" name="Text 17"/>
          <p:cNvSpPr/>
          <p:nvPr/>
        </p:nvSpPr>
        <p:spPr>
          <a:xfrm>
            <a:off x="7685842" y="6515933"/>
            <a:ext cx="589347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Refines the entire model for cohesive performance and overall optimization.</a:t>
            </a:r>
            <a:endParaRPr lang="en-US" sz="17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844306-5722-2443-269D-3718F6E9912A}"/>
              </a:ext>
            </a:extLst>
          </p:cNvPr>
          <p:cNvSpPr/>
          <p:nvPr/>
        </p:nvSpPr>
        <p:spPr>
          <a:xfrm>
            <a:off x="12837695" y="7748337"/>
            <a:ext cx="1708484" cy="3970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488" y="1655088"/>
            <a:ext cx="4919424" cy="491942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37379" y="946309"/>
            <a:ext cx="71168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What is Object Recognition?</a:t>
            </a:r>
            <a:endParaRPr lang="en-US" sz="4800" dirty="0"/>
          </a:p>
        </p:txBody>
      </p:sp>
      <p:sp>
        <p:nvSpPr>
          <p:cNvPr id="5" name="Text 1"/>
          <p:cNvSpPr/>
          <p:nvPr/>
        </p:nvSpPr>
        <p:spPr>
          <a:xfrm>
            <a:off x="793789" y="2102405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Object recognition is a fundamental computer vision task that involves identifying and localizing objects within an image or video. It's a two-fold process:</a:t>
            </a: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793788" y="375189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Classification: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Determining what an object is (e.g., "cat”, "car").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793787" y="467558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Localization: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Pinpointing where the object is in the image, often with a bounding box.</a:t>
            </a:r>
            <a:endParaRPr lang="en-US" sz="17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18380"/>
            <a:ext cx="4641056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4450" b="1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Experimental Setup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38626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Evaluated on widely-used MS COCO object detection benchmark.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89" y="334375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Measures performance using mean Average Precision (mAP).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88" y="430123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Comparison against state-of-the-art single and hybrid models.</a:t>
            </a:r>
            <a:endParaRPr lang="en-US" sz="17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237624-D1C6-E594-DF99-FA94A32E0265}"/>
              </a:ext>
            </a:extLst>
          </p:cNvPr>
          <p:cNvSpPr/>
          <p:nvPr/>
        </p:nvSpPr>
        <p:spPr>
          <a:xfrm>
            <a:off x="12837695" y="7748337"/>
            <a:ext cx="1708484" cy="3970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2967990"/>
            <a:ext cx="5486399" cy="249816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13947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4450" b="1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Key Insights: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793790" y="224218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DDP (94G)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matches the top-performing </a:t>
            </a:r>
            <a:r>
              <a:rPr lang="en-US" sz="17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DN-DETR-R101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in mAP (</a:t>
            </a:r>
            <a:r>
              <a:rPr lang="en-US" sz="17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45.2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) but uses </a:t>
            </a:r>
            <a:r>
              <a:rPr lang="en-US" sz="17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46% fewer FLOPs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and has </a:t>
            </a:r>
            <a:r>
              <a:rPr lang="en-US" sz="17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~60% higher FPS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.</a:t>
            </a: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793790" y="3510138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DDP (80G)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variant achieves </a:t>
            </a:r>
            <a:r>
              <a:rPr lang="en-US" sz="17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real-time performance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(41 FPS) with minimal accuracy trade-off, outperforming YOLOF-R50 by </a:t>
            </a:r>
            <a:r>
              <a:rPr lang="en-US" sz="17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+5.7 mAP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despite similar FLOPs.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793790" y="5140994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model is </a:t>
            </a:r>
            <a:r>
              <a:rPr lang="en-US" sz="17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efficient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, </a:t>
            </a:r>
            <a:r>
              <a:rPr lang="en-US" sz="17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lightweight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, and </a:t>
            </a:r>
            <a:r>
              <a:rPr lang="en-US" sz="17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high-performing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, validating the effectiveness of combining CNN and Transformer decoding dynamically.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793790" y="588240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607" y="2325410"/>
            <a:ext cx="4919186" cy="357878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05157"/>
            <a:ext cx="4958596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4450" b="1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Qualitative Examples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268123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Illustration of dynamic mask behavior: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355323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CNN decoder localizes bird effectively due to clear local textures.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4281964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Transformer decoder identifies surfboard using surrounding context clues.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526292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D82829-C773-3CC5-7B80-C3F317B1A884}"/>
              </a:ext>
            </a:extLst>
          </p:cNvPr>
          <p:cNvSpPr/>
          <p:nvPr/>
        </p:nvSpPr>
        <p:spPr>
          <a:xfrm>
            <a:off x="12837695" y="7748337"/>
            <a:ext cx="1708484" cy="3970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7380" y="1377090"/>
            <a:ext cx="9403913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4450" b="1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Advantages of Dynamic Dual-Processing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3896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Successfully integrates local CNN strengths and global Transformer advantages.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79107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Selective masking efficiently manages computational resources.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01220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Significantly improves real-world object detection performance.</a:t>
            </a:r>
            <a:endParaRPr lang="en-US" sz="17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DCD5DD-DA11-0641-2B3A-C5CF9BAB65E0}"/>
              </a:ext>
            </a:extLst>
          </p:cNvPr>
          <p:cNvSpPr/>
          <p:nvPr/>
        </p:nvSpPr>
        <p:spPr>
          <a:xfrm>
            <a:off x="12837695" y="7748337"/>
            <a:ext cx="1708484" cy="3970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9569" y="1377090"/>
            <a:ext cx="10154007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4450" b="1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Limitations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09569" y="279130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Increased complexity in architecture design (two encoders, two decoders).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09566" y="393334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Requires detailed multi-stage training strategy.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09566" y="507538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Slight increase in model parameters.</a:t>
            </a:r>
            <a:endParaRPr lang="en-US" sz="17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961B68-4A71-E192-5F00-58A97B66B305}"/>
              </a:ext>
            </a:extLst>
          </p:cNvPr>
          <p:cNvSpPr/>
          <p:nvPr/>
        </p:nvSpPr>
        <p:spPr>
          <a:xfrm>
            <a:off x="12837695" y="7748337"/>
            <a:ext cx="1708484" cy="3970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16368"/>
            <a:ext cx="8415457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4450" b="1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Real-world Impact and Applications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436971"/>
            <a:ext cx="4158615" cy="257020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52339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Autonomous Vehicles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5724406"/>
            <a:ext cx="41586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Enhances object detection capabilities for safer and more reliable navigation in self-driving cars.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893" y="2436971"/>
            <a:ext cx="4158615" cy="257020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35893" y="52339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Medical Imaging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35893" y="5724406"/>
            <a:ext cx="41586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Improves diagnostic accuracy and efficiency by precisely identifying anomalies in complex medical scans.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7995" y="2436971"/>
            <a:ext cx="4158615" cy="257020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677995" y="52339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Surveillance Systems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677995" y="5724406"/>
            <a:ext cx="41586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Offers more reliable visual perception under varied and challenging conditions for enhanced security and monitoring.</a:t>
            </a:r>
            <a:endParaRPr lang="en-US" sz="17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868C92-9617-14CE-38F8-DA4D83B399D8}"/>
              </a:ext>
            </a:extLst>
          </p:cNvPr>
          <p:cNvSpPr/>
          <p:nvPr/>
        </p:nvSpPr>
        <p:spPr>
          <a:xfrm>
            <a:off x="12837695" y="7748337"/>
            <a:ext cx="1708484" cy="3970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77089"/>
            <a:ext cx="6440805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4450" b="1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Future Research Directions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4950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Develop more streamlined and computationally efficient hybrid models to broaden their applicability.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89" y="3717844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Further investigate deeper biological analogies, such as memory and attention mechanisms, to inspire more sophisticated AI architectures.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89" y="5074514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Conduct more extensive evaluations across broader and more diverse datasets to ensure robustness and generalization capabilities.</a:t>
            </a:r>
            <a:endParaRPr lang="en-US" sz="17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E9E5D7-2CF4-3342-178C-A642820217B3}"/>
              </a:ext>
            </a:extLst>
          </p:cNvPr>
          <p:cNvSpPr/>
          <p:nvPr/>
        </p:nvSpPr>
        <p:spPr>
          <a:xfrm>
            <a:off x="12837695" y="7748337"/>
            <a:ext cx="1708484" cy="3970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01868"/>
            <a:ext cx="4536519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4450" b="1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7118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CNNs are important but have limits; Transformers add useful benefits.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89" y="379887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Dynamic Dual-Processing (DDP) framework shows how models inspired by biology can work better.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89" y="488584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This is a big step towards smarter computer vision systems that can adapt.</a:t>
            </a:r>
            <a:endParaRPr lang="en-US" sz="17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AA3884-D59D-2D75-A8FB-1BC75C96B99F}"/>
              </a:ext>
            </a:extLst>
          </p:cNvPr>
          <p:cNvSpPr/>
          <p:nvPr/>
        </p:nvSpPr>
        <p:spPr>
          <a:xfrm>
            <a:off x="12837695" y="7748337"/>
            <a:ext cx="1708484" cy="3970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90148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4450" b="1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References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71236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Berrios, W., &amp; Deza, A. (2022). </a:t>
            </a:r>
            <a:r>
              <a:rPr lang="en-US" sz="1750" i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Joint Rotational Invariance and Adversarial Training of a Dual-Stream Transformer Yields State of the Art Brain-Score for Area V4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989071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Zhang, M., Bu, T., &amp; Hu, L. (2023). </a:t>
            </a:r>
            <a:r>
              <a:rPr lang="en-US" sz="1750" i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 Dynamic Dual-Processing Object Detection Framework Inspired by the Brain’s Recognition Mechanism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. In </a:t>
            </a:r>
            <a:r>
              <a:rPr lang="en-US" sz="1750" i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Proceedings of the IEEE/CVF International Conference on Computer Vision (ICCV 2023)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26577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7507A3-A7BD-03F4-C475-2DF442A36E88}"/>
              </a:ext>
            </a:extLst>
          </p:cNvPr>
          <p:cNvSpPr/>
          <p:nvPr/>
        </p:nvSpPr>
        <p:spPr>
          <a:xfrm>
            <a:off x="12837695" y="7748337"/>
            <a:ext cx="1708484" cy="3970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105232" y="35317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72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Thank You!</a:t>
            </a:r>
            <a:endParaRPr lang="en-US" sz="7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37451"/>
            <a:ext cx="84899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Importance</a:t>
            </a: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of Object Recognition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345769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31962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Autonomous Systems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3686651"/>
            <a:ext cx="637960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Enables self-driving cars and robots to "see" and interact safely with their environment.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884" y="2345769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456884" y="31962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Enhanced Search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7456884" y="3686651"/>
            <a:ext cx="637972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Powers image and video search engines, allowing users to find content based on visual cues.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979432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93790" y="5829895"/>
            <a:ext cx="28989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Security &amp; Surveillance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93790" y="6320314"/>
            <a:ext cx="637960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Automates threat detection, anomaly identification, and monitoring in real-time video feeds.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6884" y="4979432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456884" y="58298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Bridging Perception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7456884" y="6320314"/>
            <a:ext cx="637972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Connects machine intelligence with human-like visual perception capabilities.</a:t>
            </a:r>
            <a:endParaRPr lang="en-US" sz="17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7B9F51-7A5F-8B2A-8D4B-F70856039E52}"/>
              </a:ext>
            </a:extLst>
          </p:cNvPr>
          <p:cNvSpPr/>
          <p:nvPr/>
        </p:nvSpPr>
        <p:spPr>
          <a:xfrm>
            <a:off x="12825663" y="7748337"/>
            <a:ext cx="1720516" cy="3970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488" y="1655088"/>
            <a:ext cx="4919424" cy="491942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89" y="115537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Introduction to Convolutional Neural Networks (CNNs)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793789" y="2990906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Convolutional Neural Networks (CNNs) are a specialized class of deep neural networks particularly adept at processing visual data. They draw inspiration from the biological visual cortex.</a:t>
            </a: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793790" y="4497586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Bio-Inspired: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Mimic the hierarchical processing of the human visual system.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793790" y="5302687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Feature Extraction: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Excel at automatically learning and extracting features like edges, textures, and shapes.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793790" y="6107787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End-to-End Learning: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Can learn directly from raw pixel data, eliminating the need for manual feature engineering.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46546"/>
            <a:ext cx="738878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How CNNs Work: Key Layers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14290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CNNs process images through a series of specialized layers, each performing a distinct function to transform raw pixel data into meaningful features.</a:t>
            </a:r>
            <a:endParaRPr lang="en-US" sz="17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353514"/>
            <a:ext cx="4347567" cy="90725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020604" y="448758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Convolutional Layers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4978003"/>
            <a:ext cx="389393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Apply filters to input images, detecting local patterns such as edges, corners, and textures. This generates feature maps.</a:t>
            </a:r>
            <a:endParaRPr lang="en-US" sz="17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357" y="3353514"/>
            <a:ext cx="4347567" cy="90725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368171" y="448758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Pooling Layers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5368171" y="4978003"/>
            <a:ext cx="389393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Reduce the dimensionality of feature maps, maintaining important information while reducing computational load and increasing invariance to minor shifts.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8924" y="3353514"/>
            <a:ext cx="4347567" cy="90725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9715738" y="4487585"/>
            <a:ext cx="293262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Fully Connected Layers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9715738" y="4978003"/>
            <a:ext cx="389393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Take the high-level features extracted by previous layers and use them to make final classifications or predictions, connecting all neurons from one layer to the next.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1C21C-2427-C967-20B4-ACC345A44E82}"/>
              </a:ext>
            </a:extLst>
          </p:cNvPr>
          <p:cNvSpPr/>
          <p:nvPr/>
        </p:nvSpPr>
        <p:spPr>
          <a:xfrm>
            <a:off x="12825663" y="7784432"/>
            <a:ext cx="1696453" cy="3248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06053"/>
            <a:ext cx="9144294" cy="493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CNNs in Object Detection Architectures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89" y="2261120"/>
            <a:ext cx="1304282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CNNs form the backbone of many state-of-the-art object detection models, known for their ability to precisely localize objects.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89" y="3076002"/>
            <a:ext cx="1304282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7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Classic Examples: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Faster R-CNN, YOLO (You Only Look Once), SSD (Single Shot Detector) are prominent CNN-based models</a:t>
            </a:r>
            <a:r>
              <a:rPr lang="en-US" sz="11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.</a:t>
            </a:r>
            <a:endParaRPr lang="en-US" sz="1150" dirty="0"/>
          </a:p>
        </p:txBody>
      </p:sp>
      <p:sp>
        <p:nvSpPr>
          <p:cNvPr id="5" name="Text 3"/>
          <p:cNvSpPr/>
          <p:nvPr/>
        </p:nvSpPr>
        <p:spPr>
          <a:xfrm>
            <a:off x="793787" y="3890884"/>
            <a:ext cx="13042821" cy="819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7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Methodology: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They typically involve generating region proposals, extracting features from these regions, and then classifying </a:t>
            </a:r>
          </a:p>
          <a:p>
            <a:pPr algn="l">
              <a:lnSpc>
                <a:spcPts val="1850"/>
              </a:lnSpc>
              <a:buSzPct val="100000"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     them while predicting bounding box coordinates.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87" y="4917855"/>
            <a:ext cx="1304282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7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Strength: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Exceptional at extracting fine-grained local details and achieving accurate localization of objects within an image.</a:t>
            </a:r>
            <a:endParaRPr lang="en-US" sz="17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6FF44B-BEB2-4101-1EFB-76AC5FAD1874}"/>
              </a:ext>
            </a:extLst>
          </p:cNvPr>
          <p:cNvSpPr/>
          <p:nvPr/>
        </p:nvSpPr>
        <p:spPr>
          <a:xfrm>
            <a:off x="12837695" y="7760368"/>
            <a:ext cx="1696452" cy="36094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9383" y="807958"/>
            <a:ext cx="6283154" cy="695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Transformers in Vision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79383" y="1754743"/>
            <a:ext cx="13071634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Originally designed for natural language processing, Transformer architectures have recently been adapted for computer vision tasks, offering a new paradigm for image understanding.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79383" y="3021211"/>
            <a:ext cx="6424493" cy="121920"/>
          </a:xfrm>
          <a:prstGeom prst="roundRect">
            <a:avLst>
              <a:gd name="adj" fmla="val 27400"/>
            </a:avLst>
          </a:prstGeom>
          <a:solidFill>
            <a:srgbClr val="C49F8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3"/>
          <p:cNvSpPr/>
          <p:nvPr/>
        </p:nvSpPr>
        <p:spPr>
          <a:xfrm>
            <a:off x="3657540" y="2717721"/>
            <a:ext cx="668060" cy="668060"/>
          </a:xfrm>
          <a:prstGeom prst="roundRect">
            <a:avLst>
              <a:gd name="adj" fmla="val 136874"/>
            </a:avLst>
          </a:prstGeom>
          <a:solidFill>
            <a:srgbClr val="C49F8C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923" y="2884765"/>
            <a:ext cx="267176" cy="333970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032510" y="3608427"/>
            <a:ext cx="3244453" cy="3479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Vision Transformers (ViT)</a:t>
            </a:r>
            <a:endParaRPr lang="en-US" sz="2150" dirty="0"/>
          </a:p>
        </p:txBody>
      </p:sp>
      <p:sp>
        <p:nvSpPr>
          <p:cNvPr id="8" name="Text 5"/>
          <p:cNvSpPr/>
          <p:nvPr/>
        </p:nvSpPr>
        <p:spPr>
          <a:xfrm>
            <a:off x="1032510" y="4089916"/>
            <a:ext cx="5918240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Adapt the self-attention mechanism to process image patches like words.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523" y="3021211"/>
            <a:ext cx="6424493" cy="121920"/>
          </a:xfrm>
          <a:prstGeom prst="roundRect">
            <a:avLst>
              <a:gd name="adj" fmla="val 27400"/>
            </a:avLst>
          </a:prstGeom>
          <a:solidFill>
            <a:srgbClr val="C49F8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7"/>
          <p:cNvSpPr/>
          <p:nvPr/>
        </p:nvSpPr>
        <p:spPr>
          <a:xfrm>
            <a:off x="10304681" y="2717721"/>
            <a:ext cx="668060" cy="668060"/>
          </a:xfrm>
          <a:prstGeom prst="roundRect">
            <a:avLst>
              <a:gd name="adj" fmla="val 136874"/>
            </a:avLst>
          </a:prstGeom>
          <a:solidFill>
            <a:srgbClr val="C49F8C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5063" y="2884765"/>
            <a:ext cx="267176" cy="333970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7679650" y="3608427"/>
            <a:ext cx="2783681" cy="3479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Global Context</a:t>
            </a:r>
            <a:endParaRPr lang="en-US" sz="2150" dirty="0"/>
          </a:p>
        </p:txBody>
      </p:sp>
      <p:sp>
        <p:nvSpPr>
          <p:cNvPr id="13" name="Text 9"/>
          <p:cNvSpPr/>
          <p:nvPr/>
        </p:nvSpPr>
        <p:spPr>
          <a:xfrm>
            <a:off x="7679650" y="4089916"/>
            <a:ext cx="5918240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Excellent at capturing long-range dependencies and relationships across the entire image.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779383" y="5581650"/>
            <a:ext cx="6424493" cy="121920"/>
          </a:xfrm>
          <a:prstGeom prst="roundRect">
            <a:avLst>
              <a:gd name="adj" fmla="val 27400"/>
            </a:avLst>
          </a:prstGeom>
          <a:solidFill>
            <a:srgbClr val="C49F8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Shape 11"/>
          <p:cNvSpPr/>
          <p:nvPr/>
        </p:nvSpPr>
        <p:spPr>
          <a:xfrm>
            <a:off x="3657540" y="5278160"/>
            <a:ext cx="668060" cy="668060"/>
          </a:xfrm>
          <a:prstGeom prst="roundRect">
            <a:avLst>
              <a:gd name="adj" fmla="val 136874"/>
            </a:avLst>
          </a:prstGeom>
          <a:solidFill>
            <a:srgbClr val="C49F8C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7923" y="5445204"/>
            <a:ext cx="267176" cy="333970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1032510" y="6168866"/>
            <a:ext cx="2783681" cy="3479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Spatial Relationships</a:t>
            </a:r>
            <a:endParaRPr lang="en-US" sz="2150" dirty="0"/>
          </a:p>
        </p:txBody>
      </p:sp>
      <p:sp>
        <p:nvSpPr>
          <p:cNvPr id="18" name="Text 13"/>
          <p:cNvSpPr/>
          <p:nvPr/>
        </p:nvSpPr>
        <p:spPr>
          <a:xfrm>
            <a:off x="1032510" y="6650355"/>
            <a:ext cx="5918240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Effective at understanding the overall context and spatial arrangement of objects.</a:t>
            </a:r>
            <a:endParaRPr lang="en-US" sz="1750" dirty="0"/>
          </a:p>
        </p:txBody>
      </p:sp>
      <p:sp>
        <p:nvSpPr>
          <p:cNvPr id="19" name="Shape 14"/>
          <p:cNvSpPr/>
          <p:nvPr/>
        </p:nvSpPr>
        <p:spPr>
          <a:xfrm>
            <a:off x="7426523" y="5581650"/>
            <a:ext cx="6424493" cy="121920"/>
          </a:xfrm>
          <a:prstGeom prst="roundRect">
            <a:avLst>
              <a:gd name="adj" fmla="val 27400"/>
            </a:avLst>
          </a:prstGeom>
          <a:solidFill>
            <a:srgbClr val="C49F8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0" name="Shape 15"/>
          <p:cNvSpPr/>
          <p:nvPr/>
        </p:nvSpPr>
        <p:spPr>
          <a:xfrm>
            <a:off x="10304681" y="5278160"/>
            <a:ext cx="668060" cy="668060"/>
          </a:xfrm>
          <a:prstGeom prst="roundRect">
            <a:avLst>
              <a:gd name="adj" fmla="val 136874"/>
            </a:avLst>
          </a:prstGeom>
          <a:solidFill>
            <a:srgbClr val="C49F8C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5063" y="5445204"/>
            <a:ext cx="267176" cy="333970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7679650" y="6168866"/>
            <a:ext cx="2842974" cy="3479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Local Detail Limitation</a:t>
            </a:r>
            <a:endParaRPr lang="en-US" sz="2150" dirty="0"/>
          </a:p>
        </p:txBody>
      </p:sp>
      <p:sp>
        <p:nvSpPr>
          <p:cNvPr id="23" name="Text 17"/>
          <p:cNvSpPr/>
          <p:nvPr/>
        </p:nvSpPr>
        <p:spPr>
          <a:xfrm>
            <a:off x="7679650" y="6650355"/>
            <a:ext cx="5918240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Often less proficient than CNNs in capturing fine-grained local textures and precise details.</a:t>
            </a:r>
            <a:endParaRPr lang="en-US" sz="175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F2735F-F7AB-1CD3-5AC7-420513EBD175}"/>
              </a:ext>
            </a:extLst>
          </p:cNvPr>
          <p:cNvSpPr/>
          <p:nvPr/>
        </p:nvSpPr>
        <p:spPr>
          <a:xfrm>
            <a:off x="12885821" y="7736305"/>
            <a:ext cx="1636295" cy="3729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61599"/>
            <a:ext cx="974740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CNNs vs. Transformers: A Comparison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385061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Both CNNs and Transformers offer distinct advantages in visual processing, making them suitable for different aspects of image understanding.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477578"/>
            <a:ext cx="13042821" cy="3417808"/>
          </a:xfrm>
          <a:prstGeom prst="roundRect">
            <a:avLst>
              <a:gd name="adj" fmla="val 995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Shape 3"/>
          <p:cNvSpPr/>
          <p:nvPr/>
        </p:nvSpPr>
        <p:spPr>
          <a:xfrm>
            <a:off x="801410" y="3485198"/>
            <a:ext cx="1302627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1029653" y="3628906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Strengths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375077" y="3628906"/>
            <a:ext cx="388036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cs typeface="Gelasio" pitchFamily="34" charset="-120"/>
              </a:rPr>
              <a:t>Sharp on tiny details (edges, textures) and see small patches at one time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9716691" y="3628906"/>
            <a:ext cx="388417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Global context, long-range dependencies, spatial relationships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801410" y="4498419"/>
            <a:ext cx="1302627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1029653" y="4642128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Best For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5375077" y="4642128"/>
            <a:ext cx="388036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Precise localization, speed and details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9716691" y="4642128"/>
            <a:ext cx="388417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Understanding overall scene and broad context and relationships.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01410" y="5511641"/>
            <a:ext cx="13026271" cy="137612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1029653" y="5655350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Examples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5375077" y="5655350"/>
            <a:ext cx="388036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cs typeface="Gelasio" pitchFamily="34" charset="-120"/>
              </a:rPr>
              <a:t>Used in </a:t>
            </a:r>
            <a:r>
              <a:rPr lang="en-US" sz="1750" dirty="0" err="1">
                <a:solidFill>
                  <a:srgbClr val="C9C2C0"/>
                </a:solidFill>
                <a:latin typeface="Gelasio" pitchFamily="34" charset="0"/>
                <a:cs typeface="Gelasio" pitchFamily="34" charset="-120"/>
              </a:rPr>
              <a:t>VGGNet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cs typeface="Gelasio" pitchFamily="34" charset="-120"/>
              </a:rPr>
              <a:t> , </a:t>
            </a:r>
            <a:r>
              <a:rPr lang="en-US" sz="1750" dirty="0" err="1">
                <a:solidFill>
                  <a:srgbClr val="C9C2C0"/>
                </a:solidFill>
                <a:latin typeface="Gelasio" pitchFamily="34" charset="0"/>
                <a:cs typeface="Gelasio" pitchFamily="34" charset="-120"/>
              </a:rPr>
              <a:t>AexNet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9716691" y="5655350"/>
            <a:ext cx="388417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cs typeface="Gelasio" pitchFamily="34" charset="-120"/>
              </a:rPr>
              <a:t>Used in Vision Transformer, ChatGPT, BERT</a:t>
            </a:r>
            <a:endParaRPr lang="en-US" sz="17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B23B4E-1B98-ABDA-BCD0-F36BD0A52E5E}"/>
              </a:ext>
            </a:extLst>
          </p:cNvPr>
          <p:cNvSpPr/>
          <p:nvPr/>
        </p:nvSpPr>
        <p:spPr>
          <a:xfrm>
            <a:off x="12837695" y="7748337"/>
            <a:ext cx="1708484" cy="3970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89" y="1091512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Primary Article: "A Dynamic Dual-Processing Object Detection Framework"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128632" y="3130040"/>
            <a:ext cx="1270265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Article Title: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"A Dynamic Dual-Processing Object Detection Framework Inspired by the Brain’s Recognition Mechanism."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1128631" y="4193888"/>
            <a:ext cx="1270265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Authors: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Minying Zhang, Tianpeng Bu, Lulu Hu (Alibaba Group)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128631" y="5257737"/>
            <a:ext cx="1270265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Key Idea:</a:t>
            </a: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Proposes a novel framework that integrates the strengths of CNNs for local detail extraction and Transformers for global context understanding, mimicking human visual processing.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99109" y="3014721"/>
            <a:ext cx="30480" cy="3090267"/>
          </a:xfrm>
          <a:prstGeom prst="rect">
            <a:avLst/>
          </a:prstGeom>
          <a:solidFill>
            <a:srgbClr val="C49F8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7304C-F275-7CA4-AB36-8737A14C6B42}"/>
              </a:ext>
            </a:extLst>
          </p:cNvPr>
          <p:cNvSpPr/>
          <p:nvPr/>
        </p:nvSpPr>
        <p:spPr>
          <a:xfrm>
            <a:off x="12837695" y="7748337"/>
            <a:ext cx="1708484" cy="3970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1572</Words>
  <Application>Microsoft Macintosh PowerPoint</Application>
  <PresentationFormat>Custom</PresentationFormat>
  <Paragraphs>179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Gelasio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SHAURYA </cp:lastModifiedBy>
  <cp:revision>8</cp:revision>
  <dcterms:created xsi:type="dcterms:W3CDTF">2025-07-22T16:15:38Z</dcterms:created>
  <dcterms:modified xsi:type="dcterms:W3CDTF">2025-07-23T00:26:53Z</dcterms:modified>
</cp:coreProperties>
</file>