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BABA"/>
    <a:srgbClr val="E80000"/>
    <a:srgbClr val="1B7FD5"/>
    <a:srgbClr val="1B8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房态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订单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54305"/>
            <a:ext cx="3710305" cy="5880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5795" y="249555"/>
            <a:ext cx="103949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房型选择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233035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840" y="29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显示空房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539990" y="329565"/>
            <a:ext cx="427990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73645" y="358140"/>
            <a:ext cx="179705" cy="178435"/>
          </a:xfrm>
          <a:prstGeom prst="round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1650" y="249555"/>
            <a:ext cx="99885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楼层选择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6325870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7070" y="86423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1985" y="864235"/>
            <a:ext cx="97790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2295" y="86423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7070" y="1693545"/>
            <a:ext cx="97917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198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229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7705" y="254190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262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293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7638415" y="1848485"/>
            <a:ext cx="616585" cy="239395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78115" y="1677035"/>
            <a:ext cx="336550" cy="599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颜色说明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7645" y="169354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14465" y="86423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默认首页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114665" y="1401445"/>
            <a:ext cx="36048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/>
              <a:t>px</a:t>
            </a:r>
            <a:r>
              <a:rPr lang="zh-CN" altLang="en-US" sz="1200"/>
              <a:t>转</a:t>
            </a:r>
            <a:r>
              <a:rPr lang="en-US" altLang="zh-CN" sz="1200"/>
              <a:t>rem</a:t>
            </a:r>
            <a:endParaRPr lang="zh-CN" altLang="en-US" sz="1200"/>
          </a:p>
          <a:p>
            <a:pPr algn="l"/>
            <a:r>
              <a:rPr lang="zh-CN" altLang="en-US" sz="1200"/>
              <a:t>https://www.cnblogs.com/both-eyes/p/10106021.html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8211185" y="2081530"/>
            <a:ext cx="20802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1200"/>
              <a:t>样式框架  </a:t>
            </a:r>
            <a:r>
              <a:rPr lang="zh-CN" sz="1200">
                <a:solidFill>
                  <a:srgbClr val="FF0000"/>
                </a:solidFill>
              </a:rPr>
              <a:t>先试试日期选择器</a:t>
            </a:r>
            <a:endParaRPr lang="zh-CN" sz="1200"/>
          </a:p>
          <a:p>
            <a:pPr algn="l"/>
            <a:r>
              <a:rPr lang="en-US" altLang="zh-CN" sz="1200"/>
              <a:t>view ui</a:t>
            </a:r>
            <a:endParaRPr lang="en-US" altLang="zh-C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房态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订单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56100" y="154305"/>
            <a:ext cx="3710305" cy="5880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55795" y="249555"/>
            <a:ext cx="103949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房型选择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6" name="流程图: 合并 5"/>
          <p:cNvSpPr/>
          <p:nvPr/>
        </p:nvSpPr>
        <p:spPr>
          <a:xfrm>
            <a:off x="5233035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20840" y="29400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显示空房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7539990" y="329565"/>
            <a:ext cx="427990" cy="237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573645" y="358140"/>
            <a:ext cx="179705" cy="178435"/>
          </a:xfrm>
          <a:prstGeom prst="roundRect">
            <a:avLst/>
          </a:prstGeom>
          <a:solidFill>
            <a:srgbClr val="E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1650" y="249555"/>
            <a:ext cx="998855" cy="39751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楼层选择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7" name="流程图: 合并 16"/>
          <p:cNvSpPr/>
          <p:nvPr/>
        </p:nvSpPr>
        <p:spPr>
          <a:xfrm>
            <a:off x="6325870" y="403860"/>
            <a:ext cx="201295" cy="8699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97070" y="86423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21985" y="864235"/>
            <a:ext cx="97790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32295" y="86423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97070" y="1693545"/>
            <a:ext cx="979170" cy="704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2198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32295" y="169354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97705" y="2541905"/>
            <a:ext cx="97917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72262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932930" y="2541905"/>
            <a:ext cx="977900" cy="704850"/>
          </a:xfrm>
          <a:prstGeom prst="rect">
            <a:avLst/>
          </a:prstGeom>
          <a:solidFill>
            <a:srgbClr val="1B80D5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201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1" name="同侧圆角矩形 20"/>
          <p:cNvSpPr/>
          <p:nvPr/>
        </p:nvSpPr>
        <p:spPr>
          <a:xfrm rot="16200000">
            <a:off x="7638415" y="1848485"/>
            <a:ext cx="616585" cy="239395"/>
          </a:xfrm>
          <a:prstGeom prst="round2Same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78115" y="1677035"/>
            <a:ext cx="336550" cy="5994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颜色说明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287645" y="169354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14465" y="864235"/>
            <a:ext cx="189865" cy="170815"/>
          </a:xfrm>
          <a:prstGeom prst="rect">
            <a:avLst/>
          </a:prstGeom>
          <a:solidFill>
            <a:srgbClr val="E8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点击房间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56100" y="154305"/>
            <a:ext cx="3707130" cy="6529705"/>
          </a:xfrm>
          <a:prstGeom prst="rect">
            <a:avLst/>
          </a:prstGeom>
          <a:solidFill>
            <a:schemeClr val="bg2">
              <a:lumMod val="2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690110" y="1447800"/>
            <a:ext cx="1384935" cy="495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锁</a:t>
            </a:r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325870" y="1447800"/>
            <a:ext cx="1384935" cy="4953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 房</a:t>
            </a:r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690110" y="2161540"/>
            <a:ext cx="1384935" cy="4953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 房</a:t>
            </a:r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6325870" y="2161540"/>
            <a:ext cx="1384935" cy="4953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退 押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4690110" y="2915285"/>
            <a:ext cx="1384935" cy="4953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房 态</a:t>
            </a:r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4690110" y="3672205"/>
            <a:ext cx="1384935" cy="4953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订 单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6325870" y="2915285"/>
            <a:ext cx="1384935" cy="4953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续 房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chemeClr val="bg1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房态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3258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默认订单页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>
                <a:sym typeface="+mn-ea"/>
              </a:rPr>
              <a:t>待入住页面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090" y="771525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0565" y="762000"/>
            <a:ext cx="546735" cy="322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美团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7300" y="762000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2435" y="762000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1455" y="762000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0140" y="762000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0090" y="1172845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20565" y="1163320"/>
            <a:ext cx="546735" cy="322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携程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7300" y="1163320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2435" y="1163320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1455" y="1163320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70140" y="1163320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0565" y="1583055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11040" y="1573530"/>
            <a:ext cx="546735" cy="322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微信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7775" y="1573530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02910" y="1573530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1930" y="1573530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60615" y="1573530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45305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169150" y="154940"/>
            <a:ext cx="887095" cy="464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54525" y="249555"/>
            <a:ext cx="798830" cy="369570"/>
          </a:xfrm>
          <a:prstGeom prst="rect">
            <a:avLst/>
          </a:prstGeom>
          <a:solidFill>
            <a:srgbClr val="0070C0"/>
          </a:solidFill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待入住  </a:t>
            </a:r>
            <a:r>
              <a:rPr lang="en-US" altLang="zh-CN" sz="1200">
                <a:solidFill>
                  <a:schemeClr val="bg1"/>
                </a:solidFill>
              </a:rPr>
              <a:t>3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37810" y="249555"/>
            <a:ext cx="798830" cy="33972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入住中 </a:t>
            </a:r>
            <a:r>
              <a:rPr lang="en-US" altLang="zh-CN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</a:t>
            </a:r>
            <a:endParaRPr lang="en-US" altLang="zh-CN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245225" y="250190"/>
            <a:ext cx="798830" cy="33972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全部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5975985"/>
            <a:ext cx="3710305" cy="7080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6915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其他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5795" y="6071235"/>
            <a:ext cx="798830" cy="516890"/>
          </a:xfrm>
          <a:prstGeom prst="rect">
            <a:avLst/>
          </a:prstGeom>
          <a:solidFill>
            <a:schemeClr val="bg1"/>
          </a:solidFill>
          <a:ln w="19050">
            <a:solidFill>
              <a:srgbClr val="1B7FD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房态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348605" y="6071235"/>
            <a:ext cx="798830" cy="516890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bg1"/>
                </a:solidFill>
              </a:rPr>
              <a:t>订单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6020" y="6071870"/>
            <a:ext cx="798830" cy="51689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营收</a:t>
            </a:r>
            <a:endParaRPr lang="zh-CN" alt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入住中页面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30090" y="100965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0565" y="1000125"/>
            <a:ext cx="546735" cy="322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美团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67300" y="100012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2435" y="100012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1455" y="100012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70140" y="100012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30090" y="141097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520565" y="1401445"/>
            <a:ext cx="546735" cy="322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携程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67300" y="140144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12435" y="140144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61455" y="140144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470140" y="140144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20565" y="182118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4511040" y="1811655"/>
            <a:ext cx="546735" cy="322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微信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057775" y="181165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02910" y="181165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551930" y="181165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05-27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60615" y="181165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45305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169150" y="154940"/>
            <a:ext cx="887095" cy="464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创建订单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454525" y="249555"/>
            <a:ext cx="79883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待入住  </a:t>
            </a:r>
            <a:r>
              <a:rPr lang="en-US" altLang="zh-CN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3</a:t>
            </a:r>
            <a:endParaRPr lang="en-US" altLang="zh-CN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337810" y="249555"/>
            <a:ext cx="798830" cy="369570"/>
          </a:xfrm>
          <a:prstGeom prst="rect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bg1"/>
                </a:solidFill>
              </a:rPr>
              <a:t>入住中 </a:t>
            </a:r>
            <a:r>
              <a:rPr lang="en-US" altLang="zh-CN" sz="1200">
                <a:solidFill>
                  <a:schemeClr val="bg1"/>
                </a:solidFill>
              </a:rPr>
              <a:t>6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245225" y="250190"/>
            <a:ext cx="798830" cy="33972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全部</a:t>
            </a:r>
            <a:endParaRPr lang="zh-CN" altLang="en-US" sz="12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35475" y="923925"/>
            <a:ext cx="3533140" cy="130492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25950" y="675640"/>
            <a:ext cx="819150" cy="248285"/>
          </a:xfrm>
          <a:prstGeom prst="rect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今日离店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0090" y="245110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520565" y="2441575"/>
            <a:ext cx="546735" cy="3225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美团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067300" y="244157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12435" y="244157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61455" y="244157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05-28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70140" y="244157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30090" y="285242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20565" y="2842895"/>
            <a:ext cx="546735" cy="3225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携程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67300" y="284289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512435" y="284289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61455" y="284289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05-28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70140" y="284289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20565" y="3262630"/>
            <a:ext cx="3340735" cy="313055"/>
          </a:xfrm>
          <a:prstGeom prst="rect">
            <a:avLst/>
          </a:prstGeom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4511040" y="3253105"/>
            <a:ext cx="546735" cy="32258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微信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57775" y="3253105"/>
            <a:ext cx="44513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6"/>
                </a:solidFill>
              </a:rPr>
              <a:t>张三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02910" y="3253105"/>
            <a:ext cx="104902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accent6"/>
                </a:solidFill>
              </a:rPr>
              <a:t>1</a:t>
            </a:r>
            <a:r>
              <a:rPr lang="zh-CN" altLang="en-US" sz="1000">
                <a:solidFill>
                  <a:schemeClr val="accent6"/>
                </a:solidFill>
              </a:rPr>
              <a:t>间 智享大床房</a:t>
            </a:r>
            <a:endParaRPr lang="zh-CN" altLang="en-US" sz="1000">
              <a:solidFill>
                <a:schemeClr val="accent6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551930" y="3253105"/>
            <a:ext cx="908685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05-26</a:t>
            </a:r>
            <a:r>
              <a:rPr lang="zh-CN" altLang="en-US" sz="1000">
                <a:solidFill>
                  <a:schemeClr val="accent6"/>
                </a:solidFill>
              </a:rPr>
              <a:t>至</a:t>
            </a:r>
            <a:r>
              <a:rPr lang="en-US" altLang="zh-CN" sz="1000">
                <a:solidFill>
                  <a:schemeClr val="accent6"/>
                </a:solidFill>
              </a:rPr>
              <a:t>05-28</a:t>
            </a:r>
            <a:endParaRPr lang="en-US" altLang="zh-CN" sz="1000">
              <a:solidFill>
                <a:schemeClr val="accent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0615" y="3253105"/>
            <a:ext cx="400050" cy="322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00">
                <a:solidFill>
                  <a:schemeClr val="accent6"/>
                </a:solidFill>
              </a:rPr>
              <a:t>100</a:t>
            </a:r>
            <a:endParaRPr lang="en-US" sz="1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6239510"/>
            <a:ext cx="3710305" cy="44450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6250305" y="6282055"/>
            <a:ext cx="1717040" cy="349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accent5"/>
                </a:solidFill>
              </a:rPr>
              <a:t>修改订单</a:t>
            </a:r>
            <a:endParaRPr lang="zh-CN" altLang="en-US" sz="1200" b="1">
              <a:solidFill>
                <a:schemeClr val="accent5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6125" y="6282055"/>
            <a:ext cx="1552575" cy="349250"/>
          </a:xfrm>
          <a:prstGeom prst="rect">
            <a:avLst/>
          </a:prstGeom>
          <a:solidFill>
            <a:srgbClr val="FF0000"/>
          </a:solidFill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取消订单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点击一个订单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56100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订单详情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55160" y="892810"/>
            <a:ext cx="3512185" cy="122618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45635" y="647065"/>
            <a:ext cx="798830" cy="24574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房间信息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89805" y="1002030"/>
            <a:ext cx="10661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</a:t>
            </a:r>
            <a:r>
              <a:rPr lang="zh-CN" altLang="en-US" sz="1000"/>
              <a:t>间  </a:t>
            </a:r>
            <a:r>
              <a:rPr lang="zh-CN" altLang="en-US" sz="1000"/>
              <a:t>智享大床房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6255385" y="1002030"/>
            <a:ext cx="13328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05-26 </a:t>
            </a:r>
            <a:r>
              <a:rPr lang="zh-CN" altLang="en-US" sz="1000"/>
              <a:t>至 </a:t>
            </a:r>
            <a:r>
              <a:rPr lang="en-US" altLang="zh-CN" sz="1000"/>
              <a:t>05-27  </a:t>
            </a:r>
            <a:r>
              <a:rPr lang="zh-CN" altLang="en-US" sz="1000"/>
              <a:t>共</a:t>
            </a:r>
            <a:r>
              <a:rPr lang="en-US" altLang="zh-CN" sz="1000"/>
              <a:t>1</a:t>
            </a:r>
            <a:r>
              <a:rPr lang="zh-CN" altLang="en-US" sz="1000"/>
              <a:t>晚</a:t>
            </a:r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4789805" y="138176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201</a:t>
            </a:r>
            <a:endParaRPr lang="en-US" altLang="zh-CN" sz="1000"/>
          </a:p>
        </p:txBody>
      </p:sp>
      <p:sp>
        <p:nvSpPr>
          <p:cNvPr id="31" name="文本框 30"/>
          <p:cNvSpPr txBox="1"/>
          <p:nvPr/>
        </p:nvSpPr>
        <p:spPr>
          <a:xfrm>
            <a:off x="6255385" y="1381760"/>
            <a:ext cx="436880" cy="245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张三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807200" y="1381760"/>
            <a:ext cx="436880" cy="24511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李四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789805" y="1690370"/>
            <a:ext cx="375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202</a:t>
            </a:r>
            <a:endParaRPr lang="en-US" altLang="zh-CN" sz="1000"/>
          </a:p>
        </p:txBody>
      </p:sp>
      <p:sp>
        <p:nvSpPr>
          <p:cNvPr id="35" name="文本框 34"/>
          <p:cNvSpPr txBox="1"/>
          <p:nvPr/>
        </p:nvSpPr>
        <p:spPr>
          <a:xfrm>
            <a:off x="6255385" y="1690370"/>
            <a:ext cx="563880" cy="245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未入住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445635" y="2455545"/>
            <a:ext cx="3512185" cy="17608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36110" y="2209800"/>
            <a:ext cx="798830" cy="24574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订单信息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80280" y="274574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订单来源</a:t>
            </a:r>
            <a:endParaRPr lang="zh-CN" altLang="en-US" sz="1000"/>
          </a:p>
        </p:txBody>
      </p:sp>
      <p:sp>
        <p:nvSpPr>
          <p:cNvPr id="47" name="文本框 46"/>
          <p:cNvSpPr txBox="1"/>
          <p:nvPr/>
        </p:nvSpPr>
        <p:spPr>
          <a:xfrm>
            <a:off x="6245860" y="274574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美团</a:t>
            </a:r>
            <a:endParaRPr 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4789805" y="299085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订单号</a:t>
            </a:r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4789805" y="323596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付款方式</a:t>
            </a:r>
            <a:endParaRPr lang="zh-CN" altLang="en-US" sz="1000"/>
          </a:p>
        </p:txBody>
      </p:sp>
      <p:sp>
        <p:nvSpPr>
          <p:cNvPr id="53" name="文本框 52"/>
          <p:cNvSpPr txBox="1"/>
          <p:nvPr/>
        </p:nvSpPr>
        <p:spPr>
          <a:xfrm>
            <a:off x="6255385" y="2990850"/>
            <a:ext cx="13785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zx12343435454354554</a:t>
            </a:r>
            <a:endParaRPr lang="en-US" altLang="zh-CN" sz="1000"/>
          </a:p>
        </p:txBody>
      </p:sp>
      <p:sp>
        <p:nvSpPr>
          <p:cNvPr id="54" name="文本框 53"/>
          <p:cNvSpPr txBox="1"/>
          <p:nvPr/>
        </p:nvSpPr>
        <p:spPr>
          <a:xfrm>
            <a:off x="6255385" y="323596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美团</a:t>
            </a:r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4789805" y="250063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交易状态</a:t>
            </a:r>
            <a:endParaRPr lang="zh-CN" altLang="en-US" sz="1000"/>
          </a:p>
        </p:txBody>
      </p:sp>
      <p:sp>
        <p:nvSpPr>
          <p:cNvPr id="61" name="文本框 60"/>
          <p:cNvSpPr txBox="1"/>
          <p:nvPr/>
        </p:nvSpPr>
        <p:spPr>
          <a:xfrm>
            <a:off x="6255385" y="2500630"/>
            <a:ext cx="563880" cy="2451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进行中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780280" y="348107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创建时间</a:t>
            </a:r>
            <a:endParaRPr lang="zh-CN" altLang="en-US" sz="1000"/>
          </a:p>
        </p:txBody>
      </p:sp>
      <p:sp>
        <p:nvSpPr>
          <p:cNvPr id="63" name="文本框 62"/>
          <p:cNvSpPr txBox="1"/>
          <p:nvPr/>
        </p:nvSpPr>
        <p:spPr>
          <a:xfrm>
            <a:off x="6245860" y="3481070"/>
            <a:ext cx="12839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2020-05-24  14:30:21</a:t>
            </a:r>
            <a:endParaRPr lang="zh-CN" altLang="en-US" sz="1000"/>
          </a:p>
        </p:txBody>
      </p:sp>
      <p:sp>
        <p:nvSpPr>
          <p:cNvPr id="65" name="文本框 64"/>
          <p:cNvSpPr txBox="1"/>
          <p:nvPr/>
        </p:nvSpPr>
        <p:spPr>
          <a:xfrm>
            <a:off x="4789805" y="372618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付款人</a:t>
            </a:r>
            <a:endParaRPr lang="zh-CN" altLang="en-US" sz="1000"/>
          </a:p>
        </p:txBody>
      </p:sp>
      <p:sp>
        <p:nvSpPr>
          <p:cNvPr id="66" name="文本框 65"/>
          <p:cNvSpPr txBox="1"/>
          <p:nvPr/>
        </p:nvSpPr>
        <p:spPr>
          <a:xfrm>
            <a:off x="6255385" y="372618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张三</a:t>
            </a:r>
            <a:endParaRPr lang="zh-CN" sz="1000"/>
          </a:p>
        </p:txBody>
      </p:sp>
      <p:sp>
        <p:nvSpPr>
          <p:cNvPr id="69" name="文本框 68"/>
          <p:cNvSpPr txBox="1"/>
          <p:nvPr/>
        </p:nvSpPr>
        <p:spPr>
          <a:xfrm>
            <a:off x="4789805" y="397129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联系方式</a:t>
            </a:r>
            <a:endParaRPr lang="zh-CN" altLang="en-US" sz="1000"/>
          </a:p>
        </p:txBody>
      </p:sp>
      <p:sp>
        <p:nvSpPr>
          <p:cNvPr id="70" name="文本框 69"/>
          <p:cNvSpPr txBox="1"/>
          <p:nvPr/>
        </p:nvSpPr>
        <p:spPr>
          <a:xfrm>
            <a:off x="6255385" y="3971290"/>
            <a:ext cx="88836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000"/>
              <a:t>15087099999</a:t>
            </a:r>
            <a:endParaRPr lang="en-US" sz="1000"/>
          </a:p>
        </p:txBody>
      </p:sp>
      <p:sp>
        <p:nvSpPr>
          <p:cNvPr id="71" name="矩形 70"/>
          <p:cNvSpPr/>
          <p:nvPr/>
        </p:nvSpPr>
        <p:spPr>
          <a:xfrm>
            <a:off x="4426585" y="4582795"/>
            <a:ext cx="3512185" cy="127063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426585" y="4337050"/>
            <a:ext cx="798830" cy="24574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/>
                </a:solidFill>
              </a:rPr>
              <a:t>财务信息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770755" y="487299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房费</a:t>
            </a:r>
            <a:endParaRPr lang="zh-CN" altLang="en-US" sz="1000"/>
          </a:p>
        </p:txBody>
      </p:sp>
      <p:sp>
        <p:nvSpPr>
          <p:cNvPr id="74" name="文本框 73"/>
          <p:cNvSpPr txBox="1"/>
          <p:nvPr/>
        </p:nvSpPr>
        <p:spPr>
          <a:xfrm>
            <a:off x="6236335" y="487299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￥</a:t>
            </a:r>
            <a:r>
              <a:rPr lang="en-US" altLang="zh-CN" sz="1000"/>
              <a:t>200</a:t>
            </a:r>
            <a:endParaRPr lang="en-US" altLang="zh-CN" sz="1000"/>
          </a:p>
        </p:txBody>
      </p:sp>
      <p:sp>
        <p:nvSpPr>
          <p:cNvPr id="75" name="文本框 74"/>
          <p:cNvSpPr txBox="1"/>
          <p:nvPr/>
        </p:nvSpPr>
        <p:spPr>
          <a:xfrm>
            <a:off x="4780280" y="511810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押金</a:t>
            </a:r>
            <a:endParaRPr lang="zh-CN" altLang="en-US" sz="1000"/>
          </a:p>
        </p:txBody>
      </p:sp>
      <p:sp>
        <p:nvSpPr>
          <p:cNvPr id="77" name="文本框 76"/>
          <p:cNvSpPr txBox="1"/>
          <p:nvPr/>
        </p:nvSpPr>
        <p:spPr>
          <a:xfrm>
            <a:off x="6245860" y="511810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2</a:t>
            </a:r>
            <a:r>
              <a:rPr lang="en-US" altLang="zh-CN" sz="1000"/>
              <a:t>00</a:t>
            </a:r>
            <a:endParaRPr lang="en-US" altLang="zh-CN" sz="1000"/>
          </a:p>
        </p:txBody>
      </p:sp>
      <p:sp>
        <p:nvSpPr>
          <p:cNvPr id="79" name="文本框 78"/>
          <p:cNvSpPr txBox="1"/>
          <p:nvPr/>
        </p:nvSpPr>
        <p:spPr>
          <a:xfrm>
            <a:off x="4780280" y="4627880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订单总价</a:t>
            </a:r>
            <a:endParaRPr lang="zh-CN" altLang="en-US" sz="1000"/>
          </a:p>
        </p:txBody>
      </p:sp>
      <p:sp>
        <p:nvSpPr>
          <p:cNvPr id="87" name="文本框 86"/>
          <p:cNvSpPr txBox="1"/>
          <p:nvPr/>
        </p:nvSpPr>
        <p:spPr>
          <a:xfrm>
            <a:off x="6236335" y="4627880"/>
            <a:ext cx="50228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4</a:t>
            </a:r>
            <a:r>
              <a:rPr lang="en-US" altLang="zh-CN" sz="1000"/>
              <a:t>00</a:t>
            </a:r>
            <a:endParaRPr lang="en-US" altLang="zh-CN" sz="1000"/>
          </a:p>
        </p:txBody>
      </p:sp>
      <p:sp>
        <p:nvSpPr>
          <p:cNvPr id="88" name="文本框 87"/>
          <p:cNvSpPr txBox="1"/>
          <p:nvPr/>
        </p:nvSpPr>
        <p:spPr>
          <a:xfrm>
            <a:off x="6819265" y="5118100"/>
            <a:ext cx="436880" cy="2451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未退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780280" y="536321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消费</a:t>
            </a:r>
            <a:endParaRPr lang="zh-CN" altLang="en-US" sz="1000"/>
          </a:p>
        </p:txBody>
      </p:sp>
      <p:sp>
        <p:nvSpPr>
          <p:cNvPr id="90" name="文本框 89"/>
          <p:cNvSpPr txBox="1"/>
          <p:nvPr/>
        </p:nvSpPr>
        <p:spPr>
          <a:xfrm>
            <a:off x="6245860" y="5363210"/>
            <a:ext cx="387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--</a:t>
            </a:r>
            <a:endParaRPr lang="en-US" altLang="zh-CN" sz="1000"/>
          </a:p>
        </p:txBody>
      </p:sp>
      <p:sp>
        <p:nvSpPr>
          <p:cNvPr id="92" name="文本框 91"/>
          <p:cNvSpPr txBox="1"/>
          <p:nvPr/>
        </p:nvSpPr>
        <p:spPr>
          <a:xfrm>
            <a:off x="4788535" y="5608320"/>
            <a:ext cx="436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收入</a:t>
            </a:r>
            <a:endParaRPr lang="zh-CN" altLang="en-US" sz="1000"/>
          </a:p>
        </p:txBody>
      </p:sp>
      <p:sp>
        <p:nvSpPr>
          <p:cNvPr id="93" name="文本框 92"/>
          <p:cNvSpPr txBox="1"/>
          <p:nvPr/>
        </p:nvSpPr>
        <p:spPr>
          <a:xfrm>
            <a:off x="6254115" y="5608320"/>
            <a:ext cx="38735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￥</a:t>
            </a:r>
            <a:r>
              <a:rPr lang="en-US" altLang="zh-CN" sz="1000"/>
              <a:t>--</a:t>
            </a:r>
            <a:endParaRPr lang="en-US" altLang="zh-CN" sz="1000"/>
          </a:p>
        </p:txBody>
      </p:sp>
      <p:sp>
        <p:nvSpPr>
          <p:cNvPr id="95" name="左箭头 94"/>
          <p:cNvSpPr/>
          <p:nvPr/>
        </p:nvSpPr>
        <p:spPr>
          <a:xfrm>
            <a:off x="4465955" y="281305"/>
            <a:ext cx="323850" cy="21209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356100" y="154305"/>
            <a:ext cx="3710305" cy="6529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56100" y="6239510"/>
            <a:ext cx="3710305" cy="44450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9" name="矩形 8"/>
          <p:cNvSpPr/>
          <p:nvPr/>
        </p:nvSpPr>
        <p:spPr>
          <a:xfrm>
            <a:off x="6250305" y="6282055"/>
            <a:ext cx="1717040" cy="3492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创建订单</a:t>
            </a:r>
            <a:endParaRPr lang="zh-CN" altLang="en-US" sz="1200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56125" y="6282055"/>
            <a:ext cx="1552575" cy="349250"/>
          </a:xfrm>
          <a:prstGeom prst="rect">
            <a:avLst/>
          </a:prstGeom>
          <a:solidFill>
            <a:srgbClr val="FF0000"/>
          </a:solidFill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</a:rPr>
              <a:t>取消</a:t>
            </a:r>
            <a:endParaRPr lang="en-US" altLang="zh-CN" sz="1200" b="1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12800" y="6470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创建订单</a:t>
            </a:r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56100" y="154305"/>
            <a:ext cx="3710305" cy="46545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accent5"/>
                </a:solidFill>
              </a:rPr>
              <a:t>创建订单</a:t>
            </a:r>
            <a:endParaRPr lang="zh-CN" altLang="en-US">
              <a:solidFill>
                <a:schemeClr val="accent5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646930" y="11677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来源</a:t>
            </a:r>
            <a:endParaRPr lang="zh-CN" altLang="en-US" sz="1200"/>
          </a:p>
        </p:txBody>
      </p:sp>
      <p:sp>
        <p:nvSpPr>
          <p:cNvPr id="74" name="文本框 73"/>
          <p:cNvSpPr txBox="1"/>
          <p:nvPr/>
        </p:nvSpPr>
        <p:spPr>
          <a:xfrm>
            <a:off x="6026785" y="116776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/>
              <a:t>美团</a:t>
            </a:r>
            <a:endParaRPr lang="zh-CN" sz="1200"/>
          </a:p>
        </p:txBody>
      </p:sp>
      <p:sp>
        <p:nvSpPr>
          <p:cNvPr id="75" name="文本框 74"/>
          <p:cNvSpPr txBox="1"/>
          <p:nvPr/>
        </p:nvSpPr>
        <p:spPr>
          <a:xfrm>
            <a:off x="4646930" y="1550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姓名</a:t>
            </a:r>
            <a:endParaRPr lang="zh-CN" altLang="en-US" sz="1200"/>
          </a:p>
        </p:txBody>
      </p:sp>
      <p:sp>
        <p:nvSpPr>
          <p:cNvPr id="77" name="文本框 76"/>
          <p:cNvSpPr txBox="1"/>
          <p:nvPr/>
        </p:nvSpPr>
        <p:spPr>
          <a:xfrm>
            <a:off x="6026785" y="155067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/>
              <a:t>张三</a:t>
            </a:r>
            <a:endParaRPr lang="zh-CN" sz="1200"/>
          </a:p>
        </p:txBody>
      </p:sp>
      <p:sp>
        <p:nvSpPr>
          <p:cNvPr id="79" name="文本框 78"/>
          <p:cNvSpPr txBox="1"/>
          <p:nvPr/>
        </p:nvSpPr>
        <p:spPr>
          <a:xfrm>
            <a:off x="4646930" y="78486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入离</a:t>
            </a:r>
            <a:endParaRPr lang="zh-CN" altLang="en-US" sz="1200"/>
          </a:p>
        </p:txBody>
      </p:sp>
      <p:sp>
        <p:nvSpPr>
          <p:cNvPr id="87" name="文本框 86"/>
          <p:cNvSpPr txBox="1"/>
          <p:nvPr/>
        </p:nvSpPr>
        <p:spPr>
          <a:xfrm>
            <a:off x="6026785" y="784860"/>
            <a:ext cx="1722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1200"/>
              <a:t>2020-06-12 - 2020-06-13</a:t>
            </a:r>
            <a:endParaRPr sz="1200"/>
          </a:p>
        </p:txBody>
      </p:sp>
      <p:sp>
        <p:nvSpPr>
          <p:cNvPr id="89" name="文本框 88"/>
          <p:cNvSpPr txBox="1"/>
          <p:nvPr/>
        </p:nvSpPr>
        <p:spPr>
          <a:xfrm>
            <a:off x="4646930" y="193865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电话</a:t>
            </a:r>
            <a:endParaRPr lang="zh-CN" altLang="en-US" sz="1200"/>
          </a:p>
        </p:txBody>
      </p:sp>
      <p:sp>
        <p:nvSpPr>
          <p:cNvPr id="90" name="文本框 89"/>
          <p:cNvSpPr txBox="1"/>
          <p:nvPr/>
        </p:nvSpPr>
        <p:spPr>
          <a:xfrm>
            <a:off x="6026785" y="1938655"/>
            <a:ext cx="10350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13133333333</a:t>
            </a:r>
            <a:endParaRPr lang="en-US" sz="1200"/>
          </a:p>
        </p:txBody>
      </p:sp>
      <p:sp>
        <p:nvSpPr>
          <p:cNvPr id="92" name="文本框 91"/>
          <p:cNvSpPr txBox="1"/>
          <p:nvPr/>
        </p:nvSpPr>
        <p:spPr>
          <a:xfrm>
            <a:off x="4646930" y="231648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房型</a:t>
            </a:r>
            <a:endParaRPr lang="zh-CN" altLang="en-US" sz="1200"/>
          </a:p>
        </p:txBody>
      </p:sp>
      <p:sp>
        <p:nvSpPr>
          <p:cNvPr id="93" name="文本框 92"/>
          <p:cNvSpPr txBox="1"/>
          <p:nvPr/>
        </p:nvSpPr>
        <p:spPr>
          <a:xfrm>
            <a:off x="6026785" y="2316480"/>
            <a:ext cx="9448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/>
              <a:t>智享大床房</a:t>
            </a:r>
            <a:endParaRPr lang="zh-CN" sz="1200"/>
          </a:p>
        </p:txBody>
      </p:sp>
      <p:sp>
        <p:nvSpPr>
          <p:cNvPr id="95" name="左箭头 94"/>
          <p:cNvSpPr/>
          <p:nvPr/>
        </p:nvSpPr>
        <p:spPr>
          <a:xfrm>
            <a:off x="4465955" y="281305"/>
            <a:ext cx="323850" cy="212090"/>
          </a:xfrm>
          <a:prstGeom prst="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6930" y="2746375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间数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6026785" y="2746375"/>
            <a:ext cx="260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4646930" y="3134360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房费</a:t>
            </a:r>
            <a:endParaRPr lang="zh-CN" altLang="en-US" sz="1200"/>
          </a:p>
        </p:txBody>
      </p:sp>
      <p:sp>
        <p:nvSpPr>
          <p:cNvPr id="11" name="文本框 10"/>
          <p:cNvSpPr txBox="1"/>
          <p:nvPr/>
        </p:nvSpPr>
        <p:spPr>
          <a:xfrm>
            <a:off x="6026785" y="3134360"/>
            <a:ext cx="4152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/>
              <a:t>200</a:t>
            </a:r>
            <a:endParaRPr lang="en-US" sz="1200"/>
          </a:p>
        </p:txBody>
      </p:sp>
      <p:sp>
        <p:nvSpPr>
          <p:cNvPr id="12" name="文本框 11"/>
          <p:cNvSpPr txBox="1"/>
          <p:nvPr/>
        </p:nvSpPr>
        <p:spPr>
          <a:xfrm>
            <a:off x="4646930" y="351218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/>
              <a:t>支付方式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6026785" y="3512185"/>
            <a:ext cx="13487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1200"/>
              <a:t>已支付</a:t>
            </a:r>
            <a:r>
              <a:rPr lang="en-US" altLang="zh-CN" sz="1200"/>
              <a:t>/</a:t>
            </a:r>
            <a:r>
              <a:rPr lang="zh-CN" sz="1200">
                <a:sym typeface="+mn-ea"/>
              </a:rPr>
              <a:t>到店支付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演示</Application>
  <PresentationFormat>宽屏</PresentationFormat>
  <Paragraphs>340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李德刚</dc:creator>
  <cp:lastModifiedBy>lideg</cp:lastModifiedBy>
  <cp:revision>14</cp:revision>
  <dcterms:created xsi:type="dcterms:W3CDTF">2020-05-25T02:51:00Z</dcterms:created>
  <dcterms:modified xsi:type="dcterms:W3CDTF">2020-05-27T09:46:10Z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