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6" r:id="rId5"/>
    <p:sldId id="415" r:id="rId6"/>
    <p:sldId id="410" r:id="rId7"/>
    <p:sldId id="420" r:id="rId8"/>
    <p:sldId id="421" r:id="rId9"/>
    <p:sldId id="422" r:id="rId10"/>
    <p:sldId id="426" r:id="rId11"/>
    <p:sldId id="423" r:id="rId12"/>
    <p:sldId id="424" r:id="rId13"/>
    <p:sldId id="427" r:id="rId14"/>
    <p:sldId id="42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创建考试路线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59817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2748280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2748280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16700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1812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16776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1620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274828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655" y="259334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520190"/>
            <a:ext cx="283210" cy="101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80625" y="2538730"/>
            <a:ext cx="282575" cy="116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295650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295650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14071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295650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655" y="365633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36054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88632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40067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7085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459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0079990" y="2743200"/>
            <a:ext cx="888365" cy="15233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175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1220" y="60369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20795"/>
            <a:ext cx="367347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20795"/>
            <a:ext cx="36004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81480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5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717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375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750" y="12382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63750" y="287718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为您创建一个房间，您可以使用邀请码邀请他人同住</a:t>
            </a:r>
            <a:endParaRPr lang="zh-CN" sz="10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3750" y="18097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3750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3750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加入他人创建的房间</a:t>
            </a:r>
            <a:endParaRPr lang="zh-CN" sz="10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449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36765" y="1009650"/>
            <a:ext cx="2938780" cy="6750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独住一间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7019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住宿方式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36765" y="223456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邀请他人合住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36765" y="345059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36765" y="168021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不与他人合住，我们将为您安排单独房间，您将支付一间房的全部费用</a:t>
            </a:r>
            <a:endParaRPr lang="zh-CN" sz="1000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6765" y="282257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由您支付一间房的费用，支付成功后将下发给您一个邀请码，仅可邀请一人同住</a:t>
            </a:r>
            <a:endParaRPr lang="zh-CN" sz="100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36765" y="402209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37400" y="460375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加入他人房间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7400" y="5175250"/>
            <a:ext cx="29381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000">
                <a:sym typeface="+mn-ea"/>
              </a:rPr>
              <a:t>与他人同住，系统将自动为您分配</a:t>
            </a:r>
            <a:endParaRPr lang="zh-CN" sz="10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7055" y="100965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34355" y="1009650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学生付费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6——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6475" y="123825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系统分配入住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450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支付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210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订单详情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110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</a:rPr>
              <a:t>100 </a:t>
            </a:r>
            <a:r>
              <a:rPr lang="zh-CN" altLang="en-US" sz="1000">
                <a:solidFill>
                  <a:schemeClr val="tx1"/>
                </a:solidFill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</a:rPr>
              <a:t>200</a:t>
            </a:r>
            <a:endParaRPr lang="en-US" altLang="zh-CN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745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您承担一半的房间的费用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475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7745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1025" y="190881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房间费用         ￥</a:t>
            </a:r>
            <a:r>
              <a:rPr lang="en-US">
                <a:solidFill>
                  <a:schemeClr val="tx1"/>
                </a:solidFill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91660" y="249872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您承担整间房间的费用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0390" y="309118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1660" y="373570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7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89755" y="1256665"/>
            <a:ext cx="2937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支付整间还是一半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整间：截止后自住一间，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一半：截止后系统分配入住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5075" y="858520"/>
            <a:ext cx="16268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独住一间，邀请他人合住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4305" y="19272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房间费用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100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￥</a:t>
            </a:r>
            <a:r>
              <a:rPr lang="en-US" altLang="zh-CN" sz="1000" strike="sngStrike">
                <a:solidFill>
                  <a:schemeClr val="tx1"/>
                </a:solidFill>
                <a:uFillTx/>
                <a:sym typeface="+mn-ea"/>
              </a:rPr>
              <a:t>200</a:t>
            </a:r>
            <a:endParaRPr lang="en-US" sz="10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74940" y="2517140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您承担一半房间的费用</a:t>
            </a:r>
            <a:r>
              <a:rPr lang="zh-CN" sz="1000">
                <a:sym typeface="+mn-ea"/>
              </a:rPr>
              <a:t>。</a:t>
            </a:r>
            <a:endParaRPr lang="en-US" altLang="zh-CN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71765" y="297180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其他费用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73035" y="361632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总费用                  ￥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6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00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73035" y="1275080"/>
            <a:ext cx="2937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是否需要支付一半房费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需要：邀请他人合住的订单只需要支付一半房费，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不需要：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邀请他人合住的订单支付整间房费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69860" y="425958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4940" y="4831715"/>
            <a:ext cx="2938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92930" y="4346575"/>
            <a:ext cx="2937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rgbClr val="FF0000"/>
                </a:solidFill>
                <a:sym typeface="+mn-ea"/>
              </a:rPr>
              <a:t>注意</a:t>
            </a:r>
            <a:endParaRPr lang="en-US" altLang="zh-CN" sz="1000">
              <a:solidFill>
                <a:srgbClr val="FF0000"/>
              </a:solidFill>
              <a:sym typeface="+mn-ea"/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支付成功后下发合住邀请码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442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6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统一付费及学生支付后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系统分配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110" y="2289175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系统将自动为您分配房间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2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44110" y="538480"/>
            <a:ext cx="182880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>
                <a:solidFill>
                  <a:schemeClr val="bg1"/>
                </a:solidFill>
                <a:sym typeface="+mn-ea"/>
              </a:rPr>
              <a:t>邀请他人合住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9755" y="2115820"/>
            <a:ext cx="2938780" cy="5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1234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9120" y="2877185"/>
            <a:ext cx="29381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将邀请码告知您想邀请的人，由加入房间的人填写至输入框。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如截止前没有人加入，并且是</a:t>
            </a:r>
            <a:r>
              <a:rPr lang="zh-CN" altLang="en-US" sz="1000">
                <a:sym typeface="+mn-ea"/>
              </a:rPr>
              <a:t>统一付费的订单，系统将自动分配同住人。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如截止前没有人加入，并且是自付费订单，默认您独自入住一个房间。</a:t>
            </a:r>
            <a:endParaRPr lang="en-US" altLang="zh-CN" sz="100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080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25485" y="538480"/>
            <a:ext cx="183324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加入他人房间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73035" y="2133600"/>
            <a:ext cx="2938780" cy="5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输入邀请码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73670" y="2879090"/>
            <a:ext cx="29381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填写合住邀请码，加入他人创建的房间。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 </a:t>
            </a:r>
            <a:r>
              <a:rPr lang="zh-CN" altLang="en-US" sz="1000">
                <a:sym typeface="+mn-ea"/>
              </a:rPr>
              <a:t>如截止前没有加入任一房间，并且是统一付费的订单，系统将自动为您分配房间。</a:t>
            </a:r>
            <a:endParaRPr lang="zh-CN" altLang="en-US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3. </a:t>
            </a:r>
            <a:r>
              <a:rPr lang="zh-CN" altLang="en-US" sz="1000">
                <a:sym typeface="+mn-ea"/>
              </a:rPr>
              <a:t>如截止前没有加入任一房间</a:t>
            </a:r>
            <a:r>
              <a:rPr lang="zh-CN" altLang="en-US" sz="1000">
                <a:sym typeface="+mn-ea"/>
              </a:rPr>
              <a:t>，并且没有不属于统一付费订单，系统将视为您主动放弃此次行程。</a:t>
            </a:r>
            <a:endParaRPr lang="en-US" altLang="zh-CN" sz="1000">
              <a:sym typeface="+mn-ea"/>
            </a:endParaRPr>
          </a:p>
          <a:p>
            <a:pPr algn="l"/>
            <a:endParaRPr lang="zh-CN" sz="1000">
              <a:sym typeface="+mn-ea"/>
            </a:endParaRPr>
          </a:p>
          <a:p>
            <a:pPr algn="l"/>
            <a:endParaRPr lang="zh-CN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89755" y="1238250"/>
            <a:ext cx="2938780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邀请码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995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检查入住信息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06259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加入房间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4875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91235" y="2548890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05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5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统一付费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0535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990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96670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990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2990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2990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62990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系统自动分配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1235" y="2313940"/>
            <a:ext cx="7493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2990" y="3469640"/>
            <a:ext cx="293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本次报名截止日期为</a:t>
            </a:r>
            <a:r>
              <a:rPr lang="en-US" altLang="zh-CN" sz="1000">
                <a:sym typeface="+mn-ea"/>
              </a:rPr>
              <a:t>2020</a:t>
            </a:r>
            <a:r>
              <a:rPr lang="zh-CN" altLang="en-US" sz="1000">
                <a:sym typeface="+mn-ea"/>
              </a:rPr>
              <a:t>年</a:t>
            </a:r>
            <a:r>
              <a:rPr lang="en-US" altLang="zh-CN" sz="1000">
                <a:sym typeface="+mn-ea"/>
              </a:rPr>
              <a:t>10</a:t>
            </a:r>
            <a:r>
              <a:rPr lang="zh-CN" altLang="en-US" sz="1000">
                <a:sym typeface="+mn-ea"/>
              </a:rPr>
              <a:t>月</a:t>
            </a:r>
            <a:r>
              <a:rPr lang="en-US" altLang="zh-CN" sz="1000">
                <a:sym typeface="+mn-ea"/>
              </a:rPr>
              <a:t>11</a:t>
            </a:r>
            <a:r>
              <a:rPr lang="zh-CN" altLang="en-US" sz="1000">
                <a:sym typeface="+mn-ea"/>
              </a:rPr>
              <a:t>日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3090" y="368300"/>
            <a:ext cx="3142615" cy="616839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89450" y="2548890"/>
            <a:ext cx="2967990" cy="203009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报名成功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61205" y="11595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4885" y="5666740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1205" y="141922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考试时间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61205" y="1680210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考点名称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61205" y="1946275"/>
            <a:ext cx="2827020" cy="2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出发点名称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61205" y="2629535"/>
            <a:ext cx="2827020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9450" y="2313940"/>
            <a:ext cx="749300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住宿信息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19295" y="3741420"/>
            <a:ext cx="293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>
                <a:sym typeface="+mn-ea"/>
              </a:rPr>
              <a:t>注意</a:t>
            </a:r>
            <a:endParaRPr lang="en-US" alt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1. </a:t>
            </a:r>
            <a:r>
              <a:rPr lang="zh-CN" sz="1000">
                <a:sym typeface="+mn-ea"/>
              </a:rPr>
              <a:t>具体酒店及房间信息将在本次报名截止后统一下发至您的手机，请注意查收</a:t>
            </a:r>
            <a:r>
              <a:rPr lang="zh-CN" sz="1000">
                <a:sym typeface="+mn-ea"/>
              </a:rPr>
              <a:t>。</a:t>
            </a:r>
            <a:endParaRPr lang="zh-CN" sz="1000">
              <a:sym typeface="+mn-ea"/>
            </a:endParaRPr>
          </a:p>
          <a:p>
            <a:pPr algn="l"/>
            <a:r>
              <a:rPr lang="en-US" altLang="zh-CN" sz="1000">
                <a:sym typeface="+mn-ea"/>
              </a:rPr>
              <a:t>2.</a:t>
            </a:r>
            <a:r>
              <a:rPr lang="zh-CN" sz="1000">
                <a:sym typeface="+mn-ea"/>
              </a:rPr>
              <a:t>本次报名截止日期为</a:t>
            </a:r>
            <a:r>
              <a:rPr lang="en-US" altLang="zh-CN" sz="1000">
                <a:sym typeface="+mn-ea"/>
              </a:rPr>
              <a:t>2020</a:t>
            </a:r>
            <a:r>
              <a:rPr lang="zh-CN" altLang="en-US" sz="1000">
                <a:sym typeface="+mn-ea"/>
              </a:rPr>
              <a:t>年</a:t>
            </a:r>
            <a:r>
              <a:rPr lang="en-US" altLang="zh-CN" sz="1000">
                <a:sym typeface="+mn-ea"/>
              </a:rPr>
              <a:t>10</a:t>
            </a:r>
            <a:r>
              <a:rPr lang="zh-CN" altLang="en-US" sz="1000">
                <a:sym typeface="+mn-ea"/>
              </a:rPr>
              <a:t>月</a:t>
            </a:r>
            <a:r>
              <a:rPr lang="en-US" altLang="zh-CN" sz="1000">
                <a:sym typeface="+mn-ea"/>
              </a:rPr>
              <a:t>11</a:t>
            </a:r>
            <a:r>
              <a:rPr lang="zh-CN" altLang="en-US" sz="1000">
                <a:sym typeface="+mn-ea"/>
              </a:rPr>
              <a:t>日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36135" y="2680970"/>
            <a:ext cx="1292860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张三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0755" y="2680970"/>
            <a:ext cx="1274445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李四</a:t>
            </a:r>
            <a:endParaRPr 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415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创建考试订单</a:t>
            </a:r>
            <a:r>
              <a:rPr lang="en-US" altLang="zh-CN"/>
              <a:t>——</a:t>
            </a:r>
            <a:r>
              <a:rPr lang="zh-CN"/>
              <a:t>选择考试模板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1715135" y="235839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4515" y="1231900"/>
            <a:ext cx="2217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选择一个考试模板后进入下一步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14500" y="1644650"/>
            <a:ext cx="7361555" cy="408305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44865" y="1680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1715770" y="291528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15770" y="461962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添加模板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5135" y="347218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770" y="40138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2020云南省公务员考试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990" y="70421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b="1"/>
              <a:t>选择考试模板</a:t>
            </a:r>
            <a:endParaRPr lang="zh-CN" sz="20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505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编辑</a:t>
            </a:r>
            <a:r>
              <a:rPr lang="zh-CN">
                <a:sym typeface="+mn-ea"/>
              </a:rPr>
              <a:t>考试模板</a:t>
            </a:r>
            <a:endParaRPr lang="zh-CN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4870" y="59817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41220" y="2748280"/>
            <a:ext cx="362140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7565" y="2748280"/>
            <a:ext cx="35839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7570" y="167005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1855" y="21812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4870" y="116776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或者 15"/>
          <p:cNvSpPr/>
          <p:nvPr/>
        </p:nvSpPr>
        <p:spPr>
          <a:xfrm>
            <a:off x="9685020" y="116205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30505" y="274828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或从地图选点，具体看实现难度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流程图: 或者 19"/>
          <p:cNvSpPr/>
          <p:nvPr/>
        </p:nvSpPr>
        <p:spPr>
          <a:xfrm>
            <a:off x="9685020" y="274320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22" idx="1"/>
            <a:endCxn id="16" idx="5"/>
          </p:cNvCxnSpPr>
          <p:nvPr/>
        </p:nvCxnSpPr>
        <p:spPr>
          <a:xfrm flipH="1" flipV="1">
            <a:off x="10079990" y="1520190"/>
            <a:ext cx="283210" cy="1018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63200" y="2334260"/>
            <a:ext cx="1210945" cy="4089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可添加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20" idx="7"/>
          </p:cNvCxnSpPr>
          <p:nvPr/>
        </p:nvCxnSpPr>
        <p:spPr>
          <a:xfrm flipH="1">
            <a:off x="10079990" y="2538730"/>
            <a:ext cx="283210" cy="266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141855" y="3295650"/>
            <a:ext cx="188023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2260" y="3295650"/>
            <a:ext cx="26593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出发点位置（经纬度）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流程图: 或者 26"/>
          <p:cNvSpPr/>
          <p:nvPr/>
        </p:nvSpPr>
        <p:spPr>
          <a:xfrm>
            <a:off x="9685655" y="331978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3400" y="3295650"/>
            <a:ext cx="261874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出发点上车时间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流程图: 或者 29"/>
          <p:cNvSpPr/>
          <p:nvPr/>
        </p:nvSpPr>
        <p:spPr>
          <a:xfrm>
            <a:off x="9685020" y="4289425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41220" y="436054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酒店前往时间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1220" y="488632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从考点返回酒店时间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41220" y="5400675"/>
            <a:ext cx="7360285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返程时间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流程图: 或者 33"/>
          <p:cNvSpPr/>
          <p:nvPr/>
        </p:nvSpPr>
        <p:spPr>
          <a:xfrm>
            <a:off x="9685020" y="4911090"/>
            <a:ext cx="462915" cy="419735"/>
          </a:xfrm>
          <a:prstGeom prst="flowChar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22" idx="2"/>
            <a:endCxn id="27" idx="7"/>
          </p:cNvCxnSpPr>
          <p:nvPr/>
        </p:nvCxnSpPr>
        <p:spPr>
          <a:xfrm flipH="1">
            <a:off x="10080625" y="2743200"/>
            <a:ext cx="888365" cy="638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2" idx="2"/>
            <a:endCxn id="30" idx="7"/>
          </p:cNvCxnSpPr>
          <p:nvPr/>
        </p:nvCxnSpPr>
        <p:spPr>
          <a:xfrm flipH="1">
            <a:off x="10079990" y="2743200"/>
            <a:ext cx="889000" cy="1607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34" idx="6"/>
          </p:cNvCxnSpPr>
          <p:nvPr/>
        </p:nvCxnSpPr>
        <p:spPr>
          <a:xfrm flipH="1">
            <a:off x="10147935" y="2743200"/>
            <a:ext cx="821055" cy="2378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141220" y="603694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完成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7730" y="3820795"/>
            <a:ext cx="367347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入住时间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7565" y="3820795"/>
            <a:ext cx="360045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离店时间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0190" y="368300"/>
            <a:ext cx="1155573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创建考试订单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支付信息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5505" y="213233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选择支付方式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505" y="270192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支付金额</a:t>
            </a:r>
            <a:r>
              <a:rPr lang="zh-CN" altLang="en-US">
                <a:solidFill>
                  <a:srgbClr val="FF0000"/>
                </a:solidFill>
              </a:rPr>
              <a:t>（统一支付）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1220" y="5286375"/>
            <a:ext cx="736028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创建订单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5640" y="2056765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统一支付，学生支付，已支付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35505" y="444944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是否已支付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（统一支付）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1220" y="3299460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除房费金额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05" y="3874135"/>
            <a:ext cx="7360285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房费</a:t>
            </a:r>
            <a:r>
              <a:rPr lang="zh-CN" altLang="en-US">
                <a:solidFill>
                  <a:srgbClr val="FF0000"/>
                </a:solidFill>
              </a:rPr>
              <a:t>（学生支付）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1720" y="1855470"/>
            <a:ext cx="3599815" cy="4302760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91330" y="3656330"/>
            <a:ext cx="2254885" cy="2335530"/>
          </a:xfrm>
          <a:prstGeom prst="rect">
            <a:avLst/>
          </a:prstGeom>
          <a:pattFill prst="lgCheck">
            <a:fgClr>
              <a:srgbClr val="6096E6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chemeClr val="tx2"/>
                </a:solidFill>
              </a:rPr>
              <a:t>二维码</a:t>
            </a:r>
            <a:endParaRPr lang="zh-CN" altLang="en-US" sz="4000" b="1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79875" y="1996440"/>
            <a:ext cx="269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2020云南省公务员考试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5255" y="2584450"/>
            <a:ext cx="2931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考试时间    </a:t>
            </a:r>
            <a:r>
              <a:rPr lang="en-US" altLang="zh-CN">
                <a:sym typeface="+mn-ea"/>
              </a:rPr>
              <a:t>2020-10-11</a:t>
            </a:r>
            <a:endParaRPr lang="zh-CN" altLang="en-US"/>
          </a:p>
          <a:p>
            <a:pPr algn="ctr"/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4174490" y="3021330"/>
            <a:ext cx="248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地点：昆明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生成二维码图片和链接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17035" y="6290310"/>
            <a:ext cx="2628265" cy="4489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保存图片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31260" y="1036320"/>
            <a:ext cx="359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学生报名链接：</a:t>
            </a:r>
            <a:r>
              <a:rPr lang="en-US" altLang="zh-CN">
                <a:sym typeface="+mn-ea"/>
              </a:rPr>
              <a:t>http://zxkj.webinn.online/xxxxxx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722370" y="368300"/>
            <a:ext cx="3357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/>
              <a:t>统一支付链接：</a:t>
            </a:r>
            <a:r>
              <a:rPr lang="en-US" altLang="zh-CN"/>
              <a:t>http://zxkj.webinn.online/xxxxxx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31075" y="391160"/>
            <a:ext cx="207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统一支付】</a:t>
            </a:r>
            <a:r>
              <a:rPr lang="zh-CN" altLang="en-US">
                <a:solidFill>
                  <a:srgbClr val="FF0000"/>
                </a:solidFill>
              </a:rPr>
              <a:t>有此链接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03675" y="1695450"/>
            <a:ext cx="3398520" cy="288353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7970" y="1772920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考试名称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3675" y="1460500"/>
            <a:ext cx="774700" cy="2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考试信息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4320" y="343725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考试网站链接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6700" y="288988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考试说明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970" y="234251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考试时间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用以让学生确认考试信息，提供官网链接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4320" y="4003675"/>
            <a:ext cx="324866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报名截止日期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昆明学院</a:t>
            </a:r>
            <a:r>
              <a:rPr lang="en-US" altLang="zh-CN">
                <a:solidFill>
                  <a:schemeClr val="bg1"/>
                </a:solidFill>
              </a:rPr>
              <a:t>xx</a:t>
            </a:r>
            <a:r>
              <a:rPr lang="zh-CN" altLang="en-US">
                <a:solidFill>
                  <a:schemeClr val="bg1"/>
                </a:solidFill>
              </a:rPr>
              <a:t>楼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25" y="529590"/>
            <a:ext cx="1240155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选择考点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4150" y="287020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sym typeface="+mn-ea"/>
              </a:rPr>
              <a:t>云南大学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xx</a:t>
            </a:r>
            <a:r>
              <a:rPr lang="zh-CN">
                <a:solidFill>
                  <a:schemeClr val="tx1"/>
                </a:solidFill>
                <a:sym typeface="+mn-ea"/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6530" y="232283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云南大学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>
                <a:solidFill>
                  <a:schemeClr val="tx1"/>
                </a:solidFill>
              </a:rPr>
              <a:t>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昆明学院</a:t>
            </a:r>
            <a:r>
              <a:rPr lang="en-US" altLang="zh-CN">
                <a:solidFill>
                  <a:schemeClr val="tx1"/>
                </a:solidFill>
              </a:rPr>
              <a:t>xx</a:t>
            </a:r>
            <a:r>
              <a:rPr lang="zh-CN" altLang="en-US">
                <a:solidFill>
                  <a:schemeClr val="tx1"/>
                </a:solidFill>
              </a:rPr>
              <a:t>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查看并选择考点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65950" y="2431415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65950" y="29781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87800" y="1205865"/>
            <a:ext cx="2938780" cy="4686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曲靖学院</a:t>
            </a:r>
            <a:r>
              <a:rPr lang="zh-CN">
                <a:solidFill>
                  <a:schemeClr val="bg1"/>
                </a:solidFill>
              </a:rPr>
              <a:t>大门口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6970" y="538480"/>
            <a:ext cx="147193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选择出发点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800" y="177546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曲靖学院宿舍楼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65950" y="131445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65950" y="1883410"/>
            <a:ext cx="535940" cy="2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查看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51275" y="368300"/>
            <a:ext cx="3703320" cy="6331585"/>
          </a:xfrm>
          <a:prstGeom prst="rect">
            <a:avLst/>
          </a:prstGeom>
          <a:solidFill>
            <a:srgbClr val="000000">
              <a:alpha val="0"/>
            </a:srgbClr>
          </a:solidFill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ym typeface="+mn-ea"/>
              </a:rPr>
              <a:t>学生报名界面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2340" y="538480"/>
            <a:ext cx="185928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bg1"/>
                </a:solidFill>
              </a:rPr>
              <a:t>填写个人信息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3545" y="2076450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姓名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6905" y="6036945"/>
            <a:ext cx="2359025" cy="432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下一步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57895" y="168465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查看并选择出发点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3545" y="2652395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手机号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3545" y="1504315"/>
            <a:ext cx="293878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身份证号</a:t>
            </a:r>
            <a:endParaRPr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WPS 演示</Application>
  <PresentationFormat>宽屏</PresentationFormat>
  <Paragraphs>378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162</cp:revision>
  <dcterms:created xsi:type="dcterms:W3CDTF">2019-06-19T02:08:00Z</dcterms:created>
  <dcterms:modified xsi:type="dcterms:W3CDTF">2020-07-09T10:20:16Z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