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1" r:id="rId4"/>
    <p:sldId id="416" r:id="rId5"/>
    <p:sldId id="415" r:id="rId6"/>
    <p:sldId id="410" r:id="rId7"/>
    <p:sldId id="431" r:id="rId8"/>
    <p:sldId id="420" r:id="rId9"/>
    <p:sldId id="424" r:id="rId10"/>
    <p:sldId id="427" r:id="rId11"/>
    <p:sldId id="425" r:id="rId12"/>
    <p:sldId id="440" r:id="rId13"/>
    <p:sldId id="442" r:id="rId14"/>
    <p:sldId id="444" r:id="rId15"/>
    <p:sldId id="450" r:id="rId16"/>
    <p:sldId id="452" r:id="rId17"/>
    <p:sldId id="446" r:id="rId18"/>
    <p:sldId id="459" r:id="rId19"/>
    <p:sldId id="460" r:id="rId20"/>
    <p:sldId id="448" r:id="rId21"/>
    <p:sldId id="462" r:id="rId22"/>
    <p:sldId id="449" r:id="rId23"/>
    <p:sldId id="441" r:id="rId24"/>
    <p:sldId id="467" r:id="rId25"/>
    <p:sldId id="453" r:id="rId26"/>
    <p:sldId id="454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0"/>
        <p:guide pos="381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2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5.xml"/><Relationship Id="rId1" Type="http://schemas.openxmlformats.org/officeDocument/2006/relationships/tags" Target="../tags/tag7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8.xml"/><Relationship Id="rId1" Type="http://schemas.openxmlformats.org/officeDocument/2006/relationships/tags" Target="../tags/tag7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0.xml"/><Relationship Id="rId1" Type="http://schemas.openxmlformats.org/officeDocument/2006/relationships/tags" Target="../tags/tag7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5.xml"/><Relationship Id="rId1" Type="http://schemas.openxmlformats.org/officeDocument/2006/relationships/tags" Target="../tags/tag8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tags" Target="../tags/tag8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4.xml"/><Relationship Id="rId1" Type="http://schemas.openxmlformats.org/officeDocument/2006/relationships/tags" Target="../tags/tag9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创建考试路线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30505" y="376555"/>
            <a:ext cx="1155573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134870" y="1392555"/>
            <a:ext cx="736028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考试名称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41220" y="3277870"/>
            <a:ext cx="362140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考点名称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917565" y="3277870"/>
            <a:ext cx="358394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考点位置（经纬度）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147570" y="2480310"/>
            <a:ext cx="736028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考试网站链接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141855" y="2842895"/>
            <a:ext cx="736028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考试说明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134870" y="1755140"/>
            <a:ext cx="736028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考试时间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流程图: 或者 37"/>
          <p:cNvSpPr/>
          <p:nvPr/>
        </p:nvSpPr>
        <p:spPr>
          <a:xfrm>
            <a:off x="9685020" y="1750695"/>
            <a:ext cx="250190" cy="219075"/>
          </a:xfrm>
          <a:prstGeom prst="flowChar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230505" y="3053715"/>
            <a:ext cx="19170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或从地图选点，具体看实现难度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0" name="流程图: 或者 39"/>
          <p:cNvSpPr/>
          <p:nvPr/>
        </p:nvSpPr>
        <p:spPr>
          <a:xfrm>
            <a:off x="9685020" y="3249295"/>
            <a:ext cx="250825" cy="219075"/>
          </a:xfrm>
          <a:prstGeom prst="flowChar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1" name="直接箭头连接符 40"/>
          <p:cNvCxnSpPr>
            <a:stCxn id="42" idx="0"/>
            <a:endCxn id="38" idx="6"/>
          </p:cNvCxnSpPr>
          <p:nvPr/>
        </p:nvCxnSpPr>
        <p:spPr>
          <a:xfrm flipH="1" flipV="1">
            <a:off x="9935210" y="1860550"/>
            <a:ext cx="1033780" cy="6692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10363200" y="2529840"/>
            <a:ext cx="1210945" cy="21336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F0000"/>
                </a:solidFill>
              </a:rPr>
              <a:t>可添加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43" name="直接箭头连接符 42"/>
          <p:cNvCxnSpPr>
            <a:stCxn id="42" idx="2"/>
            <a:endCxn id="40" idx="7"/>
          </p:cNvCxnSpPr>
          <p:nvPr/>
        </p:nvCxnSpPr>
        <p:spPr>
          <a:xfrm flipH="1">
            <a:off x="9899015" y="2743200"/>
            <a:ext cx="1069975" cy="5384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2141855" y="3668395"/>
            <a:ext cx="188023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出发点名称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112260" y="3668395"/>
            <a:ext cx="265938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出发点位置（经纬度）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6" name="流程图: 或者 45"/>
          <p:cNvSpPr/>
          <p:nvPr/>
        </p:nvSpPr>
        <p:spPr>
          <a:xfrm>
            <a:off x="9685655" y="3669030"/>
            <a:ext cx="249555" cy="219075"/>
          </a:xfrm>
          <a:prstGeom prst="flowChar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6883400" y="3668395"/>
            <a:ext cx="261874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出发点上车时间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流程图: 或者 47"/>
          <p:cNvSpPr/>
          <p:nvPr/>
        </p:nvSpPr>
        <p:spPr>
          <a:xfrm>
            <a:off x="9685020" y="4424045"/>
            <a:ext cx="251460" cy="219075"/>
          </a:xfrm>
          <a:prstGeom prst="flowChar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2141220" y="4436110"/>
            <a:ext cx="7360285" cy="2444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酒店前往考点时间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141220" y="4904105"/>
            <a:ext cx="7360285" cy="2444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从考点返回酒店时间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141220" y="5311140"/>
            <a:ext cx="7360285" cy="2444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返程时间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流程图: 或者 51"/>
          <p:cNvSpPr/>
          <p:nvPr/>
        </p:nvSpPr>
        <p:spPr>
          <a:xfrm>
            <a:off x="9685020" y="4905375"/>
            <a:ext cx="251460" cy="219075"/>
          </a:xfrm>
          <a:prstGeom prst="flowChar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3" name="直接箭头连接符 52"/>
          <p:cNvCxnSpPr>
            <a:stCxn id="42" idx="2"/>
            <a:endCxn id="46" idx="7"/>
          </p:cNvCxnSpPr>
          <p:nvPr/>
        </p:nvCxnSpPr>
        <p:spPr>
          <a:xfrm flipH="1">
            <a:off x="9898380" y="2743200"/>
            <a:ext cx="1070610" cy="95821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42" idx="2"/>
            <a:endCxn id="48" idx="7"/>
          </p:cNvCxnSpPr>
          <p:nvPr/>
        </p:nvCxnSpPr>
        <p:spPr>
          <a:xfrm flipH="1">
            <a:off x="9899650" y="2743200"/>
            <a:ext cx="1069340" cy="17132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42" idx="2"/>
            <a:endCxn id="52" idx="6"/>
          </p:cNvCxnSpPr>
          <p:nvPr/>
        </p:nvCxnSpPr>
        <p:spPr>
          <a:xfrm flipH="1">
            <a:off x="9936480" y="2743200"/>
            <a:ext cx="1032510" cy="22720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2134870" y="6168390"/>
            <a:ext cx="7360285" cy="22606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完成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157730" y="4036695"/>
            <a:ext cx="367347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入住时间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917565" y="4036695"/>
            <a:ext cx="360045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离店时间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134870" y="2117090"/>
            <a:ext cx="736028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报名截止时间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乘号 1"/>
          <p:cNvSpPr/>
          <p:nvPr/>
        </p:nvSpPr>
        <p:spPr>
          <a:xfrm>
            <a:off x="936625" y="684530"/>
            <a:ext cx="10223500" cy="564896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04875" y="368300"/>
            <a:ext cx="3142615" cy="616839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991235" y="3085465"/>
            <a:ext cx="2967990" cy="203009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3053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学生报名界面</a:t>
            </a:r>
            <a:r>
              <a:rPr lang="en-US" altLang="zh-CN">
                <a:sym typeface="+mn-ea"/>
              </a:rPr>
              <a:t>4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报名成功</a:t>
            </a:r>
            <a:endParaRPr lang="zh-CN" altLang="en-US">
              <a:solidFill>
                <a:srgbClr val="FF0000"/>
              </a:solidFill>
            </a:endParaRPr>
          </a:p>
          <a:p>
            <a:pPr algn="l"/>
            <a:endParaRPr lang="en-US" altLang="zh-CN"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40535" y="538480"/>
            <a:ext cx="1471930" cy="32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bg1"/>
                </a:solidFill>
              </a:rPr>
              <a:t>报名成功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62990" y="1159510"/>
            <a:ext cx="2827020" cy="22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考试名称</a:t>
            </a:r>
            <a:endParaRPr lang="zh-CN" sz="140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296670" y="5666740"/>
            <a:ext cx="235902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完成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62990" y="1419225"/>
            <a:ext cx="2827020" cy="22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考试时间</a:t>
            </a:r>
            <a:endParaRPr lang="zh-CN" sz="140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62990" y="1680210"/>
            <a:ext cx="2827020" cy="22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考点名称</a:t>
            </a:r>
            <a:endParaRPr lang="zh-CN" sz="14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62990" y="1946275"/>
            <a:ext cx="2827020" cy="22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出发点名称，时间</a:t>
            </a:r>
            <a:endParaRPr lang="zh-CN" sz="14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62990" y="3166110"/>
            <a:ext cx="2827020" cy="84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系统自动分配</a:t>
            </a:r>
            <a:endParaRPr lang="zh-CN" sz="140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82980" y="2867025"/>
            <a:ext cx="749300" cy="2095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住宿信息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62990" y="4006215"/>
            <a:ext cx="293814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>
                <a:sym typeface="+mn-ea"/>
              </a:rPr>
              <a:t>注意</a:t>
            </a:r>
            <a:endParaRPr lang="en-US" alt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1. </a:t>
            </a:r>
            <a:r>
              <a:rPr lang="zh-CN" sz="1000">
                <a:sym typeface="+mn-ea"/>
              </a:rPr>
              <a:t>具体酒店及房间信息将在本次报名截止后统一下发至您的手机，请注意查收</a:t>
            </a:r>
            <a:r>
              <a:rPr lang="zh-CN" sz="1000">
                <a:sym typeface="+mn-ea"/>
              </a:rPr>
              <a:t>。</a:t>
            </a:r>
            <a:endParaRPr 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2.</a:t>
            </a:r>
            <a:r>
              <a:rPr lang="zh-CN" sz="1000">
                <a:sym typeface="+mn-ea"/>
              </a:rPr>
              <a:t>您可在</a:t>
            </a:r>
            <a:r>
              <a:rPr lang="en-US" altLang="zh-CN" sz="1000">
                <a:sym typeface="+mn-ea"/>
              </a:rPr>
              <a:t>“e</a:t>
            </a:r>
            <a:r>
              <a:rPr lang="zh-CN" altLang="en-US" sz="1000">
                <a:sym typeface="+mn-ea"/>
              </a:rPr>
              <a:t>住行</a:t>
            </a:r>
            <a:r>
              <a:rPr lang="en-US" altLang="zh-CN" sz="1000">
                <a:sym typeface="+mn-ea"/>
              </a:rPr>
              <a:t>”</a:t>
            </a:r>
            <a:r>
              <a:rPr lang="zh-CN" altLang="en-US" sz="1000">
                <a:sym typeface="+mn-ea"/>
              </a:rPr>
              <a:t>小程序</a:t>
            </a:r>
            <a:r>
              <a:rPr lang="en-US" altLang="zh-CN" sz="1000">
                <a:sym typeface="+mn-ea"/>
              </a:rPr>
              <a:t>“</a:t>
            </a:r>
            <a:r>
              <a:rPr lang="zh-CN" altLang="en-US" sz="1000">
                <a:sym typeface="+mn-ea"/>
              </a:rPr>
              <a:t>我的</a:t>
            </a:r>
            <a:r>
              <a:rPr lang="en-US" altLang="zh-CN" sz="1000">
                <a:sym typeface="+mn-ea"/>
              </a:rPr>
              <a:t>”—&gt;“</a:t>
            </a:r>
            <a:r>
              <a:rPr lang="zh-CN" altLang="en-US" sz="1000">
                <a:sym typeface="+mn-ea"/>
              </a:rPr>
              <a:t>行程</a:t>
            </a:r>
            <a:r>
              <a:rPr lang="en-US" altLang="zh-CN" sz="1000">
                <a:sym typeface="+mn-ea"/>
              </a:rPr>
              <a:t>”</a:t>
            </a:r>
            <a:r>
              <a:rPr lang="zh-CN" altLang="en-US" sz="1000">
                <a:sym typeface="+mn-ea"/>
              </a:rPr>
              <a:t>中看到报名信息</a:t>
            </a:r>
            <a:endParaRPr lang="zh-CN" altLang="en-US" sz="1000">
              <a:sym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403090" y="368300"/>
            <a:ext cx="3142615" cy="616839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489450" y="3035935"/>
            <a:ext cx="2967990" cy="221615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238750" y="538480"/>
            <a:ext cx="1471930" cy="32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bg1"/>
                </a:solidFill>
              </a:rPr>
              <a:t>报名成功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561205" y="1159510"/>
            <a:ext cx="2827020" cy="22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考试名称</a:t>
            </a:r>
            <a:endParaRPr lang="zh-CN" sz="140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94885" y="5666740"/>
            <a:ext cx="235902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完成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561205" y="1419225"/>
            <a:ext cx="2827020" cy="22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考试时间</a:t>
            </a:r>
            <a:endParaRPr lang="zh-CN" sz="140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561205" y="1680210"/>
            <a:ext cx="2827020" cy="22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考点名称</a:t>
            </a:r>
            <a:endParaRPr lang="zh-CN" sz="140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561205" y="1946275"/>
            <a:ext cx="2827020" cy="22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出发点名称，时间</a:t>
            </a:r>
            <a:endParaRPr lang="zh-CN" sz="140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561205" y="3116580"/>
            <a:ext cx="2827020" cy="84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sz="140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481195" y="2817495"/>
            <a:ext cx="749300" cy="2095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住宿信息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519295" y="4228465"/>
            <a:ext cx="293814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>
                <a:sym typeface="+mn-ea"/>
              </a:rPr>
              <a:t>注意</a:t>
            </a:r>
            <a:endParaRPr lang="en-US" alt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1. </a:t>
            </a:r>
            <a:r>
              <a:rPr lang="zh-CN" sz="1000">
                <a:sym typeface="+mn-ea"/>
              </a:rPr>
              <a:t>具体酒店及房间信息将在本次报名截止后统一下发至您的手机，请注意查收</a:t>
            </a:r>
            <a:r>
              <a:rPr lang="zh-CN" sz="1000">
                <a:sym typeface="+mn-ea"/>
              </a:rPr>
              <a:t>。</a:t>
            </a:r>
            <a:endParaRPr 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2.</a:t>
            </a:r>
            <a:r>
              <a:rPr lang="zh-CN" sz="1000">
                <a:sym typeface="+mn-ea"/>
              </a:rPr>
              <a:t>您可在</a:t>
            </a:r>
            <a:r>
              <a:rPr lang="en-US" altLang="zh-CN" sz="1000">
                <a:sym typeface="+mn-ea"/>
              </a:rPr>
              <a:t>“e</a:t>
            </a:r>
            <a:r>
              <a:rPr lang="zh-CN" altLang="en-US" sz="1000">
                <a:sym typeface="+mn-ea"/>
              </a:rPr>
              <a:t>住行</a:t>
            </a:r>
            <a:r>
              <a:rPr lang="en-US" altLang="zh-CN" sz="1000">
                <a:sym typeface="+mn-ea"/>
              </a:rPr>
              <a:t>”</a:t>
            </a:r>
            <a:r>
              <a:rPr lang="zh-CN" altLang="en-US" sz="1000">
                <a:sym typeface="+mn-ea"/>
              </a:rPr>
              <a:t>小程序</a:t>
            </a:r>
            <a:r>
              <a:rPr lang="en-US" altLang="zh-CN" sz="1000">
                <a:sym typeface="+mn-ea"/>
              </a:rPr>
              <a:t>“</a:t>
            </a:r>
            <a:r>
              <a:rPr lang="zh-CN" altLang="en-US" sz="1000">
                <a:sym typeface="+mn-ea"/>
              </a:rPr>
              <a:t>我的</a:t>
            </a:r>
            <a:r>
              <a:rPr lang="en-US" altLang="zh-CN" sz="1000">
                <a:sym typeface="+mn-ea"/>
              </a:rPr>
              <a:t>”—&gt;“</a:t>
            </a:r>
            <a:r>
              <a:rPr lang="zh-CN" altLang="en-US" sz="1000">
                <a:sym typeface="+mn-ea"/>
              </a:rPr>
              <a:t>行程</a:t>
            </a:r>
            <a:r>
              <a:rPr lang="en-US" altLang="zh-CN" sz="1000">
                <a:sym typeface="+mn-ea"/>
              </a:rPr>
              <a:t>”</a:t>
            </a:r>
            <a:r>
              <a:rPr lang="zh-CN" altLang="en-US" sz="1000">
                <a:sym typeface="+mn-ea"/>
              </a:rPr>
              <a:t>中看到报名信息</a:t>
            </a:r>
            <a:endParaRPr lang="zh-CN" altLang="en-US" sz="1000">
              <a:sym typeface="+mn-e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636135" y="3168015"/>
            <a:ext cx="1292860" cy="737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张三</a:t>
            </a:r>
            <a:endParaRPr lang="zh-CN" sz="140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040755" y="3168015"/>
            <a:ext cx="1274445" cy="737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李四</a:t>
            </a:r>
            <a:endParaRPr lang="zh-CN" sz="1400">
              <a:solidFill>
                <a:schemeClr val="tx1"/>
              </a:solidFill>
            </a:endParaRPr>
          </a:p>
        </p:txBody>
      </p:sp>
      <p:pic>
        <p:nvPicPr>
          <p:cNvPr id="2" name="图片 1" descr="275b228a20d29b2b2ac5c6447725c2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77835" y="368300"/>
            <a:ext cx="2882900" cy="595947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070215" y="4660900"/>
            <a:ext cx="1491615" cy="5264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行程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62990" y="2252345"/>
            <a:ext cx="2827020" cy="22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状态</a:t>
            </a:r>
            <a:endParaRPr lang="zh-CN" sz="140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59935" y="2252345"/>
            <a:ext cx="2827020" cy="22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状态</a:t>
            </a:r>
            <a:endParaRPr lang="zh-CN" sz="1400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团队订单管理界面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总览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8445" y="368300"/>
            <a:ext cx="1155573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135505" y="2814955"/>
            <a:ext cx="7360285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教育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135505" y="2239645"/>
            <a:ext cx="7360285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会议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135505" y="3405505"/>
            <a:ext cx="7360285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旅行团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订单管理界面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查看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0190" y="368300"/>
            <a:ext cx="1155573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762760" y="1021080"/>
          <a:ext cx="853376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1765"/>
                <a:gridCol w="1421765"/>
                <a:gridCol w="1421765"/>
                <a:gridCol w="1421765"/>
                <a:gridCol w="1421765"/>
                <a:gridCol w="14217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名称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负责人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电话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人数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考试时间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状态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  <a:sym typeface="+mn-ea"/>
                        </a:rPr>
                        <a:t>2020云南省公务员考试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  <a:sym typeface="+mn-ea"/>
                        </a:rPr>
                        <a:t>——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  <a:sym typeface="+mn-ea"/>
                        </a:rPr>
                        <a:t>曲靖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  <a:sym typeface="+mn-ea"/>
                        </a:rPr>
                        <a:t>xx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  <a:sym typeface="+mn-ea"/>
                        </a:rPr>
                        <a:t>学校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张三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15087100111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312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2020-10-10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报名中</a:t>
                      </a:r>
                      <a:endParaRPr lang="zh-CN" altLang="en-US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0293350" y="1021080"/>
            <a:ext cx="1470660" cy="513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293350" y="1021080"/>
            <a:ext cx="1470660" cy="1332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rgbClr val="FF0000"/>
                </a:solidFill>
              </a:rPr>
              <a:t>待付款</a:t>
            </a:r>
            <a:endParaRPr lang="zh-CN" sz="1200">
              <a:solidFill>
                <a:srgbClr val="FF0000"/>
              </a:solidFill>
            </a:endParaRPr>
          </a:p>
          <a:p>
            <a:pPr algn="ctr"/>
            <a:r>
              <a:rPr lang="zh-CN" sz="1200">
                <a:solidFill>
                  <a:srgbClr val="FF0000"/>
                </a:solidFill>
              </a:rPr>
              <a:t>报名中</a:t>
            </a:r>
            <a:endParaRPr lang="zh-CN" sz="1200">
              <a:solidFill>
                <a:srgbClr val="FF0000"/>
              </a:solidFill>
            </a:endParaRPr>
          </a:p>
          <a:p>
            <a:pPr algn="ctr"/>
            <a:r>
              <a:rPr lang="zh-CN" sz="1200">
                <a:solidFill>
                  <a:srgbClr val="FF0000"/>
                </a:solidFill>
              </a:rPr>
              <a:t>待开始</a:t>
            </a:r>
            <a:endParaRPr lang="zh-CN" sz="1200">
              <a:solidFill>
                <a:srgbClr val="FF0000"/>
              </a:solidFill>
            </a:endParaRPr>
          </a:p>
          <a:p>
            <a:pPr algn="ctr"/>
            <a:r>
              <a:rPr lang="zh-CN" sz="1200">
                <a:solidFill>
                  <a:srgbClr val="FF0000"/>
                </a:solidFill>
              </a:rPr>
              <a:t>待入住</a:t>
            </a:r>
            <a:endParaRPr lang="zh-CN" sz="1200">
              <a:solidFill>
                <a:srgbClr val="FF0000"/>
              </a:solidFill>
            </a:endParaRPr>
          </a:p>
          <a:p>
            <a:pPr algn="ctr"/>
            <a:r>
              <a:rPr lang="zh-CN" sz="1200">
                <a:solidFill>
                  <a:srgbClr val="FF0000"/>
                </a:solidFill>
              </a:rPr>
              <a:t>入住中</a:t>
            </a:r>
            <a:endParaRPr lang="zh-CN" sz="1200">
              <a:solidFill>
                <a:srgbClr val="FF0000"/>
              </a:solidFill>
            </a:endParaRPr>
          </a:p>
          <a:p>
            <a:pPr algn="ctr"/>
            <a:r>
              <a:rPr lang="zh-CN" sz="1200">
                <a:solidFill>
                  <a:srgbClr val="FF0000"/>
                </a:solidFill>
              </a:rPr>
              <a:t>已完成</a:t>
            </a:r>
            <a:endParaRPr lang="zh-CN" sz="1200">
              <a:solidFill>
                <a:srgbClr val="FF0000"/>
              </a:solidFill>
            </a:endParaRPr>
          </a:p>
          <a:p>
            <a:pPr algn="ctr"/>
            <a:r>
              <a:rPr lang="zh-CN" sz="1200">
                <a:solidFill>
                  <a:srgbClr val="FF0000"/>
                </a:solidFill>
              </a:rPr>
              <a:t>交易取消</a:t>
            </a:r>
            <a:endParaRPr lang="zh-CN" sz="1200">
              <a:solidFill>
                <a:srgbClr val="FF0000"/>
              </a:solidFill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1762760" y="5426710"/>
            <a:ext cx="8530590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创建订单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教育订单管理界面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详情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56055" y="368300"/>
            <a:ext cx="370332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330825" y="6192520"/>
            <a:ext cx="2359025" cy="43243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修改订单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98320" y="59118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考试名称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798320" y="81915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考试时间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798955" y="128270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考试网站链接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798955" y="151701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考试说明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790065" y="386080"/>
            <a:ext cx="682625" cy="2051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bg1"/>
                </a:solidFill>
              </a:rPr>
              <a:t>订单详情</a:t>
            </a:r>
            <a:endParaRPr lang="zh-CN" altLang="en-US" sz="900">
              <a:solidFill>
                <a:schemeClr val="bg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798955" y="405384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考点名称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798955" y="428815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考点位置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790700" y="3848735"/>
            <a:ext cx="682625" cy="2051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bg1"/>
                </a:solidFill>
              </a:rPr>
              <a:t>考点信息</a:t>
            </a:r>
            <a:endParaRPr lang="zh-CN" altLang="en-US" sz="900">
              <a:solidFill>
                <a:schemeClr val="bg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802130" y="321246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出发点名称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803400" y="298069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出发点上车时间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798320" y="484886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入离时间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790065" y="4643755"/>
            <a:ext cx="811530" cy="2051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bg1"/>
                </a:solidFill>
              </a:rPr>
              <a:t>酒店信息</a:t>
            </a:r>
            <a:endParaRPr lang="zh-CN" altLang="en-US" sz="900">
              <a:solidFill>
                <a:schemeClr val="bg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802130" y="343852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出发点位置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800225" y="6050280"/>
            <a:ext cx="3014980" cy="28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</a:rPr>
              <a:t>查看分配信息</a:t>
            </a:r>
            <a:r>
              <a:rPr lang="en-US" altLang="zh-CN" sz="1200">
                <a:solidFill>
                  <a:schemeClr val="bg1"/>
                </a:solidFill>
              </a:rPr>
              <a:t>——</a:t>
            </a:r>
            <a:r>
              <a:rPr lang="zh-CN" altLang="en-US" sz="1200">
                <a:solidFill>
                  <a:schemeClr val="bg1"/>
                </a:solidFill>
              </a:rPr>
              <a:t>发送提醒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800225" y="198183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联系方式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800860" y="175196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负责人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800860" y="221805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人数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798955" y="105346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报名截止时间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797685" y="534606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房费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797685" y="558038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其他费用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789430" y="5140960"/>
            <a:ext cx="811530" cy="2051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bg1"/>
                </a:solidFill>
              </a:rPr>
              <a:t>财务信息</a:t>
            </a:r>
            <a:endParaRPr lang="zh-CN" altLang="en-US" sz="900">
              <a:solidFill>
                <a:schemeClr val="bg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797685" y="581660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总费用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800225" y="6366510"/>
            <a:ext cx="491490" cy="28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</a:rPr>
              <a:t>车辆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472690" y="6366510"/>
            <a:ext cx="937260" cy="28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</a:rPr>
              <a:t>酒店房间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554095" y="6366510"/>
            <a:ext cx="655955" cy="28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</a:rPr>
              <a:t>出发点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4316730" y="6366510"/>
            <a:ext cx="489585" cy="28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</a:rPr>
              <a:t>考点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40205" y="4618990"/>
            <a:ext cx="3311525" cy="51054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9" name="矩形 118"/>
          <p:cNvSpPr/>
          <p:nvPr/>
        </p:nvSpPr>
        <p:spPr>
          <a:xfrm>
            <a:off x="5819775" y="4618990"/>
            <a:ext cx="802640" cy="49911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>
                <a:solidFill>
                  <a:srgbClr val="FF0000"/>
                </a:solidFill>
              </a:rPr>
              <a:t>多个</a:t>
            </a:r>
            <a:endParaRPr lang="zh-CN" sz="2000">
              <a:solidFill>
                <a:srgbClr val="FF0000"/>
              </a:solidFill>
            </a:endParaRPr>
          </a:p>
        </p:txBody>
      </p:sp>
      <p:cxnSp>
        <p:nvCxnSpPr>
          <p:cNvPr id="11" name="直接箭头连接符 10"/>
          <p:cNvCxnSpPr>
            <a:stCxn id="119" idx="1"/>
            <a:endCxn id="8" idx="3"/>
          </p:cNvCxnSpPr>
          <p:nvPr/>
        </p:nvCxnSpPr>
        <p:spPr>
          <a:xfrm flipH="1">
            <a:off x="4951730" y="4868545"/>
            <a:ext cx="868045" cy="571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837170" y="6192520"/>
            <a:ext cx="2359025" cy="43243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取消订单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02130" y="244856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状态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631815" y="3912235"/>
            <a:ext cx="1041400" cy="5080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>
                <a:solidFill>
                  <a:srgbClr val="FF0000"/>
                </a:solidFill>
              </a:rPr>
              <a:t>多个</a:t>
            </a:r>
            <a:endParaRPr lang="zh-CN" sz="2000">
              <a:solidFill>
                <a:srgbClr val="FF0000"/>
              </a:solidFill>
            </a:endParaRPr>
          </a:p>
        </p:txBody>
      </p:sp>
      <p:cxnSp>
        <p:nvCxnSpPr>
          <p:cNvPr id="5" name="直接箭头连接符 4"/>
          <p:cNvCxnSpPr>
            <a:stCxn id="2" idx="1"/>
            <a:endCxn id="6" idx="3"/>
          </p:cNvCxnSpPr>
          <p:nvPr/>
        </p:nvCxnSpPr>
        <p:spPr>
          <a:xfrm flipH="1">
            <a:off x="4964430" y="4166235"/>
            <a:ext cx="6673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652905" y="3794760"/>
            <a:ext cx="3311525" cy="74295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795145" y="2775585"/>
            <a:ext cx="798195" cy="2051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bg1"/>
                </a:solidFill>
              </a:rPr>
              <a:t>出发点信息</a:t>
            </a:r>
            <a:endParaRPr lang="zh-CN" altLang="en-US" sz="90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664335" y="2736850"/>
            <a:ext cx="3311525" cy="97853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819775" y="3096895"/>
            <a:ext cx="802640" cy="49911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>
                <a:solidFill>
                  <a:srgbClr val="FF0000"/>
                </a:solidFill>
              </a:rPr>
              <a:t>多个</a:t>
            </a:r>
            <a:endParaRPr lang="zh-CN" sz="2000">
              <a:solidFill>
                <a:srgbClr val="FF0000"/>
              </a:solidFill>
            </a:endParaRPr>
          </a:p>
        </p:txBody>
      </p:sp>
      <p:cxnSp>
        <p:nvCxnSpPr>
          <p:cNvPr id="18" name="直接箭头连接符 17"/>
          <p:cNvCxnSpPr>
            <a:stCxn id="17" idx="1"/>
            <a:endCxn id="16" idx="3"/>
          </p:cNvCxnSpPr>
          <p:nvPr/>
        </p:nvCxnSpPr>
        <p:spPr>
          <a:xfrm flipH="1" flipV="1">
            <a:off x="4975860" y="3226435"/>
            <a:ext cx="843915" cy="12001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会议订单管理界面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详情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4785" y="368300"/>
            <a:ext cx="370332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973830" y="6192520"/>
            <a:ext cx="2359025" cy="43243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修改订单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7050" y="59118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会议名称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27050" y="177673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会议时间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18795" y="386080"/>
            <a:ext cx="682625" cy="2051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bg1"/>
                </a:solidFill>
              </a:rPr>
              <a:t>订单详情</a:t>
            </a:r>
            <a:endParaRPr lang="zh-CN" altLang="en-US" sz="900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19430" y="4393565"/>
            <a:ext cx="682625" cy="2051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bg1"/>
                </a:solidFill>
              </a:rPr>
              <a:t>酒店信息</a:t>
            </a:r>
            <a:endParaRPr lang="zh-CN" altLang="en-US" sz="900">
              <a:solidFill>
                <a:schemeClr val="bg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24510" y="201104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主办方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16255" y="295656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参会专家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8955" y="459867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房型及数量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20700" y="271399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主要领导和嘉宾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28955" y="6000750"/>
            <a:ext cx="3014980" cy="4286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</a:rPr>
              <a:t>查看参会信息</a:t>
            </a:r>
            <a:r>
              <a:rPr lang="en-US" altLang="zh-CN" sz="1200">
                <a:solidFill>
                  <a:schemeClr val="bg1"/>
                </a:solidFill>
              </a:rPr>
              <a:t>——</a:t>
            </a:r>
            <a:r>
              <a:rPr lang="zh-CN" altLang="en-US" sz="1200">
                <a:solidFill>
                  <a:schemeClr val="bg1"/>
                </a:solidFill>
              </a:rPr>
              <a:t>发送提醒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27050" y="105664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联系方式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28955" y="128778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负责人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16255" y="319024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人数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16255" y="343281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主办方链接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26415" y="527177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会议费用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26415" y="550608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押金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18160" y="5066665"/>
            <a:ext cx="811530" cy="2051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bg1"/>
                </a:solidFill>
              </a:rPr>
              <a:t>财务信息</a:t>
            </a:r>
            <a:endParaRPr lang="zh-CN" altLang="en-US" sz="900">
              <a:solidFill>
                <a:schemeClr val="bg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26415" y="574230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总费用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332855" y="6192520"/>
            <a:ext cx="2359025" cy="43243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取消订单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6255" y="366712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参会方链接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16255" y="224091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会议地址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6255" y="247523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会议内容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8955" y="153035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状态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8955" y="480822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房型及数量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16255" y="390969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会议日程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0700" y="415226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会议介绍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24510" y="82232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会议</a:t>
            </a:r>
            <a:r>
              <a:rPr lang="en-US" altLang="zh-CN" sz="1000">
                <a:solidFill>
                  <a:schemeClr val="tx1"/>
                </a:solidFill>
              </a:rPr>
              <a:t>id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01415" y="5742305"/>
            <a:ext cx="1913255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订单编号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701415" y="591185"/>
            <a:ext cx="1913255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  <a:sym typeface="+mn-ea"/>
              </a:rPr>
              <a:t>其他事宜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701415" y="838835"/>
            <a:ext cx="1913255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  <a:sym typeface="+mn-ea"/>
              </a:rPr>
              <a:t>创建时间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701415" y="1078230"/>
            <a:ext cx="1913255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  <a:sym typeface="+mn-ea"/>
              </a:rPr>
              <a:t>更新时间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701415" y="1320800"/>
            <a:ext cx="1913255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  <a:sym typeface="+mn-ea"/>
              </a:rPr>
              <a:t>操作员工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5983605" y="410845"/>
            <a:ext cx="2901950" cy="58045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6066790" y="70294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张三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6058535" y="523240"/>
            <a:ext cx="676910" cy="179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900">
                <a:solidFill>
                  <a:schemeClr val="bg1"/>
                </a:solidFill>
                <a:sym typeface="+mn-ea"/>
              </a:rPr>
              <a:t>201</a:t>
            </a:r>
            <a:endParaRPr lang="en-US" altLang="zh-CN" sz="900">
              <a:solidFill>
                <a:schemeClr val="bg1"/>
              </a:solidFill>
              <a:sym typeface="+mn-ea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6058535" y="107505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李四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6092825" y="5683250"/>
            <a:ext cx="272097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发送提醒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127" name="直接箭头连接符 126"/>
          <p:cNvCxnSpPr>
            <a:stCxn id="52" idx="3"/>
            <a:endCxn id="94" idx="1"/>
          </p:cNvCxnSpPr>
          <p:nvPr/>
        </p:nvCxnSpPr>
        <p:spPr>
          <a:xfrm flipV="1">
            <a:off x="3543935" y="3313430"/>
            <a:ext cx="2439670" cy="290195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8971915" y="464820"/>
            <a:ext cx="3040380" cy="160972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8963660" y="3287395"/>
            <a:ext cx="3048635" cy="210058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9055735" y="3475990"/>
            <a:ext cx="286258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姓名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9055735" y="3728720"/>
            <a:ext cx="286258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性别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9056370" y="4509770"/>
            <a:ext cx="286258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住宿方式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9050655" y="4766945"/>
            <a:ext cx="286258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酒店房间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9056370" y="3987800"/>
            <a:ext cx="286258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电话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9056370" y="4246880"/>
            <a:ext cx="2862580" cy="20955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rgbClr val="FF0000"/>
                </a:solidFill>
              </a:rPr>
              <a:t>身份证号</a:t>
            </a:r>
            <a:endParaRPr lang="zh-CN" altLang="en-US" sz="1000">
              <a:solidFill>
                <a:srgbClr val="FF0000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9046210" y="5034280"/>
            <a:ext cx="286258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支付费用（总）</a:t>
            </a:r>
            <a:endParaRPr lang="zh-CN" sz="1000">
              <a:solidFill>
                <a:schemeClr val="tx1"/>
              </a:solidFill>
            </a:endParaRPr>
          </a:p>
        </p:txBody>
      </p:sp>
      <p:cxnSp>
        <p:nvCxnSpPr>
          <p:cNvPr id="74" name="直接箭头连接符 73"/>
          <p:cNvCxnSpPr>
            <a:stCxn id="101" idx="3"/>
            <a:endCxn id="81" idx="1"/>
          </p:cNvCxnSpPr>
          <p:nvPr/>
        </p:nvCxnSpPr>
        <p:spPr>
          <a:xfrm>
            <a:off x="8780145" y="1244600"/>
            <a:ext cx="274955" cy="698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81" idx="2"/>
            <a:endCxn id="50" idx="0"/>
          </p:cNvCxnSpPr>
          <p:nvPr/>
        </p:nvCxnSpPr>
        <p:spPr>
          <a:xfrm>
            <a:off x="10487025" y="1954530"/>
            <a:ext cx="1270" cy="133286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6066790" y="163893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李三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6058535" y="1459230"/>
            <a:ext cx="676910" cy="179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900">
                <a:solidFill>
                  <a:schemeClr val="bg1"/>
                </a:solidFill>
                <a:sym typeface="+mn-ea"/>
              </a:rPr>
              <a:t>不住宿</a:t>
            </a:r>
            <a:endParaRPr lang="zh-CN" altLang="en-US" sz="900">
              <a:solidFill>
                <a:schemeClr val="bg1"/>
              </a:solidFill>
              <a:sym typeface="+mn-ea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6058535" y="201104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张四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81" name="表格 80"/>
          <p:cNvGraphicFramePr/>
          <p:nvPr>
            <p:custDataLst>
              <p:tags r:id="rId1"/>
            </p:custDataLst>
          </p:nvPr>
        </p:nvGraphicFramePr>
        <p:xfrm>
          <a:off x="9055100" y="548005"/>
          <a:ext cx="2863850" cy="1406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770"/>
                <a:gridCol w="572770"/>
                <a:gridCol w="572770"/>
                <a:gridCol w="572770"/>
                <a:gridCol w="572770"/>
              </a:tblGrid>
              <a:tr h="2635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姓名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性别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电话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单位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职务</a:t>
                      </a:r>
                      <a:endParaRPr lang="zh-CN" altLang="en-US" sz="900"/>
                    </a:p>
                  </a:txBody>
                  <a:tcPr/>
                </a:tc>
              </a:tr>
              <a:tr h="5029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olidFill>
                            <a:schemeClr val="tx1"/>
                          </a:solidFill>
                          <a:sym typeface="+mn-ea"/>
                        </a:rPr>
                        <a:t>张三</a:t>
                      </a:r>
                      <a:endParaRPr lang="zh-CN" altLang="en-US" sz="9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男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900"/>
                        <a:t>15087022222</a:t>
                      </a:r>
                      <a:endParaRPr 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住行科技有限公司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总经理</a:t>
                      </a:r>
                      <a:endParaRPr lang="zh-CN" altLang="en-US" sz="900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olidFill>
                            <a:schemeClr val="tx1"/>
                          </a:solidFill>
                          <a:sym typeface="+mn-ea"/>
                        </a:rPr>
                        <a:t>李四</a:t>
                      </a:r>
                      <a:endParaRPr lang="zh-CN" altLang="en-US" sz="9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男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900">
                          <a:sym typeface="+mn-ea"/>
                        </a:rPr>
                        <a:t>15087022222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住行科技有限公司</a:t>
                      </a:r>
                      <a:endParaRPr lang="zh-CN" altLang="en-US" sz="900"/>
                    </a:p>
                    <a:p>
                      <a:pPr algn="ctr">
                        <a:buNone/>
                      </a:pP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职员</a:t>
                      </a:r>
                      <a:endParaRPr lang="zh-CN" altLang="en-US" sz="9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8188325" y="748030"/>
            <a:ext cx="503555" cy="248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900">
                <a:solidFill>
                  <a:schemeClr val="bg1"/>
                </a:solidFill>
                <a:sym typeface="+mn-ea"/>
              </a:rPr>
              <a:t>换房</a:t>
            </a:r>
            <a:endParaRPr lang="zh-CN" altLang="en-US" sz="900">
              <a:solidFill>
                <a:schemeClr val="bg1"/>
              </a:solidFill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188325" y="1120140"/>
            <a:ext cx="503555" cy="248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900">
                <a:solidFill>
                  <a:schemeClr val="bg1"/>
                </a:solidFill>
                <a:sym typeface="+mn-ea"/>
              </a:rPr>
              <a:t>换房</a:t>
            </a:r>
            <a:endParaRPr lang="zh-CN" altLang="en-US" sz="900">
              <a:solidFill>
                <a:schemeClr val="bg1"/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3154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旅行团订单管理界面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详情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4785" y="368300"/>
            <a:ext cx="370332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973830" y="6192520"/>
            <a:ext cx="2359025" cy="43243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修改订单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7050" y="59118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旅行团名称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27050" y="201612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入离时间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18795" y="386080"/>
            <a:ext cx="682625" cy="2051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bg1"/>
                </a:solidFill>
              </a:rPr>
              <a:t>订单详情</a:t>
            </a:r>
            <a:endParaRPr lang="zh-CN" altLang="en-US" sz="900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19430" y="4393565"/>
            <a:ext cx="682625" cy="2051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bg1"/>
                </a:solidFill>
              </a:rPr>
              <a:t>酒店信息</a:t>
            </a:r>
            <a:endParaRPr lang="zh-CN" altLang="en-US" sz="900">
              <a:solidFill>
                <a:schemeClr val="bg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8955" y="459867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房型及数量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28955" y="6000750"/>
            <a:ext cx="3014980" cy="4286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</a:rPr>
              <a:t>查看团员信息</a:t>
            </a:r>
            <a:r>
              <a:rPr lang="en-US" altLang="zh-CN" sz="1200">
                <a:solidFill>
                  <a:schemeClr val="bg1"/>
                </a:solidFill>
              </a:rPr>
              <a:t>——</a:t>
            </a:r>
            <a:r>
              <a:rPr lang="zh-CN" altLang="en-US" sz="1200">
                <a:solidFill>
                  <a:schemeClr val="bg1"/>
                </a:solidFill>
              </a:rPr>
              <a:t>发送提醒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27050" y="128778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导游及编号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28955" y="152717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联系方式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16255" y="224917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人数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26415" y="527177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费用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26415" y="550608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押金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18160" y="5066665"/>
            <a:ext cx="811530" cy="2051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bg1"/>
                </a:solidFill>
              </a:rPr>
              <a:t>财务信息</a:t>
            </a:r>
            <a:endParaRPr lang="zh-CN" altLang="en-US" sz="900">
              <a:solidFill>
                <a:schemeClr val="bg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26415" y="574230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总费用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332855" y="6192520"/>
            <a:ext cx="2359025" cy="43243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取消订单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8955" y="176974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状态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8955" y="480822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房型及数量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24510" y="82232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  <a:sym typeface="+mn-ea"/>
              </a:rPr>
              <a:t>旅行团</a:t>
            </a:r>
            <a:r>
              <a:rPr lang="en-US" altLang="zh-CN" sz="1000">
                <a:solidFill>
                  <a:schemeClr val="tx1"/>
                </a:solidFill>
              </a:rPr>
              <a:t>id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07130" y="5742305"/>
            <a:ext cx="1835785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订单编号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16255" y="297497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  <a:sym typeface="+mn-ea"/>
              </a:rPr>
              <a:t>备注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16255" y="322262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  <a:sym typeface="+mn-ea"/>
              </a:rPr>
              <a:t>创建时间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16255" y="346202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  <a:sym typeface="+mn-ea"/>
              </a:rPr>
              <a:t>更新时间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16255" y="370459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  <a:sym typeface="+mn-ea"/>
              </a:rPr>
              <a:t>操作员工</a:t>
            </a:r>
            <a:endParaRPr lang="zh-CN" altLang="en-US" sz="1000">
              <a:solidFill>
                <a:schemeClr val="tx1"/>
              </a:solidFill>
            </a:endParaRPr>
          </a:p>
        </p:txBody>
      </p:sp>
      <p:cxnSp>
        <p:nvCxnSpPr>
          <p:cNvPr id="127" name="直接箭头连接符 126"/>
          <p:cNvCxnSpPr>
            <a:stCxn id="52" idx="3"/>
            <a:endCxn id="25" idx="1"/>
          </p:cNvCxnSpPr>
          <p:nvPr/>
        </p:nvCxnSpPr>
        <p:spPr>
          <a:xfrm flipV="1">
            <a:off x="3543935" y="3247390"/>
            <a:ext cx="2439670" cy="296799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24510" y="105346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旅行社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16255" y="249174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车辆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16255" y="273240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司机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983605" y="344805"/>
            <a:ext cx="2901950" cy="58045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066790" y="63690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张三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058535" y="457200"/>
            <a:ext cx="676910" cy="179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900">
                <a:solidFill>
                  <a:schemeClr val="bg1"/>
                </a:solidFill>
                <a:sym typeface="+mn-ea"/>
              </a:rPr>
              <a:t>201</a:t>
            </a:r>
            <a:endParaRPr lang="en-US" altLang="zh-CN" sz="900">
              <a:solidFill>
                <a:schemeClr val="bg1"/>
              </a:solidFill>
              <a:sym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58535" y="100901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李四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92825" y="5617210"/>
            <a:ext cx="272097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发送提醒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8971915" y="374015"/>
            <a:ext cx="3040380" cy="160972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4" name="直接箭头连接符 73"/>
          <p:cNvCxnSpPr>
            <a:stCxn id="29" idx="3"/>
            <a:endCxn id="79" idx="1"/>
          </p:cNvCxnSpPr>
          <p:nvPr/>
        </p:nvCxnSpPr>
        <p:spPr>
          <a:xfrm flipV="1">
            <a:off x="8780145" y="1163320"/>
            <a:ext cx="275590" cy="1524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6066790" y="157289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李三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6058535" y="1393190"/>
            <a:ext cx="676910" cy="179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900">
                <a:solidFill>
                  <a:schemeClr val="bg1"/>
                </a:solidFill>
                <a:sym typeface="+mn-ea"/>
              </a:rPr>
              <a:t>302</a:t>
            </a:r>
            <a:endParaRPr lang="en-US" altLang="zh-CN" sz="900">
              <a:solidFill>
                <a:schemeClr val="bg1"/>
              </a:solidFill>
              <a:sym typeface="+mn-ea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6066790" y="194500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张四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31" name="表格 30"/>
          <p:cNvGraphicFramePr/>
          <p:nvPr>
            <p:custDataLst>
              <p:tags r:id="rId1"/>
            </p:custDataLst>
          </p:nvPr>
        </p:nvGraphicFramePr>
        <p:xfrm>
          <a:off x="9055735" y="457200"/>
          <a:ext cx="2857500" cy="1325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375"/>
                <a:gridCol w="714375"/>
                <a:gridCol w="714375"/>
                <a:gridCol w="714375"/>
              </a:tblGrid>
              <a:tr h="3670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姓名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性别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电话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身份证号</a:t>
                      </a:r>
                      <a:endParaRPr lang="zh-CN" altLang="en-US" sz="900"/>
                    </a:p>
                    <a:p>
                      <a:pPr algn="ctr">
                        <a:buNone/>
                      </a:pPr>
                      <a:endParaRPr lang="zh-CN" altLang="en-US" sz="900"/>
                    </a:p>
                  </a:txBody>
                  <a:tcPr/>
                </a:tc>
              </a:tr>
              <a:tr h="4794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olidFill>
                            <a:schemeClr val="tx1"/>
                          </a:solidFill>
                          <a:sym typeface="+mn-ea"/>
                        </a:rPr>
                        <a:t>张三</a:t>
                      </a:r>
                      <a:endParaRPr lang="zh-CN" altLang="en-US" sz="9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男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900"/>
                        <a:t>15087022222</a:t>
                      </a:r>
                      <a:endParaRPr 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900"/>
                        <a:t>53****************313</a:t>
                      </a:r>
                      <a:endParaRPr lang="en-US" altLang="zh-CN" sz="900"/>
                    </a:p>
                  </a:txBody>
                  <a:tcPr/>
                </a:tc>
              </a:tr>
              <a:tr h="4787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olidFill>
                            <a:schemeClr val="tx1"/>
                          </a:solidFill>
                          <a:sym typeface="+mn-ea"/>
                        </a:rPr>
                        <a:t>李四</a:t>
                      </a:r>
                      <a:endParaRPr lang="zh-CN" altLang="en-US" sz="9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男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900">
                          <a:sym typeface="+mn-ea"/>
                        </a:rPr>
                        <a:t>15087022222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900">
                          <a:sym typeface="+mn-ea"/>
                        </a:rPr>
                        <a:t>53****************313</a:t>
                      </a:r>
                      <a:endParaRPr lang="zh-CN" altLang="en-US" sz="9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3840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教育订单管理界面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查看分配信息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1120" y="428625"/>
            <a:ext cx="2868930" cy="6331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8430" y="160020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1</a:t>
            </a:r>
            <a:r>
              <a:rPr lang="zh-CN" altLang="en-US" sz="1000">
                <a:solidFill>
                  <a:schemeClr val="tx1"/>
                </a:solidFill>
              </a:rPr>
              <a:t>号车         </a:t>
            </a:r>
            <a:r>
              <a:rPr lang="zh-CN" sz="1000">
                <a:solidFill>
                  <a:schemeClr val="tx1"/>
                </a:solidFill>
              </a:rPr>
              <a:t>待补全</a:t>
            </a:r>
            <a:r>
              <a:rPr lang="en-US" altLang="zh-CN" sz="1000">
                <a:solidFill>
                  <a:schemeClr val="tx1"/>
                </a:solidFill>
              </a:rPr>
              <a:t>           </a:t>
            </a:r>
            <a:r>
              <a:rPr lang="zh-CN" altLang="en-US" sz="1000">
                <a:solidFill>
                  <a:schemeClr val="tx1"/>
                </a:solidFill>
              </a:rPr>
              <a:t>张三             </a:t>
            </a:r>
            <a:r>
              <a:rPr lang="en-US" altLang="zh-CN" sz="1000">
                <a:solidFill>
                  <a:schemeClr val="tx1"/>
                </a:solidFill>
              </a:rPr>
              <a:t>40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38430" y="530225"/>
            <a:ext cx="440055" cy="28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车辆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746125" y="530225"/>
            <a:ext cx="705485" cy="28321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accent1">
                    <a:lumMod val="75000"/>
                  </a:schemeClr>
                </a:solidFill>
              </a:rPr>
              <a:t>酒店房间</a:t>
            </a:r>
            <a:endParaRPr lang="zh-CN" altLang="en-US" sz="10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640840" y="530225"/>
            <a:ext cx="584200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出发点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2414270" y="530225"/>
            <a:ext cx="446405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考点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3018790" y="428625"/>
            <a:ext cx="2901950" cy="6331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3126740" y="140017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201</a:t>
            </a:r>
            <a:r>
              <a:rPr lang="zh-CN" altLang="en-US" sz="1200">
                <a:solidFill>
                  <a:schemeClr val="tx1"/>
                </a:solidFill>
              </a:rPr>
              <a:t>                      </a:t>
            </a:r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张三，李四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3126740" y="530225"/>
            <a:ext cx="440055" cy="28321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车辆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4745355" y="530225"/>
            <a:ext cx="584200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出发点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5402580" y="530225"/>
            <a:ext cx="446405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考点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3803650" y="530225"/>
            <a:ext cx="705485" cy="28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bg1"/>
                </a:solidFill>
                <a:sym typeface="+mn-ea"/>
              </a:rPr>
              <a:t>酒店房间</a:t>
            </a:r>
            <a:endParaRPr lang="zh-CN" altLang="en-US" sz="1000">
              <a:solidFill>
                <a:schemeClr val="bg1"/>
              </a:solidFill>
              <a:sym typeface="+mn-ea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3118485" y="1220470"/>
            <a:ext cx="676910" cy="179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900">
                <a:solidFill>
                  <a:schemeClr val="bg1"/>
                </a:solidFill>
                <a:sym typeface="+mn-ea"/>
              </a:rPr>
              <a:t>汇都酒店</a:t>
            </a:r>
            <a:endParaRPr lang="zh-CN" altLang="en-US" sz="900">
              <a:solidFill>
                <a:schemeClr val="bg1"/>
              </a:solidFill>
              <a:sym typeface="+mn-ea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3118485" y="177228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202</a:t>
            </a:r>
            <a:r>
              <a:rPr lang="zh-CN" altLang="en-US" sz="1200">
                <a:solidFill>
                  <a:schemeClr val="tx1"/>
                </a:solidFill>
              </a:rPr>
              <a:t>                      </a:t>
            </a:r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张四，李三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6047105" y="428625"/>
            <a:ext cx="2948305" cy="6331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6156325" y="94615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曲靖</a:t>
            </a:r>
            <a:r>
              <a:rPr lang="en-US" altLang="zh-CN" sz="1200">
                <a:solidFill>
                  <a:schemeClr val="tx1"/>
                </a:solidFill>
              </a:rPr>
              <a:t>xx</a:t>
            </a:r>
            <a:r>
              <a:rPr lang="zh-CN" altLang="en-US" sz="1200">
                <a:solidFill>
                  <a:schemeClr val="tx1"/>
                </a:solidFill>
              </a:rPr>
              <a:t>学校</a:t>
            </a:r>
            <a:endParaRPr lang="zh-CN" altLang="en-US" sz="12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6156325" y="530225"/>
            <a:ext cx="440055" cy="28321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车辆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7725410" y="530225"/>
            <a:ext cx="584200" cy="28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bg1"/>
                </a:solidFill>
                <a:sym typeface="+mn-ea"/>
              </a:rPr>
              <a:t>出发点</a:t>
            </a:r>
            <a:endParaRPr lang="zh-CN" altLang="en-US" sz="1000">
              <a:solidFill>
                <a:schemeClr val="bg1"/>
              </a:solidFill>
              <a:sym typeface="+mn-ea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8432165" y="530225"/>
            <a:ext cx="446405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考点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6833235" y="530225"/>
            <a:ext cx="705485" cy="28321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酒店房间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9126220" y="428625"/>
            <a:ext cx="3005455" cy="6331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9227820" y="94615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昆明学院</a:t>
            </a:r>
            <a:endParaRPr lang="zh-CN" altLang="en-US" sz="12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9236075" y="530225"/>
            <a:ext cx="440055" cy="28321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车辆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10802620" y="530225"/>
            <a:ext cx="584200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出发点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11511915" y="530225"/>
            <a:ext cx="446405" cy="28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bg1"/>
                </a:solidFill>
                <a:sym typeface="+mn-ea"/>
              </a:rPr>
              <a:t>考点</a:t>
            </a:r>
            <a:endParaRPr lang="zh-CN" altLang="en-US" sz="1000">
              <a:solidFill>
                <a:schemeClr val="bg1"/>
              </a:solidFill>
              <a:sym typeface="+mn-ea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9912985" y="530225"/>
            <a:ext cx="705485" cy="28321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酒店房间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9227820" y="131826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昆明</a:t>
            </a:r>
            <a:r>
              <a:rPr lang="zh-CN" altLang="en-US" sz="1200">
                <a:solidFill>
                  <a:schemeClr val="tx1"/>
                </a:solidFill>
              </a:rPr>
              <a:t>理工大学</a:t>
            </a:r>
            <a:endParaRPr lang="zh-CN" altLang="en-US" sz="12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6160135" y="131826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楚雄</a:t>
            </a:r>
            <a:r>
              <a:rPr lang="en-US" altLang="zh-CN" sz="1200">
                <a:solidFill>
                  <a:schemeClr val="tx1"/>
                </a:solidFill>
              </a:rPr>
              <a:t>xx</a:t>
            </a:r>
            <a:r>
              <a:rPr lang="zh-CN" altLang="en-US" sz="1200">
                <a:solidFill>
                  <a:schemeClr val="tx1"/>
                </a:solidFill>
              </a:rPr>
              <a:t>学校</a:t>
            </a:r>
            <a:endParaRPr lang="zh-CN" altLang="en-US" sz="12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4520565" y="3640455"/>
            <a:ext cx="2920365" cy="66929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>
                <a:solidFill>
                  <a:srgbClr val="FF0000"/>
                </a:solidFill>
              </a:rPr>
              <a:t>点击进入下一个界面</a:t>
            </a:r>
            <a:endParaRPr lang="zh-CN" sz="2000">
              <a:solidFill>
                <a:srgbClr val="FF0000"/>
              </a:solidFill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1564640" y="6327775"/>
            <a:ext cx="137477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发送提醒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6046470" y="6327775"/>
            <a:ext cx="2948940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发送提醒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9125585" y="6327775"/>
            <a:ext cx="3006090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发送提醒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126" name="直接箭头连接符 125"/>
          <p:cNvCxnSpPr>
            <a:stCxn id="119" idx="0"/>
            <a:endCxn id="118" idx="2"/>
          </p:cNvCxnSpPr>
          <p:nvPr/>
        </p:nvCxnSpPr>
        <p:spPr>
          <a:xfrm flipV="1">
            <a:off x="5981065" y="1657350"/>
            <a:ext cx="1539875" cy="198310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>
            <a:stCxn id="119" idx="3"/>
            <a:endCxn id="117" idx="2"/>
          </p:cNvCxnSpPr>
          <p:nvPr/>
        </p:nvCxnSpPr>
        <p:spPr>
          <a:xfrm flipV="1">
            <a:off x="7440930" y="1657350"/>
            <a:ext cx="3147695" cy="231775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38430" y="2428875"/>
            <a:ext cx="2720975" cy="3124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1"/>
                </a:solidFill>
              </a:rPr>
              <a:t>添加车辆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9065" y="880745"/>
            <a:ext cx="656590" cy="2139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zh-CN" alt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 已分配 </a:t>
            </a:r>
            <a:r>
              <a:rPr lang="en-US" altLang="zh-CN" sz="800">
                <a:solidFill>
                  <a:schemeClr val="tx1">
                    <a:lumMod val="75000"/>
                    <a:lumOff val="25000"/>
                  </a:schemeClr>
                </a:solidFill>
              </a:rPr>
              <a:t>80</a:t>
            </a:r>
            <a:endParaRPr lang="en-US" altLang="zh-CN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202815" y="880745"/>
            <a:ext cx="656590" cy="21399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p>
            <a:r>
              <a:rPr lang="zh-CN" altLang="en-US" sz="800">
                <a:solidFill>
                  <a:schemeClr val="bg1"/>
                </a:solidFill>
              </a:rPr>
              <a:t> 未分配 </a:t>
            </a:r>
            <a:r>
              <a:rPr lang="en-US" altLang="zh-CN" sz="800">
                <a:solidFill>
                  <a:schemeClr val="bg1"/>
                </a:solidFill>
              </a:rPr>
              <a:t>33</a:t>
            </a:r>
            <a:endParaRPr lang="en-US" altLang="zh-CN" sz="80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7795" y="1195705"/>
            <a:ext cx="2721610" cy="3390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编号</a:t>
            </a:r>
            <a:r>
              <a:rPr lang="zh-CN" altLang="en-US" sz="1000">
                <a:solidFill>
                  <a:schemeClr val="tx1"/>
                </a:solidFill>
              </a:rPr>
              <a:t>         </a:t>
            </a:r>
            <a:r>
              <a:rPr lang="zh-CN" sz="1000">
                <a:solidFill>
                  <a:schemeClr val="tx1"/>
                </a:solidFill>
              </a:rPr>
              <a:t>车牌号</a:t>
            </a:r>
            <a:r>
              <a:rPr lang="en-US" altLang="zh-CN" sz="1000">
                <a:solidFill>
                  <a:schemeClr val="tx1"/>
                </a:solidFill>
              </a:rPr>
              <a:t>             </a:t>
            </a:r>
            <a:r>
              <a:rPr lang="zh-CN" altLang="en-US" sz="1000">
                <a:solidFill>
                  <a:schemeClr val="tx1"/>
                </a:solidFill>
              </a:rPr>
              <a:t>司机          人数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4780" y="199644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2</a:t>
            </a:r>
            <a:r>
              <a:rPr lang="zh-CN" altLang="en-US" sz="1000">
                <a:solidFill>
                  <a:schemeClr val="tx1"/>
                </a:solidFill>
              </a:rPr>
              <a:t>号车      云</a:t>
            </a:r>
            <a:r>
              <a:rPr lang="en-US" altLang="zh-CN" sz="1000">
                <a:solidFill>
                  <a:schemeClr val="tx1"/>
                </a:solidFill>
              </a:rPr>
              <a:t>A 12346         </a:t>
            </a:r>
            <a:r>
              <a:rPr lang="zh-CN" altLang="en-US" sz="1000">
                <a:solidFill>
                  <a:schemeClr val="tx1"/>
                </a:solidFill>
              </a:rPr>
              <a:t>张四             </a:t>
            </a:r>
            <a:r>
              <a:rPr lang="en-US" altLang="zh-CN" sz="1000">
                <a:solidFill>
                  <a:schemeClr val="tx1"/>
                </a:solidFill>
              </a:rPr>
              <a:t>40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119755" y="880745"/>
            <a:ext cx="656590" cy="2139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zh-CN" alt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 已分配 </a:t>
            </a:r>
            <a:r>
              <a:rPr lang="en-US" altLang="zh-CN" sz="800">
                <a:solidFill>
                  <a:schemeClr val="tx1">
                    <a:lumMod val="75000"/>
                    <a:lumOff val="25000"/>
                  </a:schemeClr>
                </a:solidFill>
              </a:rPr>
              <a:t>80</a:t>
            </a:r>
            <a:endParaRPr lang="en-US" altLang="zh-CN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183505" y="880745"/>
            <a:ext cx="656590" cy="21399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p>
            <a:r>
              <a:rPr lang="zh-CN" altLang="en-US" sz="800">
                <a:solidFill>
                  <a:schemeClr val="bg1"/>
                </a:solidFill>
              </a:rPr>
              <a:t> 未分配 </a:t>
            </a:r>
            <a:r>
              <a:rPr lang="en-US" altLang="zh-CN" sz="800">
                <a:solidFill>
                  <a:schemeClr val="bg1"/>
                </a:solidFill>
              </a:rPr>
              <a:t>33</a:t>
            </a:r>
            <a:endParaRPr lang="en-US" altLang="zh-CN" sz="80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08960" y="2273300"/>
            <a:ext cx="2720975" cy="3124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1"/>
                </a:solidFill>
              </a:rPr>
              <a:t>添加酒店房间</a:t>
            </a:r>
            <a:endParaRPr lang="zh-CN" altLang="en-US" sz="1400">
              <a:solidFill>
                <a:schemeClr val="bg1"/>
              </a:solidFill>
            </a:endParaRPr>
          </a:p>
        </p:txBody>
      </p:sp>
      <p:cxnSp>
        <p:nvCxnSpPr>
          <p:cNvPr id="125" name="直接箭头连接符 124"/>
          <p:cNvCxnSpPr>
            <a:stCxn id="119" idx="0"/>
            <a:endCxn id="101" idx="2"/>
          </p:cNvCxnSpPr>
          <p:nvPr/>
        </p:nvCxnSpPr>
        <p:spPr>
          <a:xfrm flipH="1" flipV="1">
            <a:off x="4479290" y="2111375"/>
            <a:ext cx="1501775" cy="152908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>
            <a:stCxn id="119" idx="1"/>
            <a:endCxn id="9" idx="3"/>
          </p:cNvCxnSpPr>
          <p:nvPr/>
        </p:nvCxnSpPr>
        <p:spPr>
          <a:xfrm flipH="1" flipV="1">
            <a:off x="2860040" y="1769745"/>
            <a:ext cx="1660525" cy="220535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1120" y="6327775"/>
            <a:ext cx="1432560" cy="4324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自动分配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42790" y="6327775"/>
            <a:ext cx="137477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发送提醒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49270" y="6327775"/>
            <a:ext cx="1432560" cy="4324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自动分配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3840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教育订单管理界面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添加车辆信息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1120" y="428625"/>
            <a:ext cx="2868930" cy="6331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8430" y="160020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1</a:t>
            </a:r>
            <a:r>
              <a:rPr lang="zh-CN" altLang="en-US" sz="1000">
                <a:solidFill>
                  <a:schemeClr val="tx1"/>
                </a:solidFill>
              </a:rPr>
              <a:t>号车      云</a:t>
            </a:r>
            <a:r>
              <a:rPr lang="en-US" altLang="zh-CN" sz="1000">
                <a:solidFill>
                  <a:schemeClr val="tx1"/>
                </a:solidFill>
              </a:rPr>
              <a:t>A 12345         </a:t>
            </a:r>
            <a:r>
              <a:rPr lang="zh-CN" altLang="en-US" sz="1000">
                <a:solidFill>
                  <a:schemeClr val="tx1"/>
                </a:solidFill>
              </a:rPr>
              <a:t>张三             </a:t>
            </a:r>
            <a:r>
              <a:rPr lang="en-US" altLang="zh-CN" sz="1000">
                <a:solidFill>
                  <a:schemeClr val="tx1"/>
                </a:solidFill>
              </a:rPr>
              <a:t>40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38430" y="530225"/>
            <a:ext cx="440055" cy="28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车辆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746125" y="530225"/>
            <a:ext cx="705485" cy="28321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accent1">
                    <a:lumMod val="75000"/>
                  </a:schemeClr>
                </a:solidFill>
              </a:rPr>
              <a:t>酒店房间</a:t>
            </a:r>
            <a:endParaRPr lang="zh-CN" altLang="en-US" sz="10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640840" y="530225"/>
            <a:ext cx="584200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出发点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2414270" y="530225"/>
            <a:ext cx="446405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考点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64770" y="6327775"/>
            <a:ext cx="287464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发送提醒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8430" y="2428875"/>
            <a:ext cx="2720975" cy="3124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1"/>
                </a:solidFill>
              </a:rPr>
              <a:t>添加车辆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9065" y="880745"/>
            <a:ext cx="656590" cy="2139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zh-CN" alt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 已分配 </a:t>
            </a:r>
            <a:r>
              <a:rPr lang="en-US" altLang="zh-CN" sz="800">
                <a:solidFill>
                  <a:schemeClr val="tx1">
                    <a:lumMod val="75000"/>
                    <a:lumOff val="25000"/>
                  </a:schemeClr>
                </a:solidFill>
              </a:rPr>
              <a:t>80</a:t>
            </a:r>
            <a:endParaRPr lang="en-US" altLang="zh-CN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202815" y="880745"/>
            <a:ext cx="656590" cy="2139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zh-CN" alt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 未分配 </a:t>
            </a:r>
            <a:r>
              <a:rPr lang="en-US" altLang="zh-CN" sz="800">
                <a:solidFill>
                  <a:schemeClr val="tx1">
                    <a:lumMod val="75000"/>
                    <a:lumOff val="25000"/>
                  </a:schemeClr>
                </a:solidFill>
              </a:rPr>
              <a:t>33</a:t>
            </a:r>
            <a:endParaRPr lang="en-US" altLang="zh-CN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7795" y="1195705"/>
            <a:ext cx="2721610" cy="3390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编号</a:t>
            </a:r>
            <a:r>
              <a:rPr lang="zh-CN" altLang="en-US" sz="1000">
                <a:solidFill>
                  <a:schemeClr val="tx1"/>
                </a:solidFill>
              </a:rPr>
              <a:t>         </a:t>
            </a:r>
            <a:r>
              <a:rPr lang="zh-CN" sz="1000">
                <a:solidFill>
                  <a:schemeClr val="tx1"/>
                </a:solidFill>
              </a:rPr>
              <a:t>车牌号</a:t>
            </a:r>
            <a:r>
              <a:rPr lang="en-US" altLang="zh-CN" sz="1000">
                <a:solidFill>
                  <a:schemeClr val="tx1"/>
                </a:solidFill>
              </a:rPr>
              <a:t>             </a:t>
            </a:r>
            <a:r>
              <a:rPr lang="zh-CN" altLang="en-US" sz="1000">
                <a:solidFill>
                  <a:schemeClr val="tx1"/>
                </a:solidFill>
              </a:rPr>
              <a:t>司机          人数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4780" y="199644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2</a:t>
            </a:r>
            <a:r>
              <a:rPr lang="zh-CN" altLang="en-US" sz="1000">
                <a:solidFill>
                  <a:schemeClr val="tx1"/>
                </a:solidFill>
              </a:rPr>
              <a:t>号车      云</a:t>
            </a:r>
            <a:r>
              <a:rPr lang="en-US" altLang="zh-CN" sz="1000">
                <a:solidFill>
                  <a:schemeClr val="tx1"/>
                </a:solidFill>
              </a:rPr>
              <a:t>A 12346         </a:t>
            </a:r>
            <a:r>
              <a:rPr lang="zh-CN" altLang="en-US" sz="1000">
                <a:solidFill>
                  <a:schemeClr val="tx1"/>
                </a:solidFill>
              </a:rPr>
              <a:t>张四             </a:t>
            </a:r>
            <a:r>
              <a:rPr lang="en-US" altLang="zh-CN" sz="1000">
                <a:solidFill>
                  <a:schemeClr val="tx1"/>
                </a:solidFill>
              </a:rPr>
              <a:t>40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019425" y="428625"/>
            <a:ext cx="2868930" cy="6331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186430" y="5972810"/>
            <a:ext cx="2634615" cy="35496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确定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093085" y="93789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车牌号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099435" y="133413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司机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093085" y="176149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联系方式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093085" y="218821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人数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00070" y="53022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编号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86430" y="6403975"/>
            <a:ext cx="2627630" cy="31813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删除车辆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3840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教育订单管理界面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添加酒店房间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019425" y="428625"/>
            <a:ext cx="2868930" cy="6331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186430" y="6006465"/>
            <a:ext cx="2634615" cy="35496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确定，制作链接分享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093085" y="54991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选择酒店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099435" y="94615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选择间数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62865" y="428625"/>
            <a:ext cx="2901950" cy="6331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170815" y="140017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201</a:t>
            </a:r>
            <a:r>
              <a:rPr lang="zh-CN" altLang="en-US" sz="1200">
                <a:solidFill>
                  <a:schemeClr val="tx1"/>
                </a:solidFill>
              </a:rPr>
              <a:t>                      </a:t>
            </a:r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张三，李四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170815" y="530225"/>
            <a:ext cx="440055" cy="28321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车辆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789430" y="530225"/>
            <a:ext cx="584200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出发点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2446655" y="530225"/>
            <a:ext cx="446405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考点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847725" y="530225"/>
            <a:ext cx="705485" cy="28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bg1"/>
                </a:solidFill>
                <a:sym typeface="+mn-ea"/>
              </a:rPr>
              <a:t>酒店房间</a:t>
            </a:r>
            <a:endParaRPr lang="zh-CN" altLang="en-US" sz="1000">
              <a:solidFill>
                <a:schemeClr val="bg1"/>
              </a:solidFill>
              <a:sym typeface="+mn-ea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162560" y="1220470"/>
            <a:ext cx="676910" cy="179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900">
                <a:solidFill>
                  <a:schemeClr val="bg1"/>
                </a:solidFill>
                <a:sym typeface="+mn-ea"/>
              </a:rPr>
              <a:t>汇都酒店</a:t>
            </a:r>
            <a:endParaRPr lang="zh-CN" altLang="en-US" sz="900">
              <a:solidFill>
                <a:schemeClr val="bg1"/>
              </a:solidFill>
              <a:sym typeface="+mn-ea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62560" y="177228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202</a:t>
            </a:r>
            <a:r>
              <a:rPr lang="zh-CN" altLang="en-US" sz="1200">
                <a:solidFill>
                  <a:schemeClr val="tx1"/>
                </a:solidFill>
              </a:rPr>
              <a:t>                      </a:t>
            </a:r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张四，李三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62865" y="6327775"/>
            <a:ext cx="290131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发送提醒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3830" y="880745"/>
            <a:ext cx="656590" cy="2139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zh-CN" alt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 已分配 </a:t>
            </a:r>
            <a:r>
              <a:rPr lang="en-US" altLang="zh-CN" sz="800">
                <a:solidFill>
                  <a:schemeClr val="tx1">
                    <a:lumMod val="75000"/>
                    <a:lumOff val="25000"/>
                  </a:schemeClr>
                </a:solidFill>
              </a:rPr>
              <a:t>80</a:t>
            </a:r>
            <a:endParaRPr lang="en-US" altLang="zh-CN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227580" y="880745"/>
            <a:ext cx="656590" cy="2139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zh-CN" alt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 未分配 </a:t>
            </a:r>
            <a:r>
              <a:rPr lang="en-US" altLang="zh-CN" sz="800">
                <a:solidFill>
                  <a:schemeClr val="tx1">
                    <a:lumMod val="75000"/>
                    <a:lumOff val="25000"/>
                  </a:schemeClr>
                </a:solidFill>
              </a:rPr>
              <a:t>33</a:t>
            </a:r>
            <a:endParaRPr lang="en-US" altLang="zh-CN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53035" y="2273300"/>
            <a:ext cx="2720975" cy="3124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1"/>
                </a:solidFill>
              </a:rPr>
              <a:t>添加酒店房间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16625" y="428625"/>
            <a:ext cx="2868930" cy="6331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40450" y="6328410"/>
            <a:ext cx="2634615" cy="35496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确定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90285" y="549910"/>
            <a:ext cx="2721610" cy="33909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bg1"/>
                </a:solidFill>
              </a:rPr>
              <a:t>汇都酒店</a:t>
            </a:r>
            <a:r>
              <a:rPr lang="en-US" altLang="zh-CN" sz="1000">
                <a:solidFill>
                  <a:schemeClr val="bg1"/>
                </a:solidFill>
              </a:rPr>
              <a:t>—</a:t>
            </a:r>
            <a:r>
              <a:rPr lang="zh-CN" altLang="en-US" sz="1000">
                <a:solidFill>
                  <a:schemeClr val="bg1"/>
                </a:solidFill>
              </a:rPr>
              <a:t>还需选择</a:t>
            </a:r>
            <a:r>
              <a:rPr lang="en-US" altLang="zh-CN" sz="1600" b="1">
                <a:solidFill>
                  <a:schemeClr val="bg1"/>
                </a:solidFill>
              </a:rPr>
              <a:t>10</a:t>
            </a:r>
            <a:r>
              <a:rPr lang="zh-CN" altLang="en-US" sz="1000">
                <a:solidFill>
                  <a:schemeClr val="bg1"/>
                </a:solidFill>
              </a:rPr>
              <a:t>间房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097270" y="94615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按房型查找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097270" y="1400175"/>
            <a:ext cx="845820" cy="78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301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028180" y="1400175"/>
            <a:ext cx="845820" cy="78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301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973060" y="1400175"/>
            <a:ext cx="845820" cy="78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301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097270" y="2273300"/>
            <a:ext cx="845820" cy="78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301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028180" y="2273300"/>
            <a:ext cx="845820" cy="78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301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973060" y="2273300"/>
            <a:ext cx="845820" cy="78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301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097270" y="3146425"/>
            <a:ext cx="845820" cy="78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301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028180" y="3146425"/>
            <a:ext cx="845820" cy="78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301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973060" y="3146425"/>
            <a:ext cx="845820" cy="78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301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097270" y="4011295"/>
            <a:ext cx="845820" cy="78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301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028180" y="4011295"/>
            <a:ext cx="845820" cy="78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301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973060" y="4011295"/>
            <a:ext cx="845820" cy="78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301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97270" y="4884420"/>
            <a:ext cx="845820" cy="78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301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028180" y="4884420"/>
            <a:ext cx="845820" cy="78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301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973060" y="4884420"/>
            <a:ext cx="845820" cy="78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301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9637395" y="1400175"/>
            <a:ext cx="1636395" cy="6858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>
                <a:solidFill>
                  <a:srgbClr val="FF0000"/>
                </a:solidFill>
              </a:rPr>
              <a:t>酒店添加</a:t>
            </a:r>
            <a:endParaRPr lang="zh-CN" sz="2000">
              <a:solidFill>
                <a:srgbClr val="FF0000"/>
              </a:solidFill>
            </a:endParaRPr>
          </a:p>
        </p:txBody>
      </p:sp>
      <p:cxnSp>
        <p:nvCxnSpPr>
          <p:cNvPr id="35" name="直接箭头连接符 34"/>
          <p:cNvCxnSpPr>
            <a:stCxn id="34" idx="1"/>
            <a:endCxn id="5" idx="3"/>
          </p:cNvCxnSpPr>
          <p:nvPr/>
        </p:nvCxnSpPr>
        <p:spPr>
          <a:xfrm flipH="1">
            <a:off x="8885555" y="1743075"/>
            <a:ext cx="751840" cy="185166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3093085" y="140398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链接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33345" y="1457960"/>
            <a:ext cx="466090" cy="2235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bg1"/>
                </a:solidFill>
              </a:rPr>
              <a:t>移除</a:t>
            </a:r>
            <a:endParaRPr lang="zh-CN" sz="100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33345" y="1830070"/>
            <a:ext cx="466090" cy="2235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bg1"/>
                </a:solidFill>
              </a:rPr>
              <a:t>移除</a:t>
            </a:r>
            <a:endParaRPr lang="zh-CN" sz="100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33345" y="1180465"/>
            <a:ext cx="466090" cy="2235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bg1"/>
                </a:solidFill>
              </a:rPr>
              <a:t>移除</a:t>
            </a:r>
            <a:endParaRPr lang="zh-CN" sz="100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86430" y="6403975"/>
            <a:ext cx="2627630" cy="31813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删除酒店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4297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教育订单管理界面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分配列表条目进入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421005" y="368300"/>
            <a:ext cx="416560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488315" y="473710"/>
          <a:ext cx="356997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995"/>
                <a:gridCol w="594995"/>
                <a:gridCol w="594995"/>
                <a:gridCol w="594995"/>
                <a:gridCol w="594995"/>
                <a:gridCol w="59499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姓名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性别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车辆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出发点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酒店房间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考点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olidFill>
                            <a:schemeClr val="tx1"/>
                          </a:solidFill>
                          <a:sym typeface="+mn-ea"/>
                        </a:rPr>
                        <a:t>张三</a:t>
                      </a:r>
                      <a:endParaRPr lang="zh-CN" altLang="en-US" sz="9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男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900"/>
                        <a:t>1</a:t>
                      </a:r>
                      <a:r>
                        <a:rPr lang="zh-CN" altLang="en-US" sz="900"/>
                        <a:t>号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曲靖</a:t>
                      </a:r>
                      <a:r>
                        <a:rPr lang="en-US" altLang="zh-CN" sz="900">
                          <a:sym typeface="+mn-ea"/>
                        </a:rPr>
                        <a:t>xx</a:t>
                      </a:r>
                      <a:r>
                        <a:rPr lang="zh-CN" altLang="en-US" sz="900">
                          <a:sym typeface="+mn-ea"/>
                        </a:rPr>
                        <a:t>学校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汇都酒店</a:t>
                      </a:r>
                      <a:r>
                        <a:rPr lang="en-US" altLang="zh-CN" sz="900"/>
                        <a:t>-201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昆明学院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olidFill>
                            <a:schemeClr val="tx1"/>
                          </a:solidFill>
                          <a:sym typeface="+mn-ea"/>
                        </a:rPr>
                        <a:t>李四</a:t>
                      </a:r>
                      <a:endParaRPr lang="zh-CN" altLang="en-US" sz="9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男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900"/>
                        <a:t>1</a:t>
                      </a:r>
                      <a:r>
                        <a:rPr lang="zh-CN" altLang="en-US" sz="900"/>
                        <a:t>号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曲靖</a:t>
                      </a:r>
                      <a:r>
                        <a:rPr lang="en-US" altLang="zh-CN" sz="900">
                          <a:sym typeface="+mn-ea"/>
                        </a:rPr>
                        <a:t>xx</a:t>
                      </a:r>
                      <a:r>
                        <a:rPr lang="zh-CN" altLang="en-US" sz="900">
                          <a:sym typeface="+mn-ea"/>
                        </a:rPr>
                        <a:t>学校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汇都酒店</a:t>
                      </a:r>
                      <a:r>
                        <a:rPr lang="en-US" altLang="zh-CN" sz="900"/>
                        <a:t>-201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昆明学院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olidFill>
                            <a:schemeClr val="tx1"/>
                          </a:solidFill>
                          <a:sym typeface="+mn-ea"/>
                        </a:rPr>
                        <a:t>王五</a:t>
                      </a:r>
                      <a:endParaRPr lang="zh-CN" altLang="en-US" sz="9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男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900"/>
                        <a:t>1</a:t>
                      </a:r>
                      <a:r>
                        <a:rPr lang="zh-CN" altLang="en-US" sz="900"/>
                        <a:t>号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曲靖</a:t>
                      </a:r>
                      <a:r>
                        <a:rPr lang="en-US" altLang="zh-CN" sz="900">
                          <a:sym typeface="+mn-ea"/>
                        </a:rPr>
                        <a:t>xx</a:t>
                      </a:r>
                      <a:r>
                        <a:rPr lang="zh-CN" altLang="en-US" sz="900">
                          <a:sym typeface="+mn-ea"/>
                        </a:rPr>
                        <a:t>学校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汇都酒店</a:t>
                      </a:r>
                      <a:r>
                        <a:rPr lang="en-US" altLang="zh-CN" sz="900"/>
                        <a:t>-201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昆明学院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6720205" y="368300"/>
            <a:ext cx="370332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9" name="矩形 118"/>
          <p:cNvSpPr/>
          <p:nvPr/>
        </p:nvSpPr>
        <p:spPr>
          <a:xfrm>
            <a:off x="1476375" y="3305175"/>
            <a:ext cx="1593215" cy="6858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>
                <a:solidFill>
                  <a:srgbClr val="FF0000"/>
                </a:solidFill>
              </a:rPr>
              <a:t>考生列表</a:t>
            </a:r>
            <a:endParaRPr lang="zh-CN" sz="200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073650" y="2371725"/>
            <a:ext cx="1593215" cy="6858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>
                <a:solidFill>
                  <a:srgbClr val="FF0000"/>
                </a:solidFill>
              </a:rPr>
              <a:t>考生详情</a:t>
            </a:r>
            <a:endParaRPr lang="zh-CN" sz="200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063105" y="55689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姓名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063105" y="79311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性别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063740" y="150812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住宿方式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063740" y="200279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出发点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063740" y="223075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酒店房间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063740" y="247332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考点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7063740" y="102743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电话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054850" y="175196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车辆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063740" y="1270000"/>
            <a:ext cx="3016250" cy="20955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rgbClr val="FF0000"/>
                </a:solidFill>
              </a:rPr>
              <a:t>身份证号</a:t>
            </a:r>
            <a:endParaRPr lang="zh-CN" altLang="en-US" sz="100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839970" y="1031875"/>
            <a:ext cx="1593215" cy="6858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>
                <a:solidFill>
                  <a:srgbClr val="FF0000"/>
                </a:solidFill>
              </a:rPr>
              <a:t>是否需要</a:t>
            </a:r>
            <a:endParaRPr lang="zh-CN" sz="2000">
              <a:solidFill>
                <a:srgbClr val="FF0000"/>
              </a:solidFill>
            </a:endParaRPr>
          </a:p>
        </p:txBody>
      </p:sp>
      <p:cxnSp>
        <p:nvCxnSpPr>
          <p:cNvPr id="17" name="直接箭头连接符 16"/>
          <p:cNvCxnSpPr>
            <a:stCxn id="16" idx="3"/>
            <a:endCxn id="15" idx="1"/>
          </p:cNvCxnSpPr>
          <p:nvPr/>
        </p:nvCxnSpPr>
        <p:spPr>
          <a:xfrm>
            <a:off x="6424930" y="1374775"/>
            <a:ext cx="630555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0676890" y="1275715"/>
            <a:ext cx="887095" cy="66103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rgbClr val="FF0000"/>
                </a:solidFill>
              </a:rPr>
              <a:t>合住邀请者</a:t>
            </a:r>
            <a:endParaRPr lang="zh-CN" sz="1000">
              <a:solidFill>
                <a:srgbClr val="FF0000"/>
              </a:solidFill>
            </a:endParaRPr>
          </a:p>
          <a:p>
            <a:pPr algn="ctr"/>
            <a:r>
              <a:rPr lang="zh-CN" sz="1000">
                <a:solidFill>
                  <a:srgbClr val="FF0000"/>
                </a:solidFill>
              </a:rPr>
              <a:t>合住加入者</a:t>
            </a:r>
            <a:endParaRPr lang="zh-CN" sz="1000">
              <a:solidFill>
                <a:srgbClr val="FF0000"/>
              </a:solidFill>
            </a:endParaRPr>
          </a:p>
          <a:p>
            <a:pPr algn="ctr"/>
            <a:r>
              <a:rPr lang="zh-CN" sz="1000">
                <a:solidFill>
                  <a:srgbClr val="FF0000"/>
                </a:solidFill>
              </a:rPr>
              <a:t>系统分配</a:t>
            </a:r>
            <a:endParaRPr lang="zh-CN" sz="1000">
              <a:solidFill>
                <a:srgbClr val="FF0000"/>
              </a:solidFill>
            </a:endParaRPr>
          </a:p>
          <a:p>
            <a:pPr algn="ctr"/>
            <a:r>
              <a:rPr lang="zh-CN" sz="1000">
                <a:solidFill>
                  <a:srgbClr val="FF0000"/>
                </a:solidFill>
              </a:rPr>
              <a:t>独住一间</a:t>
            </a:r>
            <a:endParaRPr lang="zh-CN" sz="1000">
              <a:solidFill>
                <a:srgbClr val="FF0000"/>
              </a:solidFill>
            </a:endParaRPr>
          </a:p>
        </p:txBody>
      </p:sp>
      <p:cxnSp>
        <p:nvCxnSpPr>
          <p:cNvPr id="19" name="直接箭头连接符 18"/>
          <p:cNvCxnSpPr>
            <a:stCxn id="18" idx="1"/>
            <a:endCxn id="23" idx="3"/>
          </p:cNvCxnSpPr>
          <p:nvPr/>
        </p:nvCxnSpPr>
        <p:spPr>
          <a:xfrm flipH="1">
            <a:off x="10079990" y="1606550"/>
            <a:ext cx="596900" cy="635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7063740" y="271462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支付费用（总）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839335" y="1031875"/>
            <a:ext cx="1593215" cy="6858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>
                <a:solidFill>
                  <a:srgbClr val="FF0000"/>
                </a:solidFill>
              </a:rPr>
              <a:t>是否需要</a:t>
            </a:r>
            <a:endParaRPr lang="zh-CN" sz="2000">
              <a:solidFill>
                <a:srgbClr val="FF0000"/>
              </a:solidFill>
            </a:endParaRPr>
          </a:p>
        </p:txBody>
      </p:sp>
      <p:cxnSp>
        <p:nvCxnSpPr>
          <p:cNvPr id="3" name="直接箭头连接符 2"/>
          <p:cNvCxnSpPr>
            <a:stCxn id="2" idx="3"/>
          </p:cNvCxnSpPr>
          <p:nvPr/>
        </p:nvCxnSpPr>
        <p:spPr>
          <a:xfrm>
            <a:off x="6432550" y="1374775"/>
            <a:ext cx="630555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548640" y="6188710"/>
            <a:ext cx="1656080" cy="43243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修改信息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326005" y="6188710"/>
            <a:ext cx="1699260" cy="43243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删除车辆</a:t>
            </a:r>
            <a:r>
              <a:rPr lang="en-US" altLang="zh-CN">
                <a:solidFill>
                  <a:schemeClr val="bg1"/>
                </a:solidFill>
              </a:rPr>
              <a:t>/</a:t>
            </a:r>
            <a:r>
              <a:rPr lang="zh-CN" altLang="en-US">
                <a:solidFill>
                  <a:schemeClr val="bg1"/>
                </a:solidFill>
              </a:rPr>
              <a:t>酒店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79240" y="908050"/>
            <a:ext cx="466090" cy="2235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bg1"/>
                </a:solidFill>
              </a:rPr>
              <a:t>移除</a:t>
            </a:r>
            <a:endParaRPr lang="zh-CN" sz="100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79240" y="1272540"/>
            <a:ext cx="466090" cy="2235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bg1"/>
                </a:solidFill>
              </a:rPr>
              <a:t>移除</a:t>
            </a:r>
            <a:endParaRPr lang="zh-CN" sz="100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79240" y="1654175"/>
            <a:ext cx="466090" cy="2235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bg1"/>
                </a:solidFill>
              </a:rPr>
              <a:t>移除</a:t>
            </a:r>
            <a:endParaRPr lang="zh-CN" sz="100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8315" y="2318385"/>
            <a:ext cx="3536950" cy="36449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1"/>
                </a:solidFill>
              </a:rPr>
              <a:t>添加人员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839970" y="368300"/>
            <a:ext cx="1061720" cy="36576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rgbClr val="FF0000"/>
                </a:solidFill>
              </a:rPr>
              <a:t>swipeAction</a:t>
            </a:r>
            <a:endParaRPr lang="en-US" altLang="zh-CN" sz="1200">
              <a:solidFill>
                <a:srgbClr val="FF0000"/>
              </a:solidFill>
            </a:endParaRPr>
          </a:p>
        </p:txBody>
      </p:sp>
      <p:cxnSp>
        <p:nvCxnSpPr>
          <p:cNvPr id="25" name="直接箭头连接符 24"/>
          <p:cNvCxnSpPr>
            <a:stCxn id="21" idx="1"/>
            <a:endCxn id="6" idx="0"/>
          </p:cNvCxnSpPr>
          <p:nvPr/>
        </p:nvCxnSpPr>
        <p:spPr>
          <a:xfrm flipH="1">
            <a:off x="4312285" y="551180"/>
            <a:ext cx="527685" cy="35687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98120" y="368300"/>
            <a:ext cx="1155573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3383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创建考试订单</a:t>
            </a:r>
            <a:r>
              <a:rPr lang="en-US" altLang="zh-CN"/>
              <a:t>——</a:t>
            </a:r>
            <a:r>
              <a:rPr lang="zh-CN"/>
              <a:t>选择考试模板</a:t>
            </a:r>
            <a:endParaRPr lang="zh-CN"/>
          </a:p>
        </p:txBody>
      </p:sp>
      <p:sp>
        <p:nvSpPr>
          <p:cNvPr id="5" name="矩形 4"/>
          <p:cNvSpPr/>
          <p:nvPr/>
        </p:nvSpPr>
        <p:spPr>
          <a:xfrm>
            <a:off x="1715135" y="2358390"/>
            <a:ext cx="7360285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2020云南省公务员考试</a:t>
            </a:r>
            <a:r>
              <a:rPr lang="en-US" altLang="zh-CN">
                <a:solidFill>
                  <a:schemeClr val="tx1"/>
                </a:solidFill>
              </a:rPr>
              <a:t>——</a:t>
            </a:r>
            <a:r>
              <a:rPr lang="zh-CN" altLang="en-US">
                <a:solidFill>
                  <a:schemeClr val="tx1"/>
                </a:solidFill>
              </a:rPr>
              <a:t>曲靖</a:t>
            </a:r>
            <a:r>
              <a:rPr lang="en-US" altLang="zh-CN">
                <a:solidFill>
                  <a:schemeClr val="tx1"/>
                </a:solidFill>
              </a:rPr>
              <a:t>xx</a:t>
            </a:r>
            <a:r>
              <a:rPr lang="zh-CN" altLang="en-US">
                <a:solidFill>
                  <a:schemeClr val="tx1"/>
                </a:solidFill>
              </a:rPr>
              <a:t>学校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454515" y="1231900"/>
            <a:ext cx="22174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选择一个考试模板后进入下一步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714500" y="1644650"/>
            <a:ext cx="7361555" cy="408305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444865" y="1680210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搜索</a:t>
            </a:r>
            <a:endParaRPr lang="zh-CN" altLang="en-US" sz="1600"/>
          </a:p>
        </p:txBody>
      </p:sp>
      <p:sp>
        <p:nvSpPr>
          <p:cNvPr id="9" name="矩形 8"/>
          <p:cNvSpPr/>
          <p:nvPr/>
        </p:nvSpPr>
        <p:spPr>
          <a:xfrm>
            <a:off x="1715770" y="2915285"/>
            <a:ext cx="7360285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2020云南省公务员考试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——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安宁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xx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学校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15770" y="4619625"/>
            <a:ext cx="736028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添加模板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715135" y="3472180"/>
            <a:ext cx="7360285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2020云南省公务员考试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——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楚雄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xx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学校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15770" y="4013835"/>
            <a:ext cx="7360285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2020云南省公务员考试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——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昭通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xx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学校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18990" y="704215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2000" b="1"/>
              <a:t>选择考试模板</a:t>
            </a:r>
            <a:endParaRPr lang="zh-CN" sz="2000" b="1"/>
          </a:p>
        </p:txBody>
      </p:sp>
      <p:sp>
        <p:nvSpPr>
          <p:cNvPr id="11" name="矩形 10"/>
          <p:cNvSpPr/>
          <p:nvPr/>
        </p:nvSpPr>
        <p:spPr>
          <a:xfrm>
            <a:off x="8140065" y="2402205"/>
            <a:ext cx="894080" cy="381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删除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140065" y="2959100"/>
            <a:ext cx="894080" cy="381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删除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140065" y="3515995"/>
            <a:ext cx="894080" cy="381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删除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140065" y="4057650"/>
            <a:ext cx="894080" cy="381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删除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" name="乘号 14"/>
          <p:cNvSpPr/>
          <p:nvPr/>
        </p:nvSpPr>
        <p:spPr>
          <a:xfrm>
            <a:off x="936625" y="684530"/>
            <a:ext cx="10223500" cy="564896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3840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教育订单管理界面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添加人员页面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421005" y="368300"/>
            <a:ext cx="416560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488315" y="473710"/>
          <a:ext cx="356997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995"/>
                <a:gridCol w="594995"/>
                <a:gridCol w="594995"/>
                <a:gridCol w="594995"/>
                <a:gridCol w="594995"/>
                <a:gridCol w="59499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姓名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性别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车辆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出发点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酒店房间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考点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olidFill>
                            <a:schemeClr val="tx1"/>
                          </a:solidFill>
                          <a:sym typeface="+mn-ea"/>
                        </a:rPr>
                        <a:t>张三</a:t>
                      </a:r>
                      <a:endParaRPr lang="zh-CN" altLang="en-US" sz="9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男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900"/>
                        <a:t>1</a:t>
                      </a:r>
                      <a:r>
                        <a:rPr lang="zh-CN" altLang="en-US" sz="900"/>
                        <a:t>号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曲靖</a:t>
                      </a:r>
                      <a:r>
                        <a:rPr lang="en-US" altLang="zh-CN" sz="900">
                          <a:sym typeface="+mn-ea"/>
                        </a:rPr>
                        <a:t>xx</a:t>
                      </a:r>
                      <a:r>
                        <a:rPr lang="zh-CN" altLang="en-US" sz="900">
                          <a:sym typeface="+mn-ea"/>
                        </a:rPr>
                        <a:t>学校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汇都酒店</a:t>
                      </a:r>
                      <a:r>
                        <a:rPr lang="en-US" altLang="zh-CN" sz="900"/>
                        <a:t>-201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昆明学院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olidFill>
                            <a:schemeClr val="tx1"/>
                          </a:solidFill>
                          <a:sym typeface="+mn-ea"/>
                        </a:rPr>
                        <a:t>李四</a:t>
                      </a:r>
                      <a:endParaRPr lang="zh-CN" altLang="en-US" sz="9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男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900"/>
                        <a:t>1</a:t>
                      </a:r>
                      <a:r>
                        <a:rPr lang="zh-CN" altLang="en-US" sz="900"/>
                        <a:t>号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曲靖</a:t>
                      </a:r>
                      <a:r>
                        <a:rPr lang="en-US" altLang="zh-CN" sz="900">
                          <a:sym typeface="+mn-ea"/>
                        </a:rPr>
                        <a:t>xx</a:t>
                      </a:r>
                      <a:r>
                        <a:rPr lang="zh-CN" altLang="en-US" sz="900">
                          <a:sym typeface="+mn-ea"/>
                        </a:rPr>
                        <a:t>学校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汇都酒店</a:t>
                      </a:r>
                      <a:r>
                        <a:rPr lang="en-US" altLang="zh-CN" sz="900"/>
                        <a:t>-201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昆明学院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olidFill>
                            <a:schemeClr val="tx1"/>
                          </a:solidFill>
                          <a:sym typeface="+mn-ea"/>
                        </a:rPr>
                        <a:t>王五</a:t>
                      </a:r>
                      <a:endParaRPr lang="zh-CN" altLang="en-US" sz="9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男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900"/>
                        <a:t>1</a:t>
                      </a:r>
                      <a:r>
                        <a:rPr lang="zh-CN" altLang="en-US" sz="900"/>
                        <a:t>号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曲靖</a:t>
                      </a:r>
                      <a:r>
                        <a:rPr lang="en-US" altLang="zh-CN" sz="900">
                          <a:sym typeface="+mn-ea"/>
                        </a:rPr>
                        <a:t>xx</a:t>
                      </a:r>
                      <a:r>
                        <a:rPr lang="zh-CN" altLang="en-US" sz="900">
                          <a:sym typeface="+mn-ea"/>
                        </a:rPr>
                        <a:t>学校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汇都酒店</a:t>
                      </a:r>
                      <a:r>
                        <a:rPr lang="en-US" altLang="zh-CN" sz="900"/>
                        <a:t>-201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昆明学院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6463665" y="368300"/>
            <a:ext cx="395986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9" name="矩形 118"/>
          <p:cNvSpPr/>
          <p:nvPr/>
        </p:nvSpPr>
        <p:spPr>
          <a:xfrm>
            <a:off x="1476375" y="3305175"/>
            <a:ext cx="1593215" cy="6858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>
                <a:solidFill>
                  <a:srgbClr val="FF0000"/>
                </a:solidFill>
              </a:rPr>
              <a:t>考生列表</a:t>
            </a:r>
            <a:endParaRPr lang="zh-CN" sz="200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48640" y="6188710"/>
            <a:ext cx="1656080" cy="43243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修改信息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326005" y="6188710"/>
            <a:ext cx="1699260" cy="43243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删除车辆</a:t>
            </a:r>
            <a:r>
              <a:rPr lang="en-US" altLang="zh-CN">
                <a:solidFill>
                  <a:schemeClr val="bg1"/>
                </a:solidFill>
              </a:rPr>
              <a:t>/</a:t>
            </a:r>
            <a:r>
              <a:rPr lang="zh-CN" altLang="en-US">
                <a:solidFill>
                  <a:schemeClr val="bg1"/>
                </a:solidFill>
              </a:rPr>
              <a:t>酒店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79240" y="908050"/>
            <a:ext cx="466090" cy="2235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bg1"/>
                </a:solidFill>
              </a:rPr>
              <a:t>移除</a:t>
            </a:r>
            <a:endParaRPr lang="zh-CN" sz="100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79240" y="1272540"/>
            <a:ext cx="466090" cy="2235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bg1"/>
                </a:solidFill>
              </a:rPr>
              <a:t>移除</a:t>
            </a:r>
            <a:endParaRPr lang="zh-CN" sz="100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79240" y="1654175"/>
            <a:ext cx="466090" cy="2235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bg1"/>
                </a:solidFill>
              </a:rPr>
              <a:t>移除</a:t>
            </a:r>
            <a:endParaRPr lang="zh-CN" sz="100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8315" y="2318385"/>
            <a:ext cx="3536950" cy="36449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1"/>
                </a:solidFill>
              </a:rPr>
              <a:t>添加人员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803390" y="6222365"/>
            <a:ext cx="3536950" cy="36449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1"/>
                </a:solidFill>
              </a:rPr>
              <a:t>确 定</a:t>
            </a:r>
            <a:endParaRPr lang="zh-CN" altLang="en-US" sz="1400">
              <a:solidFill>
                <a:schemeClr val="bg1"/>
              </a:solidFill>
            </a:endParaRPr>
          </a:p>
        </p:txBody>
      </p:sp>
      <p:cxnSp>
        <p:nvCxnSpPr>
          <p:cNvPr id="27" name="直接箭头连接符 26"/>
          <p:cNvCxnSpPr>
            <a:stCxn id="9" idx="3"/>
            <a:endCxn id="11" idx="1"/>
          </p:cNvCxnSpPr>
          <p:nvPr/>
        </p:nvCxnSpPr>
        <p:spPr>
          <a:xfrm>
            <a:off x="4025265" y="2500630"/>
            <a:ext cx="2438400" cy="103378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aphicFrame>
        <p:nvGraphicFramePr>
          <p:cNvPr id="28" name="表格 27"/>
          <p:cNvGraphicFramePr/>
          <p:nvPr>
            <p:custDataLst>
              <p:tags r:id="rId2"/>
            </p:custDataLst>
          </p:nvPr>
        </p:nvGraphicFramePr>
        <p:xfrm>
          <a:off x="6786880" y="473710"/>
          <a:ext cx="356997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995"/>
                <a:gridCol w="594995"/>
                <a:gridCol w="594995"/>
                <a:gridCol w="594995"/>
                <a:gridCol w="594995"/>
                <a:gridCol w="59499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姓名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性别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车辆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出发点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酒店房间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考点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olidFill>
                            <a:schemeClr val="tx1"/>
                          </a:solidFill>
                          <a:sym typeface="+mn-ea"/>
                        </a:rPr>
                        <a:t>张三</a:t>
                      </a:r>
                      <a:endParaRPr lang="zh-CN" altLang="en-US" sz="9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男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900"/>
                        <a:t>1</a:t>
                      </a:r>
                      <a:r>
                        <a:rPr lang="zh-CN" altLang="en-US" sz="900"/>
                        <a:t>号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曲靖</a:t>
                      </a:r>
                      <a:r>
                        <a:rPr lang="en-US" altLang="zh-CN" sz="900">
                          <a:sym typeface="+mn-ea"/>
                        </a:rPr>
                        <a:t>xx</a:t>
                      </a:r>
                      <a:r>
                        <a:rPr lang="zh-CN" altLang="en-US" sz="900">
                          <a:sym typeface="+mn-ea"/>
                        </a:rPr>
                        <a:t>学校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汇都酒店</a:t>
                      </a:r>
                      <a:r>
                        <a:rPr lang="en-US" altLang="zh-CN" sz="900"/>
                        <a:t>-201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昆明学院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olidFill>
                            <a:schemeClr val="tx1"/>
                          </a:solidFill>
                          <a:sym typeface="+mn-ea"/>
                        </a:rPr>
                        <a:t>李四</a:t>
                      </a:r>
                      <a:endParaRPr lang="zh-CN" altLang="en-US" sz="9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男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900"/>
                        <a:t>1</a:t>
                      </a:r>
                      <a:r>
                        <a:rPr lang="zh-CN" altLang="en-US" sz="900"/>
                        <a:t>号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曲靖</a:t>
                      </a:r>
                      <a:r>
                        <a:rPr lang="en-US" altLang="zh-CN" sz="900">
                          <a:sym typeface="+mn-ea"/>
                        </a:rPr>
                        <a:t>xx</a:t>
                      </a:r>
                      <a:r>
                        <a:rPr lang="zh-CN" altLang="en-US" sz="900">
                          <a:sym typeface="+mn-ea"/>
                        </a:rPr>
                        <a:t>学校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汇都酒店</a:t>
                      </a:r>
                      <a:r>
                        <a:rPr lang="en-US" altLang="zh-CN" sz="900"/>
                        <a:t>-201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昆明学院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olidFill>
                            <a:schemeClr val="tx1"/>
                          </a:solidFill>
                          <a:sym typeface="+mn-ea"/>
                        </a:rPr>
                        <a:t>王五</a:t>
                      </a:r>
                      <a:endParaRPr lang="zh-CN" altLang="en-US" sz="9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男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900"/>
                        <a:t>1</a:t>
                      </a:r>
                      <a:r>
                        <a:rPr lang="zh-CN" altLang="en-US" sz="900"/>
                        <a:t>号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曲靖</a:t>
                      </a:r>
                      <a:r>
                        <a:rPr lang="en-US" altLang="zh-CN" sz="900">
                          <a:sym typeface="+mn-ea"/>
                        </a:rPr>
                        <a:t>xx</a:t>
                      </a:r>
                      <a:r>
                        <a:rPr lang="zh-CN" altLang="en-US" sz="900">
                          <a:sym typeface="+mn-ea"/>
                        </a:rPr>
                        <a:t>学校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汇都酒店</a:t>
                      </a:r>
                      <a:r>
                        <a:rPr lang="en-US" altLang="zh-CN" sz="900"/>
                        <a:t>-201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昆明学院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圆角矩形 28"/>
          <p:cNvSpPr/>
          <p:nvPr/>
        </p:nvSpPr>
        <p:spPr>
          <a:xfrm>
            <a:off x="6549390" y="908050"/>
            <a:ext cx="145415" cy="1454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6549390" y="1311275"/>
            <a:ext cx="145415" cy="14541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6549390" y="1692910"/>
            <a:ext cx="145415" cy="14541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5669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教育订单管理界面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发送提醒（数据库需要提醒表）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1120" y="428625"/>
            <a:ext cx="2868930" cy="6331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38430" y="530225"/>
            <a:ext cx="440055" cy="28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车辆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746125" y="530225"/>
            <a:ext cx="705485" cy="28321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accent1">
                    <a:lumMod val="75000"/>
                  </a:schemeClr>
                </a:solidFill>
              </a:rPr>
              <a:t>酒店房间</a:t>
            </a:r>
            <a:endParaRPr lang="zh-CN" altLang="en-US" sz="10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640840" y="530225"/>
            <a:ext cx="584200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出发点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2414270" y="530225"/>
            <a:ext cx="446405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考点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3018790" y="428625"/>
            <a:ext cx="2901950" cy="6331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3126740" y="109474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201</a:t>
            </a:r>
            <a:r>
              <a:rPr lang="zh-CN" altLang="en-US" sz="1200">
                <a:solidFill>
                  <a:schemeClr val="tx1"/>
                </a:solidFill>
              </a:rPr>
              <a:t>                      </a:t>
            </a:r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张三，李四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3126740" y="530225"/>
            <a:ext cx="440055" cy="28321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车辆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4745355" y="530225"/>
            <a:ext cx="584200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出发点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5402580" y="530225"/>
            <a:ext cx="446405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考点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3803650" y="530225"/>
            <a:ext cx="705485" cy="28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bg1"/>
                </a:solidFill>
                <a:sym typeface="+mn-ea"/>
              </a:rPr>
              <a:t>酒店房间</a:t>
            </a:r>
            <a:endParaRPr lang="zh-CN" altLang="en-US" sz="1000">
              <a:solidFill>
                <a:schemeClr val="bg1"/>
              </a:solidFill>
              <a:sym typeface="+mn-ea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3118485" y="915035"/>
            <a:ext cx="676910" cy="179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900">
                <a:solidFill>
                  <a:schemeClr val="bg1"/>
                </a:solidFill>
                <a:sym typeface="+mn-ea"/>
              </a:rPr>
              <a:t>汇都酒店</a:t>
            </a:r>
            <a:endParaRPr lang="zh-CN" altLang="en-US" sz="900">
              <a:solidFill>
                <a:schemeClr val="bg1"/>
              </a:solidFill>
              <a:sym typeface="+mn-ea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3118485" y="146685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202</a:t>
            </a:r>
            <a:r>
              <a:rPr lang="zh-CN" altLang="en-US" sz="1200">
                <a:solidFill>
                  <a:schemeClr val="tx1"/>
                </a:solidFill>
              </a:rPr>
              <a:t>                      </a:t>
            </a:r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张四，李三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5989320" y="428625"/>
            <a:ext cx="2948305" cy="6331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6098540" y="94615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曲靖</a:t>
            </a:r>
            <a:r>
              <a:rPr lang="en-US" altLang="zh-CN" sz="1200">
                <a:solidFill>
                  <a:schemeClr val="tx1"/>
                </a:solidFill>
              </a:rPr>
              <a:t>xx</a:t>
            </a:r>
            <a:r>
              <a:rPr lang="zh-CN" altLang="en-US" sz="1200">
                <a:solidFill>
                  <a:schemeClr val="tx1"/>
                </a:solidFill>
              </a:rPr>
              <a:t>学校</a:t>
            </a:r>
            <a:endParaRPr lang="zh-CN" altLang="en-US" sz="12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6098540" y="530225"/>
            <a:ext cx="440055" cy="28321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车辆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7667625" y="530225"/>
            <a:ext cx="584200" cy="28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bg1"/>
                </a:solidFill>
                <a:sym typeface="+mn-ea"/>
              </a:rPr>
              <a:t>出发点</a:t>
            </a:r>
            <a:endParaRPr lang="zh-CN" altLang="en-US" sz="1000">
              <a:solidFill>
                <a:schemeClr val="bg1"/>
              </a:solidFill>
              <a:sym typeface="+mn-ea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8374380" y="530225"/>
            <a:ext cx="446405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考点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6775450" y="530225"/>
            <a:ext cx="705485" cy="28321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酒店房间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9068435" y="428625"/>
            <a:ext cx="3005455" cy="6331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9170035" y="94615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昆明学院</a:t>
            </a:r>
            <a:endParaRPr lang="zh-CN" altLang="en-US" sz="12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9178290" y="530225"/>
            <a:ext cx="440055" cy="28321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车辆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10744835" y="530225"/>
            <a:ext cx="584200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出发点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11454130" y="530225"/>
            <a:ext cx="446405" cy="28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bg1"/>
                </a:solidFill>
                <a:sym typeface="+mn-ea"/>
              </a:rPr>
              <a:t>考点</a:t>
            </a:r>
            <a:endParaRPr lang="zh-CN" altLang="en-US" sz="1000">
              <a:solidFill>
                <a:schemeClr val="bg1"/>
              </a:solidFill>
              <a:sym typeface="+mn-ea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9855200" y="530225"/>
            <a:ext cx="705485" cy="28321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酒店房间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9170035" y="131826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昆明</a:t>
            </a:r>
            <a:r>
              <a:rPr lang="zh-CN" altLang="en-US" sz="1200">
                <a:solidFill>
                  <a:schemeClr val="tx1"/>
                </a:solidFill>
              </a:rPr>
              <a:t>理工大学</a:t>
            </a:r>
            <a:endParaRPr lang="zh-CN" altLang="en-US" sz="12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6102350" y="131826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楚雄</a:t>
            </a:r>
            <a:r>
              <a:rPr lang="en-US" altLang="zh-CN" sz="1200">
                <a:solidFill>
                  <a:schemeClr val="tx1"/>
                </a:solidFill>
              </a:rPr>
              <a:t>xx</a:t>
            </a:r>
            <a:r>
              <a:rPr lang="zh-CN" altLang="en-US" sz="1200">
                <a:solidFill>
                  <a:schemeClr val="tx1"/>
                </a:solidFill>
              </a:rPr>
              <a:t>学校</a:t>
            </a:r>
            <a:endParaRPr lang="zh-CN" altLang="en-US" sz="12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139065" y="6228080"/>
            <a:ext cx="272097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发送提醒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3128010" y="6228080"/>
            <a:ext cx="272097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发送提醒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6102985" y="6228080"/>
            <a:ext cx="272097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发送提醒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9210675" y="6228080"/>
            <a:ext cx="272097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发送提醒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86995" y="2962275"/>
            <a:ext cx="2836545" cy="37979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44780" y="6228080"/>
            <a:ext cx="272097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发送提醒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196590" y="3028950"/>
            <a:ext cx="887095" cy="66103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rgbClr val="FF0000"/>
                </a:solidFill>
              </a:rPr>
              <a:t>多选</a:t>
            </a:r>
            <a:endParaRPr lang="zh-CN" sz="1000">
              <a:solidFill>
                <a:srgbClr val="FF0000"/>
              </a:solidFill>
            </a:endParaRPr>
          </a:p>
        </p:txBody>
      </p:sp>
      <p:cxnSp>
        <p:nvCxnSpPr>
          <p:cNvPr id="10" name="直接箭头连接符 9"/>
          <p:cNvCxnSpPr>
            <a:stCxn id="18" idx="1"/>
            <a:endCxn id="26" idx="3"/>
          </p:cNvCxnSpPr>
          <p:nvPr/>
        </p:nvCxnSpPr>
        <p:spPr>
          <a:xfrm flipH="1">
            <a:off x="2866390" y="3359785"/>
            <a:ext cx="330200" cy="23495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18" idx="1"/>
            <a:endCxn id="25" idx="3"/>
          </p:cNvCxnSpPr>
          <p:nvPr/>
        </p:nvCxnSpPr>
        <p:spPr>
          <a:xfrm flipH="1" flipV="1">
            <a:off x="2860040" y="3198495"/>
            <a:ext cx="336550" cy="16129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38430" y="160020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1</a:t>
            </a:r>
            <a:r>
              <a:rPr lang="zh-CN" altLang="en-US" sz="1000">
                <a:solidFill>
                  <a:schemeClr val="tx1"/>
                </a:solidFill>
              </a:rPr>
              <a:t>号车      云</a:t>
            </a:r>
            <a:r>
              <a:rPr lang="en-US" altLang="zh-CN" sz="1000">
                <a:solidFill>
                  <a:schemeClr val="tx1"/>
                </a:solidFill>
              </a:rPr>
              <a:t>A 12345         </a:t>
            </a:r>
            <a:r>
              <a:rPr lang="zh-CN" altLang="en-US" sz="1000">
                <a:solidFill>
                  <a:schemeClr val="tx1"/>
                </a:solidFill>
              </a:rPr>
              <a:t>张三             </a:t>
            </a:r>
            <a:r>
              <a:rPr lang="en-US" altLang="zh-CN" sz="1000">
                <a:solidFill>
                  <a:schemeClr val="tx1"/>
                </a:solidFill>
              </a:rPr>
              <a:t>40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38430" y="2428875"/>
            <a:ext cx="2720975" cy="3124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1"/>
                </a:solidFill>
              </a:rPr>
              <a:t>添加车辆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39065" y="880745"/>
            <a:ext cx="656590" cy="2139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zh-CN" alt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 已分配 </a:t>
            </a:r>
            <a:r>
              <a:rPr lang="en-US" altLang="zh-CN" sz="800">
                <a:solidFill>
                  <a:schemeClr val="tx1">
                    <a:lumMod val="75000"/>
                    <a:lumOff val="25000"/>
                  </a:schemeClr>
                </a:solidFill>
              </a:rPr>
              <a:t>80</a:t>
            </a:r>
            <a:endParaRPr lang="en-US" altLang="zh-CN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202815" y="880745"/>
            <a:ext cx="656590" cy="2139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zh-CN" alt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 未分配 </a:t>
            </a:r>
            <a:r>
              <a:rPr lang="en-US" altLang="zh-CN" sz="800">
                <a:solidFill>
                  <a:schemeClr val="tx1">
                    <a:lumMod val="75000"/>
                    <a:lumOff val="25000"/>
                  </a:schemeClr>
                </a:solidFill>
              </a:rPr>
              <a:t>33</a:t>
            </a:r>
            <a:endParaRPr lang="en-US" altLang="zh-CN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37795" y="1195705"/>
            <a:ext cx="2721610" cy="3390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编号</a:t>
            </a:r>
            <a:r>
              <a:rPr lang="zh-CN" altLang="en-US" sz="1000">
                <a:solidFill>
                  <a:schemeClr val="tx1"/>
                </a:solidFill>
              </a:rPr>
              <a:t>         </a:t>
            </a:r>
            <a:r>
              <a:rPr lang="zh-CN" sz="1000">
                <a:solidFill>
                  <a:schemeClr val="tx1"/>
                </a:solidFill>
              </a:rPr>
              <a:t>车牌号</a:t>
            </a:r>
            <a:r>
              <a:rPr lang="en-US" altLang="zh-CN" sz="1000">
                <a:solidFill>
                  <a:schemeClr val="tx1"/>
                </a:solidFill>
              </a:rPr>
              <a:t>             </a:t>
            </a:r>
            <a:r>
              <a:rPr lang="zh-CN" altLang="en-US" sz="1000">
                <a:solidFill>
                  <a:schemeClr val="tx1"/>
                </a:solidFill>
              </a:rPr>
              <a:t>司机          人数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44780" y="199644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2</a:t>
            </a:r>
            <a:r>
              <a:rPr lang="zh-CN" altLang="en-US" sz="1000">
                <a:solidFill>
                  <a:schemeClr val="tx1"/>
                </a:solidFill>
              </a:rPr>
              <a:t>号车      云</a:t>
            </a:r>
            <a:r>
              <a:rPr lang="en-US" altLang="zh-CN" sz="1000">
                <a:solidFill>
                  <a:schemeClr val="tx1"/>
                </a:solidFill>
              </a:rPr>
              <a:t>A 12346         </a:t>
            </a:r>
            <a:r>
              <a:rPr lang="zh-CN" altLang="en-US" sz="1000">
                <a:solidFill>
                  <a:schemeClr val="tx1"/>
                </a:solidFill>
              </a:rPr>
              <a:t>张四             </a:t>
            </a:r>
            <a:r>
              <a:rPr lang="en-US" altLang="zh-CN" sz="1000">
                <a:solidFill>
                  <a:schemeClr val="tx1"/>
                </a:solidFill>
              </a:rPr>
              <a:t>40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38430" y="3028950"/>
            <a:ext cx="2721610" cy="3390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1</a:t>
            </a:r>
            <a:r>
              <a:rPr lang="zh-CN" altLang="en-US" sz="1000">
                <a:solidFill>
                  <a:schemeClr val="tx1"/>
                </a:solidFill>
              </a:rPr>
              <a:t>号车      云</a:t>
            </a:r>
            <a:r>
              <a:rPr lang="en-US" altLang="zh-CN" sz="1000">
                <a:solidFill>
                  <a:schemeClr val="tx1"/>
                </a:solidFill>
              </a:rPr>
              <a:t>A 12345         </a:t>
            </a:r>
            <a:r>
              <a:rPr lang="zh-CN" altLang="en-US" sz="1000">
                <a:solidFill>
                  <a:schemeClr val="tx1"/>
                </a:solidFill>
              </a:rPr>
              <a:t>张三             </a:t>
            </a:r>
            <a:r>
              <a:rPr lang="en-US" altLang="zh-CN" sz="1000">
                <a:solidFill>
                  <a:schemeClr val="tx1"/>
                </a:solidFill>
              </a:rPr>
              <a:t>40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44780" y="3425190"/>
            <a:ext cx="2721610" cy="3390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2</a:t>
            </a:r>
            <a:r>
              <a:rPr lang="zh-CN" altLang="en-US" sz="1000">
                <a:solidFill>
                  <a:schemeClr val="tx1"/>
                </a:solidFill>
              </a:rPr>
              <a:t>号车      云</a:t>
            </a:r>
            <a:r>
              <a:rPr lang="en-US" altLang="zh-CN" sz="1000">
                <a:solidFill>
                  <a:schemeClr val="tx1"/>
                </a:solidFill>
              </a:rPr>
              <a:t>A 12346         </a:t>
            </a:r>
            <a:r>
              <a:rPr lang="zh-CN" altLang="en-US" sz="1000">
                <a:solidFill>
                  <a:schemeClr val="tx1"/>
                </a:solidFill>
              </a:rPr>
              <a:t>张四             </a:t>
            </a:r>
            <a:r>
              <a:rPr lang="en-US" altLang="zh-CN" sz="1000">
                <a:solidFill>
                  <a:schemeClr val="tx1"/>
                </a:solidFill>
              </a:rPr>
              <a:t>40</a:t>
            </a:r>
            <a:endParaRPr lang="zh-CN" altLang="en-US" sz="100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发送提醒界面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0190" y="368300"/>
            <a:ext cx="1155573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35505" y="1438910"/>
            <a:ext cx="7360285" cy="2985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发送提醒的内容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35505" y="5865495"/>
            <a:ext cx="736028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发送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学生打开提醒页面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86225" y="368300"/>
            <a:ext cx="330962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128135" y="706120"/>
            <a:ext cx="3226435" cy="2985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提醒的内容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128135" y="5865495"/>
            <a:ext cx="322643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确 认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创建会议订单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002790" y="368300"/>
            <a:ext cx="364236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200"/>
          </a:p>
        </p:txBody>
      </p:sp>
      <p:sp>
        <p:nvSpPr>
          <p:cNvPr id="8" name="矩形 7"/>
          <p:cNvSpPr/>
          <p:nvPr/>
        </p:nvSpPr>
        <p:spPr>
          <a:xfrm>
            <a:off x="2085340" y="443230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会议名称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91690" y="1321435"/>
            <a:ext cx="167259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入住时间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874770" y="1321435"/>
            <a:ext cx="169862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</a:rPr>
              <a:t>离店时间</a:t>
            </a:r>
            <a:endParaRPr lang="zh-CN" sz="120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085340" y="723265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会议时间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100580" y="1934845"/>
            <a:ext cx="348488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姓名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096770" y="2215515"/>
            <a:ext cx="348678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</a:rPr>
              <a:t>电话</a:t>
            </a:r>
            <a:endParaRPr lang="zh-CN" sz="120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093595" y="2501265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身份证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080260" y="6210300"/>
            <a:ext cx="3488055" cy="41529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</a:rPr>
              <a:t>创建订单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085340" y="1002665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人数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093595" y="1682115"/>
            <a:ext cx="948055" cy="2527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>
                <a:solidFill>
                  <a:schemeClr val="bg1"/>
                </a:solidFill>
                <a:sym typeface="+mn-ea"/>
              </a:rPr>
              <a:t>负责人信息</a:t>
            </a:r>
            <a:endParaRPr lang="zh-CN" altLang="en-US" sz="1200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91690" y="2785745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单位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92325" y="3071495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职位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80260" y="3664585"/>
            <a:ext cx="201993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特惠大床房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167505" y="3664585"/>
            <a:ext cx="140081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</a:rPr>
              <a:t>间数</a:t>
            </a:r>
            <a:endParaRPr lang="zh-CN" sz="120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80260" y="3387090"/>
            <a:ext cx="948055" cy="2527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>
                <a:solidFill>
                  <a:schemeClr val="bg1"/>
                </a:solidFill>
                <a:sym typeface="+mn-ea"/>
              </a:rPr>
              <a:t>房型数量</a:t>
            </a:r>
            <a:endParaRPr lang="zh-CN" altLang="en-US" sz="1200">
              <a:solidFill>
                <a:schemeClr val="bg1"/>
              </a:solidFill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80260" y="3973830"/>
            <a:ext cx="201993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选择房型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167505" y="3973830"/>
            <a:ext cx="140081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</a:rPr>
              <a:t>先选择房型</a:t>
            </a:r>
            <a:endParaRPr lang="zh-CN" sz="120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946900" y="2266950"/>
            <a:ext cx="3599815" cy="381127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644130" y="3460750"/>
            <a:ext cx="2254885" cy="2335530"/>
          </a:xfrm>
          <a:prstGeom prst="rect">
            <a:avLst/>
          </a:prstGeom>
          <a:pattFill prst="lgCheck">
            <a:fgClr>
              <a:srgbClr val="6096E6"/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000" b="1">
                <a:solidFill>
                  <a:schemeClr val="tx2"/>
                </a:solidFill>
              </a:rPr>
              <a:t>二维码</a:t>
            </a:r>
            <a:endParaRPr lang="zh-CN" altLang="en-US" sz="4000" b="1">
              <a:solidFill>
                <a:schemeClr val="tx2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425055" y="2524125"/>
            <a:ext cx="269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ym typeface="+mn-ea"/>
              </a:rPr>
              <a:t>会议名称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562215" y="6210300"/>
            <a:ext cx="2628265" cy="44894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保存图片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92950" y="967740"/>
            <a:ext cx="3357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/>
              <a:t>主会方链接：</a:t>
            </a:r>
            <a:r>
              <a:rPr lang="en-US" altLang="zh-CN"/>
              <a:t>http://zxkj.webinn.online/xxxxxx</a:t>
            </a:r>
            <a:endParaRPr lang="en-US" altLang="zh-CN"/>
          </a:p>
        </p:txBody>
      </p:sp>
      <p:sp>
        <p:nvSpPr>
          <p:cNvPr id="25" name="矩形 24"/>
          <p:cNvSpPr/>
          <p:nvPr/>
        </p:nvSpPr>
        <p:spPr>
          <a:xfrm>
            <a:off x="2097405" y="4298315"/>
            <a:ext cx="948055" cy="2527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>
                <a:solidFill>
                  <a:schemeClr val="bg1"/>
                </a:solidFill>
                <a:sym typeface="+mn-ea"/>
              </a:rPr>
              <a:t>支付信息</a:t>
            </a:r>
            <a:endParaRPr lang="zh-CN" altLang="en-US" sz="1200">
              <a:solidFill>
                <a:schemeClr val="bg1"/>
              </a:solidFill>
              <a:sym typeface="+mn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085975" y="4872355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价格</a:t>
            </a:r>
            <a:r>
              <a:rPr lang="zh-CN" altLang="en-US" sz="1200">
                <a:solidFill>
                  <a:srgbClr val="FF0000"/>
                </a:solidFill>
              </a:rPr>
              <a:t>（统一支付）</a:t>
            </a: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080260" y="5193665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押金</a:t>
            </a:r>
            <a:r>
              <a:rPr lang="zh-CN" altLang="en-US" sz="1200">
                <a:solidFill>
                  <a:srgbClr val="FF0000"/>
                </a:solidFill>
                <a:sym typeface="+mn-ea"/>
              </a:rPr>
              <a:t>（统一支付）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080260" y="4567555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支付方式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784850" y="4351655"/>
            <a:ext cx="817880" cy="6858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rgbClr val="FF0000"/>
                </a:solidFill>
              </a:rPr>
              <a:t>统一支付个人支付</a:t>
            </a:r>
            <a:endParaRPr lang="zh-CN" sz="1200">
              <a:solidFill>
                <a:srgbClr val="FF000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079625" y="5551805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房间价格</a:t>
            </a:r>
            <a:r>
              <a:rPr lang="zh-CN" altLang="en-US" sz="1200">
                <a:solidFill>
                  <a:srgbClr val="FF0000"/>
                </a:solidFill>
              </a:rPr>
              <a:t>（个人支付）</a:t>
            </a: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079625" y="5881370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会议费用</a:t>
            </a:r>
            <a:r>
              <a:rPr lang="zh-CN" altLang="en-US" sz="1200">
                <a:solidFill>
                  <a:srgbClr val="FF0000"/>
                </a:solidFill>
              </a:rPr>
              <a:t>（个人支付）</a:t>
            </a:r>
            <a:endParaRPr lang="zh-CN" altLang="en-US" sz="120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创建旅行团订单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51765" y="368300"/>
            <a:ext cx="364236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200"/>
          </a:p>
        </p:txBody>
      </p:sp>
      <p:sp>
        <p:nvSpPr>
          <p:cNvPr id="8" name="矩形 7"/>
          <p:cNvSpPr/>
          <p:nvPr/>
        </p:nvSpPr>
        <p:spPr>
          <a:xfrm>
            <a:off x="231140" y="443230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旅行团名称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7490" y="1387475"/>
            <a:ext cx="167259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入住时间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020570" y="1387475"/>
            <a:ext cx="169862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</a:rPr>
              <a:t>离店时间</a:t>
            </a:r>
            <a:endParaRPr lang="zh-CN" sz="120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43840" y="755015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价格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38125" y="1076325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押金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46380" y="1934845"/>
            <a:ext cx="348488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姓名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42570" y="2215515"/>
            <a:ext cx="348678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</a:rPr>
              <a:t>电话</a:t>
            </a:r>
            <a:endParaRPr lang="zh-CN" sz="120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39395" y="2501265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身份证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26060" y="6210300"/>
            <a:ext cx="3488055" cy="41529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</a:rPr>
              <a:t>创建订单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39395" y="1682115"/>
            <a:ext cx="948055" cy="2527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>
                <a:solidFill>
                  <a:schemeClr val="bg1"/>
                </a:solidFill>
                <a:sym typeface="+mn-ea"/>
              </a:rPr>
              <a:t>负责人信息</a:t>
            </a:r>
            <a:endParaRPr lang="zh-CN" altLang="en-US" sz="1200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37490" y="2785745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旅行社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4950" y="3211195"/>
            <a:ext cx="3493770" cy="434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>
                <a:solidFill>
                  <a:schemeClr val="bg1"/>
                </a:solidFill>
                <a:sym typeface="+mn-ea"/>
              </a:rPr>
              <a:t>导入团员信息</a:t>
            </a:r>
            <a:endParaRPr lang="zh-CN" altLang="en-US" sz="1200">
              <a:solidFill>
                <a:schemeClr val="bg1"/>
              </a:solidFill>
              <a:sym typeface="+mn-ea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4805680" y="368300"/>
            <a:ext cx="3359785" cy="625729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6" name="表格 15"/>
          <p:cNvGraphicFramePr/>
          <p:nvPr>
            <p:custDataLst>
              <p:tags r:id="rId1"/>
            </p:custDataLst>
          </p:nvPr>
        </p:nvGraphicFramePr>
        <p:xfrm>
          <a:off x="8416290" y="572770"/>
          <a:ext cx="3230880" cy="1476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710"/>
                <a:gridCol w="661035"/>
                <a:gridCol w="920115"/>
                <a:gridCol w="1049020"/>
              </a:tblGrid>
              <a:tr h="4705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姓名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性别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电话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身份证号</a:t>
                      </a:r>
                      <a:endParaRPr lang="zh-CN" altLang="en-US" sz="900"/>
                    </a:p>
                    <a:p>
                      <a:pPr algn="ctr">
                        <a:buNone/>
                      </a:pPr>
                      <a:endParaRPr lang="zh-CN" altLang="en-US" sz="900"/>
                    </a:p>
                  </a:txBody>
                  <a:tcPr/>
                </a:tc>
              </a:tr>
              <a:tr h="5029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olidFill>
                            <a:schemeClr val="tx1"/>
                          </a:solidFill>
                          <a:sym typeface="+mn-ea"/>
                        </a:rPr>
                        <a:t>张三</a:t>
                      </a:r>
                      <a:endParaRPr lang="zh-CN" altLang="en-US" sz="9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男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900"/>
                        <a:t>15087022222</a:t>
                      </a:r>
                      <a:endParaRPr 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900"/>
                        <a:t>53***********313</a:t>
                      </a:r>
                      <a:endParaRPr lang="en-US" altLang="zh-CN" sz="900"/>
                    </a:p>
                  </a:txBody>
                  <a:tcPr/>
                </a:tc>
              </a:tr>
              <a:tr h="5029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olidFill>
                            <a:schemeClr val="tx1"/>
                          </a:solidFill>
                          <a:sym typeface="+mn-ea"/>
                        </a:rPr>
                        <a:t>李四</a:t>
                      </a:r>
                      <a:endParaRPr lang="zh-CN" altLang="en-US" sz="9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男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900">
                          <a:sym typeface="+mn-ea"/>
                        </a:rPr>
                        <a:t>15087022222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900">
                          <a:sym typeface="+mn-ea"/>
                        </a:rPr>
                        <a:t>53***********313</a:t>
                      </a:r>
                      <a:endParaRPr lang="zh-CN" altLang="en-US" sz="9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5" name="矩形 94"/>
          <p:cNvSpPr/>
          <p:nvPr/>
        </p:nvSpPr>
        <p:spPr>
          <a:xfrm>
            <a:off x="5125085" y="68770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张三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116830" y="508000"/>
            <a:ext cx="676910" cy="179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900">
                <a:solidFill>
                  <a:schemeClr val="bg1"/>
                </a:solidFill>
                <a:sym typeface="+mn-ea"/>
              </a:rPr>
              <a:t>201</a:t>
            </a:r>
            <a:endParaRPr lang="en-US" altLang="zh-CN" sz="900">
              <a:solidFill>
                <a:schemeClr val="bg1"/>
              </a:solidFill>
              <a:sym typeface="+mn-ea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5116830" y="105981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李四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5125085" y="162369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李三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5116830" y="1443990"/>
            <a:ext cx="676910" cy="179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900">
                <a:solidFill>
                  <a:schemeClr val="bg1"/>
                </a:solidFill>
                <a:sym typeface="+mn-ea"/>
              </a:rPr>
              <a:t>301</a:t>
            </a:r>
            <a:endParaRPr lang="en-US" altLang="zh-CN" sz="900">
              <a:solidFill>
                <a:schemeClr val="bg1"/>
              </a:solidFill>
              <a:sym typeface="+mn-ea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116830" y="199580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张四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928235" y="6096000"/>
            <a:ext cx="3056890" cy="41529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</a:rPr>
              <a:t>完成</a:t>
            </a:r>
            <a:endParaRPr lang="zh-CN" altLang="en-US" sz="1200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30505" y="376555"/>
            <a:ext cx="1155573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创建考试订单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考试信息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34870" y="1149985"/>
            <a:ext cx="736028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考试名称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141220" y="3121025"/>
            <a:ext cx="362140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考点名称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917565" y="3121025"/>
            <a:ext cx="358394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考点位置（经纬度）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7570" y="2323465"/>
            <a:ext cx="736028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考试网站链接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41855" y="2686050"/>
            <a:ext cx="736028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考试说明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134870" y="1598295"/>
            <a:ext cx="736028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考试时间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流程图: 或者 15"/>
          <p:cNvSpPr/>
          <p:nvPr/>
        </p:nvSpPr>
        <p:spPr>
          <a:xfrm>
            <a:off x="9685020" y="1593850"/>
            <a:ext cx="250190" cy="219075"/>
          </a:xfrm>
          <a:prstGeom prst="flowChar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30505" y="3053715"/>
            <a:ext cx="19170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或从地图选点，具体看实现难度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0" name="流程图: 或者 19"/>
          <p:cNvSpPr/>
          <p:nvPr/>
        </p:nvSpPr>
        <p:spPr>
          <a:xfrm>
            <a:off x="9685020" y="3092450"/>
            <a:ext cx="250825" cy="219075"/>
          </a:xfrm>
          <a:prstGeom prst="flowChar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>
            <a:stCxn id="22" idx="0"/>
            <a:endCxn id="16" idx="6"/>
          </p:cNvCxnSpPr>
          <p:nvPr/>
        </p:nvCxnSpPr>
        <p:spPr>
          <a:xfrm flipH="1" flipV="1">
            <a:off x="9935210" y="1703705"/>
            <a:ext cx="1033780" cy="6692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10363200" y="2372995"/>
            <a:ext cx="1210945" cy="21336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F0000"/>
                </a:solidFill>
              </a:rPr>
              <a:t>可添加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23" name="直接箭头连接符 22"/>
          <p:cNvCxnSpPr>
            <a:stCxn id="22" idx="2"/>
            <a:endCxn id="20" idx="7"/>
          </p:cNvCxnSpPr>
          <p:nvPr/>
        </p:nvCxnSpPr>
        <p:spPr>
          <a:xfrm flipH="1">
            <a:off x="9899015" y="2578100"/>
            <a:ext cx="1069975" cy="5384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2141855" y="3511550"/>
            <a:ext cx="188023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出发点名称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112260" y="3511550"/>
            <a:ext cx="265938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出发点位置（经纬度）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7" name="流程图: 或者 26"/>
          <p:cNvSpPr/>
          <p:nvPr/>
        </p:nvSpPr>
        <p:spPr>
          <a:xfrm>
            <a:off x="9685655" y="3512185"/>
            <a:ext cx="249555" cy="219075"/>
          </a:xfrm>
          <a:prstGeom prst="flowChar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6883400" y="3511550"/>
            <a:ext cx="261874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出发点上车时间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流程图: 或者 29"/>
          <p:cNvSpPr/>
          <p:nvPr/>
        </p:nvSpPr>
        <p:spPr>
          <a:xfrm>
            <a:off x="9685020" y="4267200"/>
            <a:ext cx="251460" cy="219075"/>
          </a:xfrm>
          <a:prstGeom prst="flowChar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141220" y="4279265"/>
            <a:ext cx="7360285" cy="2444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酒店前往考点时间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141220" y="4747260"/>
            <a:ext cx="7360285" cy="2444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从考点返回酒店时间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141220" y="5154295"/>
            <a:ext cx="7360285" cy="2444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返程时间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流程图: 或者 33"/>
          <p:cNvSpPr/>
          <p:nvPr/>
        </p:nvSpPr>
        <p:spPr>
          <a:xfrm>
            <a:off x="9685020" y="4748530"/>
            <a:ext cx="251460" cy="219075"/>
          </a:xfrm>
          <a:prstGeom prst="flowChar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>
            <a:stCxn id="22" idx="2"/>
            <a:endCxn id="27" idx="7"/>
          </p:cNvCxnSpPr>
          <p:nvPr/>
        </p:nvCxnSpPr>
        <p:spPr>
          <a:xfrm flipH="1">
            <a:off x="9898380" y="2578100"/>
            <a:ext cx="1070610" cy="95821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2" idx="2"/>
            <a:endCxn id="30" idx="7"/>
          </p:cNvCxnSpPr>
          <p:nvPr/>
        </p:nvCxnSpPr>
        <p:spPr>
          <a:xfrm flipH="1">
            <a:off x="9899650" y="2578100"/>
            <a:ext cx="1069340" cy="17132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2" idx="2"/>
            <a:endCxn id="34" idx="6"/>
          </p:cNvCxnSpPr>
          <p:nvPr/>
        </p:nvCxnSpPr>
        <p:spPr>
          <a:xfrm flipH="1">
            <a:off x="9936480" y="2578100"/>
            <a:ext cx="1032510" cy="22720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134870" y="6030595"/>
            <a:ext cx="7360285" cy="22606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下一步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57730" y="3879850"/>
            <a:ext cx="367347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入住时间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917565" y="3879850"/>
            <a:ext cx="360045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离店时间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34870" y="1960245"/>
            <a:ext cx="736028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报名截止时间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039235" y="368300"/>
            <a:ext cx="3654425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创建考试订单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支付信息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115435" y="551180"/>
            <a:ext cx="3508375" cy="26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选择支付方式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109720" y="1602740"/>
            <a:ext cx="3508375" cy="26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支付金额</a:t>
            </a:r>
            <a:r>
              <a:rPr lang="zh-CN" altLang="en-US" sz="1600">
                <a:solidFill>
                  <a:srgbClr val="FF0000"/>
                </a:solidFill>
              </a:rPr>
              <a:t>（统一支付，已支付）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115435" y="6202045"/>
            <a:ext cx="350837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创建订单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199755" y="392430"/>
            <a:ext cx="19170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rgbClr val="FF0000"/>
                </a:solidFill>
              </a:rPr>
              <a:t>统一支付，学生支付，已支付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109720" y="2806700"/>
            <a:ext cx="3508375" cy="26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是否已支付</a:t>
            </a:r>
            <a:r>
              <a:rPr lang="zh-CN" altLang="en-US" sz="1600">
                <a:solidFill>
                  <a:srgbClr val="FF0000"/>
                </a:solidFill>
                <a:sym typeface="+mn-ea"/>
              </a:rPr>
              <a:t>（统一支付）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15435" y="2438400"/>
            <a:ext cx="3508375" cy="26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其他费用</a:t>
            </a:r>
            <a:r>
              <a:rPr lang="zh-CN" altLang="en-US" sz="1600">
                <a:solidFill>
                  <a:srgbClr val="FF0000"/>
                </a:solidFill>
              </a:rPr>
              <a:t>（学生支付）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15435" y="2020570"/>
            <a:ext cx="3508375" cy="26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房费</a:t>
            </a:r>
            <a:r>
              <a:rPr lang="zh-CN" altLang="en-US" sz="1600">
                <a:solidFill>
                  <a:srgbClr val="FF0000"/>
                </a:solidFill>
              </a:rPr>
              <a:t>（学生支付）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109720" y="3206750"/>
            <a:ext cx="3508375" cy="26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人数</a:t>
            </a:r>
            <a:r>
              <a:rPr lang="zh-CN" altLang="en-US" sz="1600">
                <a:solidFill>
                  <a:srgbClr val="FF0000"/>
                </a:solidFill>
                <a:sym typeface="+mn-ea"/>
              </a:rPr>
              <a:t>（预估）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109720" y="1247140"/>
            <a:ext cx="3508375" cy="26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联系方式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109720" y="911225"/>
            <a:ext cx="3508375" cy="26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负责人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109720" y="3630295"/>
            <a:ext cx="3508375" cy="26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备注</a:t>
            </a:r>
            <a:endParaRPr lang="zh-CN" altLang="en-US" sz="160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601720" y="1855470"/>
            <a:ext cx="3599815" cy="430276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291330" y="3656330"/>
            <a:ext cx="2254885" cy="2335530"/>
          </a:xfrm>
          <a:prstGeom prst="rect">
            <a:avLst/>
          </a:prstGeom>
          <a:pattFill prst="lgCheck">
            <a:fgClr>
              <a:srgbClr val="6096E6"/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000" b="1">
                <a:solidFill>
                  <a:schemeClr val="tx2"/>
                </a:solidFill>
              </a:rPr>
              <a:t>二维码</a:t>
            </a:r>
            <a:endParaRPr lang="zh-CN" altLang="en-US" sz="4000" b="1">
              <a:solidFill>
                <a:schemeClr val="tx2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079875" y="1996440"/>
            <a:ext cx="269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ym typeface="+mn-ea"/>
              </a:rPr>
              <a:t>2020云南省公务员考试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45255" y="2584450"/>
            <a:ext cx="29311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/>
              <a:t>考试时间    </a:t>
            </a:r>
            <a:r>
              <a:rPr lang="en-US" altLang="zh-CN">
                <a:sym typeface="+mn-ea"/>
              </a:rPr>
              <a:t>2020-10-11</a:t>
            </a:r>
            <a:endParaRPr lang="zh-CN" altLang="en-US"/>
          </a:p>
          <a:p>
            <a:pPr algn="ctr"/>
            <a:endParaRPr lang="zh-CN"/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/>
              <a:t>生成二维码图片和链接</a:t>
            </a:r>
            <a:endParaRPr lang="zh-CN"/>
          </a:p>
        </p:txBody>
      </p:sp>
      <p:sp>
        <p:nvSpPr>
          <p:cNvPr id="8" name="矩形 7"/>
          <p:cNvSpPr/>
          <p:nvPr/>
        </p:nvSpPr>
        <p:spPr>
          <a:xfrm>
            <a:off x="4217035" y="6290310"/>
            <a:ext cx="2628265" cy="44894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保存图片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731260" y="1036320"/>
            <a:ext cx="35998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/>
              <a:t>学生报名链接：</a:t>
            </a:r>
            <a:r>
              <a:rPr lang="en-US" altLang="zh-CN">
                <a:sym typeface="+mn-ea"/>
              </a:rPr>
              <a:t>http://zxkj.webinn.online/xxxxxx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3722370" y="368300"/>
            <a:ext cx="3357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/>
              <a:t>统一支付链接：</a:t>
            </a:r>
            <a:r>
              <a:rPr lang="en-US" altLang="zh-CN"/>
              <a:t>http://zxkj.webinn.online/xxxxxx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7331075" y="391160"/>
            <a:ext cx="20745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选择【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统一支付】</a:t>
            </a:r>
            <a:r>
              <a:rPr lang="zh-CN" altLang="en-US">
                <a:solidFill>
                  <a:srgbClr val="FF0000"/>
                </a:solidFill>
              </a:rPr>
              <a:t>有此链接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1600"/>
              <a:t>统一付款页面</a:t>
            </a:r>
            <a:endParaRPr lang="zh-CN" sz="1600"/>
          </a:p>
        </p:txBody>
      </p:sp>
      <p:sp>
        <p:nvSpPr>
          <p:cNvPr id="21" name="文本框 20"/>
          <p:cNvSpPr txBox="1"/>
          <p:nvPr/>
        </p:nvSpPr>
        <p:spPr>
          <a:xfrm>
            <a:off x="8541385" y="506730"/>
            <a:ext cx="20745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rgbClr val="FF0000"/>
                </a:solidFill>
              </a:rPr>
              <a:t>打开统一支付链接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851275" y="368300"/>
            <a:ext cx="370332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600"/>
          </a:p>
        </p:txBody>
      </p:sp>
      <p:sp>
        <p:nvSpPr>
          <p:cNvPr id="26" name="矩形 25"/>
          <p:cNvSpPr/>
          <p:nvPr/>
        </p:nvSpPr>
        <p:spPr>
          <a:xfrm>
            <a:off x="4076700" y="2196465"/>
            <a:ext cx="3248660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</a:rPr>
              <a:t>人数                </a:t>
            </a:r>
            <a:r>
              <a:rPr lang="en-US" altLang="zh-CN" sz="1600">
                <a:solidFill>
                  <a:schemeClr val="tx1"/>
                </a:solidFill>
              </a:rPr>
              <a:t>200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076065" y="4858385"/>
            <a:ext cx="3248660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支付费用         ￥</a:t>
            </a:r>
            <a:r>
              <a:rPr lang="en-US" altLang="zh-CN" sz="1600">
                <a:solidFill>
                  <a:schemeClr val="tx1"/>
                </a:solidFill>
              </a:rPr>
              <a:t>50000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446905" y="6036945"/>
            <a:ext cx="235902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bg1"/>
                </a:solidFill>
              </a:rPr>
              <a:t>支付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78605" y="3066415"/>
            <a:ext cx="3248660" cy="163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</a:rPr>
              <a:t>备注信息</a:t>
            </a:r>
            <a:endParaRPr lang="zh-CN" sz="160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54195" y="506730"/>
            <a:ext cx="26930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ym typeface="+mn-ea"/>
              </a:rPr>
              <a:t>2020云南省公务员考试</a:t>
            </a:r>
            <a:endParaRPr lang="zh-CN" altLang="en-US" sz="160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46905" y="875030"/>
            <a:ext cx="26930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ym typeface="+mn-ea"/>
              </a:rPr>
              <a:t>考试时间</a:t>
            </a:r>
            <a:endParaRPr lang="zh-CN" altLang="en-US" sz="1600"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05275" y="2747645"/>
            <a:ext cx="1487170" cy="226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</a:rPr>
              <a:t>入住时间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64225" y="2747645"/>
            <a:ext cx="1461135" cy="226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</a:rPr>
              <a:t>离店时间</a:t>
            </a:r>
            <a:endParaRPr lang="zh-CN" altLang="en-US" sz="140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514475" y="368300"/>
            <a:ext cx="370332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666875" y="1695450"/>
            <a:ext cx="3398520" cy="288353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168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学生报名界面</a:t>
            </a:r>
            <a:r>
              <a:rPr lang="en-US" altLang="zh-CN">
                <a:sym typeface="+mn-ea"/>
              </a:rPr>
              <a:t>1</a:t>
            </a:r>
            <a:endParaRPr lang="en-US" altLang="zh-CN"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41170" y="1772920"/>
            <a:ext cx="3248660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考试名称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66875" y="1460500"/>
            <a:ext cx="774700" cy="234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考试信息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47520" y="3437255"/>
            <a:ext cx="3248660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考试网站链接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39900" y="2889885"/>
            <a:ext cx="3248660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考试说明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741170" y="2342515"/>
            <a:ext cx="3248660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考试时间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10105" y="6036945"/>
            <a:ext cx="235902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下一步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778760" y="442595"/>
            <a:ext cx="22174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用以让学生确认考试信息，提供官网链接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47520" y="4003675"/>
            <a:ext cx="3248660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报名截止日期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8475" y="538480"/>
            <a:ext cx="960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方案一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58480" y="368300"/>
            <a:ext cx="370332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321040" y="729615"/>
            <a:ext cx="3398520" cy="137477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385810" y="802005"/>
            <a:ext cx="3248660" cy="20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考试名称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321040" y="494665"/>
            <a:ext cx="774700" cy="17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考试信息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385810" y="1569085"/>
            <a:ext cx="3248660" cy="20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考试网站链接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385810" y="1323340"/>
            <a:ext cx="3248660" cy="20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考试说明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385810" y="1066165"/>
            <a:ext cx="3248660" cy="20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考试时间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764270" y="6235065"/>
            <a:ext cx="235902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下一步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385810" y="1827530"/>
            <a:ext cx="3248660" cy="20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报名截止日期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974205" y="538480"/>
            <a:ext cx="960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方案二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331835" y="2175510"/>
            <a:ext cx="3394075" cy="240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选择考点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331835" y="2479040"/>
            <a:ext cx="3394075" cy="249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选择出发点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331835" y="3336925"/>
            <a:ext cx="3429000" cy="120142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8331835" y="3122930"/>
            <a:ext cx="946150" cy="186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填写个人信息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427085" y="3789680"/>
            <a:ext cx="3248025" cy="23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姓名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427085" y="4138930"/>
            <a:ext cx="3248025" cy="23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手机号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427085" y="3439795"/>
            <a:ext cx="3248025" cy="23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身份证号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175115" y="4645660"/>
            <a:ext cx="831850" cy="23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邀请他人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331835" y="4636135"/>
            <a:ext cx="763905" cy="249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系统分配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02215" y="4636135"/>
            <a:ext cx="791210" cy="23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加入他人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988040" y="4636135"/>
            <a:ext cx="772795" cy="23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一人独住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331835" y="4959985"/>
            <a:ext cx="3429000" cy="120142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8427085" y="5127625"/>
            <a:ext cx="3248025" cy="864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与他人同住，系统将自动为您分配</a:t>
            </a:r>
            <a:endParaRPr lang="zh-CN" sz="100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666105" y="3593465"/>
            <a:ext cx="2217420" cy="5530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000">
                <a:solidFill>
                  <a:srgbClr val="FF0000"/>
                </a:solidFill>
                <a:sym typeface="+mn-ea"/>
              </a:rPr>
              <a:t>为您创建一个房间，您可以使用邀请码邀请他人同住，您将支付一间房的费用</a:t>
            </a:r>
            <a:endParaRPr lang="zh-CN" altLang="en-US" sz="1000">
              <a:solidFill>
                <a:srgbClr val="FF0000"/>
              </a:solidFill>
              <a:sym typeface="+mn-ea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666105" y="5046345"/>
            <a:ext cx="2217420" cy="3987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000">
                <a:solidFill>
                  <a:srgbClr val="FF0000"/>
                </a:solidFill>
                <a:sym typeface="+mn-ea"/>
              </a:rPr>
              <a:t>加入他人创建的房间，您不支付房间费用</a:t>
            </a:r>
            <a:endParaRPr lang="zh-CN" altLang="en-US" sz="1000">
              <a:solidFill>
                <a:srgbClr val="FF0000"/>
              </a:solidFill>
              <a:sym typeface="+mn-ea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666105" y="5593715"/>
            <a:ext cx="2217420" cy="5530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000">
                <a:solidFill>
                  <a:srgbClr val="FF0000"/>
                </a:solidFill>
                <a:sym typeface="+mn-ea"/>
              </a:rPr>
              <a:t>不与他人合住，我们将为您安排单独房间，您将支付一间房的全部费用，</a:t>
            </a:r>
            <a:endParaRPr lang="zh-CN" sz="1000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rgbClr val="FF0000"/>
                </a:solidFill>
                <a:sym typeface="+mn-ea"/>
              </a:rPr>
              <a:t>（</a:t>
            </a:r>
            <a:r>
              <a:rPr lang="zh-CN" altLang="en-US" sz="1000">
                <a:solidFill>
                  <a:srgbClr val="FF0000"/>
                </a:solidFill>
                <a:sym typeface="+mn-ea"/>
              </a:rPr>
              <a:t>学生付费）</a:t>
            </a:r>
            <a:endParaRPr lang="zh-CN" altLang="en-US" sz="1000">
              <a:solidFill>
                <a:srgbClr val="FF0000"/>
              </a:solidFill>
              <a:sym typeface="+mn-ea"/>
            </a:endParaRPr>
          </a:p>
        </p:txBody>
      </p:sp>
      <p:cxnSp>
        <p:nvCxnSpPr>
          <p:cNvPr id="44" name="直接箭头连接符 43"/>
          <p:cNvCxnSpPr>
            <a:stCxn id="40" idx="3"/>
            <a:endCxn id="32" idx="0"/>
          </p:cNvCxnSpPr>
          <p:nvPr/>
        </p:nvCxnSpPr>
        <p:spPr>
          <a:xfrm>
            <a:off x="7883525" y="3878580"/>
            <a:ext cx="1707515" cy="7753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41" idx="3"/>
            <a:endCxn id="34" idx="2"/>
          </p:cNvCxnSpPr>
          <p:nvPr/>
        </p:nvCxnSpPr>
        <p:spPr>
          <a:xfrm flipV="1">
            <a:off x="7883525" y="4874895"/>
            <a:ext cx="2614295" cy="3790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42" idx="3"/>
            <a:endCxn id="35" idx="2"/>
          </p:cNvCxnSpPr>
          <p:nvPr/>
        </p:nvCxnSpPr>
        <p:spPr>
          <a:xfrm flipV="1">
            <a:off x="7883525" y="4874895"/>
            <a:ext cx="3491230" cy="10039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8331835" y="2786380"/>
            <a:ext cx="3394075" cy="249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需要接送？（</a:t>
            </a:r>
            <a:r>
              <a:rPr lang="en-US" altLang="zh-CN" sz="1000">
                <a:solidFill>
                  <a:schemeClr val="bg1"/>
                </a:solidFill>
              </a:rPr>
              <a:t>radio</a:t>
            </a:r>
            <a:r>
              <a:rPr lang="zh-CN" altLang="en-US" sz="1000">
                <a:solidFill>
                  <a:schemeClr val="bg1"/>
                </a:solidFill>
              </a:rPr>
              <a:t>）</a:t>
            </a:r>
            <a:r>
              <a:rPr lang="zh-CN" altLang="en-US" sz="1000">
                <a:solidFill>
                  <a:srgbClr val="FF0000"/>
                </a:solidFill>
              </a:rPr>
              <a:t>（学生付费）</a:t>
            </a:r>
            <a:endParaRPr lang="zh-CN" altLang="en-US" sz="100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04875" y="368300"/>
            <a:ext cx="3142615" cy="616839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3053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学生报名界面</a:t>
            </a:r>
            <a:r>
              <a:rPr lang="en-US" altLang="zh-CN">
                <a:sym typeface="+mn-ea"/>
              </a:rPr>
              <a:t>2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学生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付费</a:t>
            </a:r>
            <a:endParaRPr lang="zh-CN" altLang="en-US">
              <a:solidFill>
                <a:srgbClr val="FF0000"/>
              </a:solidFill>
            </a:endParaRPr>
          </a:p>
          <a:p>
            <a:pPr algn="l"/>
            <a:endParaRPr lang="en-US" altLang="zh-CN"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06475" y="1238250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  <a:sym typeface="+mn-ea"/>
              </a:rPr>
              <a:t>系统分配入住</a:t>
            </a:r>
            <a:endParaRPr lang="zh-CN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287520" y="368300"/>
            <a:ext cx="3142615" cy="616839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944110" y="538480"/>
            <a:ext cx="1828800" cy="32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>
                <a:solidFill>
                  <a:schemeClr val="bg1"/>
                </a:solidFill>
                <a:sym typeface="+mn-ea"/>
              </a:rPr>
              <a:t>订单详情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670800" y="368300"/>
            <a:ext cx="3142615" cy="616839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325485" y="538480"/>
            <a:ext cx="1833245" cy="32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>
                <a:solidFill>
                  <a:schemeClr val="bg1"/>
                </a:solidFill>
                <a:sym typeface="+mn-ea"/>
              </a:rPr>
              <a:t>订单详情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296670" y="5666740"/>
            <a:ext cx="235902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支付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679950" y="5666740"/>
            <a:ext cx="235902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支付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064500" y="5666740"/>
            <a:ext cx="235902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支付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62100" y="538480"/>
            <a:ext cx="1828800" cy="32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>
                <a:solidFill>
                  <a:schemeClr val="bg1"/>
                </a:solidFill>
                <a:sym typeface="+mn-ea"/>
              </a:rPr>
              <a:t>订单详情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07110" y="1908810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</a:rPr>
              <a:t>房间费用         ￥</a:t>
            </a:r>
            <a:r>
              <a:rPr lang="en-US" altLang="zh-CN">
                <a:solidFill>
                  <a:schemeClr val="tx1"/>
                </a:solidFill>
              </a:rPr>
              <a:t>100 </a:t>
            </a:r>
            <a:r>
              <a:rPr lang="zh-CN" altLang="en-US" sz="1000">
                <a:solidFill>
                  <a:schemeClr val="tx1"/>
                </a:solidFill>
              </a:rPr>
              <a:t>￥</a:t>
            </a:r>
            <a:r>
              <a:rPr lang="en-US" altLang="zh-CN" sz="1000" strike="sngStrike">
                <a:solidFill>
                  <a:schemeClr val="tx1"/>
                </a:solidFill>
                <a:uFillTx/>
              </a:rPr>
              <a:t>200</a:t>
            </a:r>
            <a:endParaRPr lang="en-US" altLang="zh-CN" sz="1000" strike="sngStrike">
              <a:solidFill>
                <a:schemeClr val="tx1"/>
              </a:solidFill>
              <a:uFillTx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07745" y="2498725"/>
            <a:ext cx="29381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>
                <a:sym typeface="+mn-ea"/>
              </a:rPr>
              <a:t>注意</a:t>
            </a:r>
            <a:endParaRPr lang="en-US" alt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1. </a:t>
            </a:r>
            <a:r>
              <a:rPr lang="zh-CN" sz="1000">
                <a:sym typeface="+mn-ea"/>
              </a:rPr>
              <a:t>您承担一半的房间的费用</a:t>
            </a:r>
            <a:r>
              <a:rPr lang="zh-CN" sz="1000">
                <a:sym typeface="+mn-ea"/>
              </a:rPr>
              <a:t>。</a:t>
            </a:r>
            <a:endParaRPr lang="en-US" altLang="zh-CN" sz="1000"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06475" y="3091180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  <a:sym typeface="+mn-ea"/>
              </a:rPr>
              <a:t>其他费用               ￥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500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07745" y="3735705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  <a:sym typeface="+mn-ea"/>
              </a:rPr>
              <a:t>总费用                  ￥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6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00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391025" y="1908810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</a:rPr>
              <a:t>房间费用         ￥</a:t>
            </a:r>
            <a:r>
              <a:rPr lang="en-US">
                <a:solidFill>
                  <a:schemeClr val="tx1"/>
                </a:solidFill>
              </a:rPr>
              <a:t>200</a:t>
            </a:r>
            <a:endParaRPr lang="en-US" sz="1000" strike="sngStrike">
              <a:solidFill>
                <a:schemeClr val="tx1"/>
              </a:solidFill>
              <a:uFillTx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391660" y="2498725"/>
            <a:ext cx="29381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>
                <a:sym typeface="+mn-ea"/>
              </a:rPr>
              <a:t>注意</a:t>
            </a:r>
            <a:endParaRPr lang="en-US" alt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1. </a:t>
            </a:r>
            <a:r>
              <a:rPr lang="zh-CN" sz="1000">
                <a:sym typeface="+mn-ea"/>
              </a:rPr>
              <a:t>您支付整间房间的费用</a:t>
            </a:r>
            <a:r>
              <a:rPr lang="zh-CN" sz="1000">
                <a:sym typeface="+mn-ea"/>
              </a:rPr>
              <a:t>。</a:t>
            </a:r>
            <a:endParaRPr lang="en-US" altLang="zh-CN" sz="1000">
              <a:sym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390390" y="3091180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  <a:sym typeface="+mn-ea"/>
              </a:rPr>
              <a:t>其他费用               ￥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500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391660" y="3735705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  <a:sym typeface="+mn-ea"/>
              </a:rPr>
              <a:t>总费用                  ￥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7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00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389755" y="1256665"/>
            <a:ext cx="29375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solidFill>
                  <a:srgbClr val="FF0000"/>
                </a:solidFill>
              </a:rPr>
              <a:t>整间：截止后如无人加入则自住一间</a:t>
            </a:r>
            <a:endParaRPr lang="zh-CN" altLang="en-US" sz="1000">
              <a:solidFill>
                <a:srgbClr val="FF000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045075" y="858520"/>
            <a:ext cx="162687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solidFill>
                  <a:srgbClr val="FF0000"/>
                </a:solidFill>
              </a:rPr>
              <a:t>独住一间，邀请他人合住</a:t>
            </a:r>
            <a:endParaRPr lang="zh-CN" altLang="en-US" sz="1000">
              <a:solidFill>
                <a:srgbClr val="FF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774305" y="1927225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  <a:sym typeface="+mn-ea"/>
              </a:rPr>
              <a:t>房间费用         ￥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0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sz="1000">
                <a:solidFill>
                  <a:schemeClr val="tx1"/>
                </a:solidFill>
                <a:sym typeface="+mn-ea"/>
              </a:rPr>
              <a:t>￥</a:t>
            </a:r>
            <a:r>
              <a:rPr lang="en-US" altLang="zh-CN" sz="1000" strike="sngStrike">
                <a:solidFill>
                  <a:schemeClr val="tx1"/>
                </a:solidFill>
                <a:uFillTx/>
                <a:sym typeface="+mn-ea"/>
              </a:rPr>
              <a:t>200</a:t>
            </a:r>
            <a:endParaRPr lang="en-US" sz="1000" strike="sngStrike">
              <a:solidFill>
                <a:schemeClr val="tx1"/>
              </a:solidFill>
              <a:uFillTx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774940" y="2517140"/>
            <a:ext cx="29381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>
                <a:sym typeface="+mn-ea"/>
              </a:rPr>
              <a:t>注意</a:t>
            </a:r>
            <a:endParaRPr lang="en-US" alt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1. </a:t>
            </a:r>
            <a:r>
              <a:rPr lang="zh-CN" sz="1000">
                <a:sym typeface="+mn-ea"/>
              </a:rPr>
              <a:t>您不需要支付房间的费用</a:t>
            </a:r>
            <a:r>
              <a:rPr lang="zh-CN" sz="1000">
                <a:sym typeface="+mn-ea"/>
              </a:rPr>
              <a:t>。</a:t>
            </a:r>
            <a:endParaRPr lang="en-US" altLang="zh-CN" sz="1000">
              <a:sym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771765" y="2971800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  <a:sym typeface="+mn-ea"/>
              </a:rPr>
              <a:t>其他费用               ￥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500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773035" y="3616325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  <a:sym typeface="+mn-ea"/>
              </a:rPr>
              <a:t>总费用                  ￥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5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00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773035" y="1275080"/>
            <a:ext cx="29375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solidFill>
                  <a:srgbClr val="FF0000"/>
                </a:solidFill>
              </a:rPr>
              <a:t>不需要付房费</a:t>
            </a:r>
            <a:endParaRPr lang="zh-CN" altLang="en-US" sz="1000">
              <a:solidFill>
                <a:srgbClr val="FF0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774940" y="4259580"/>
            <a:ext cx="2938780" cy="572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</a:rPr>
              <a:t>输入邀请码</a:t>
            </a:r>
            <a:endParaRPr lang="zh-CN">
              <a:solidFill>
                <a:schemeClr val="tx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774940" y="4831715"/>
            <a:ext cx="29381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>
                <a:sym typeface="+mn-ea"/>
              </a:rPr>
              <a:t>注意</a:t>
            </a:r>
            <a:endParaRPr lang="en-US" alt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1. </a:t>
            </a:r>
            <a:r>
              <a:rPr lang="zh-CN" sz="1000">
                <a:sym typeface="+mn-ea"/>
              </a:rPr>
              <a:t>填写合住邀请码，加入他人创建的房间。</a:t>
            </a:r>
            <a:endParaRPr lang="zh-CN" sz="1000">
              <a:sym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392930" y="4346575"/>
            <a:ext cx="29375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>
                <a:solidFill>
                  <a:srgbClr val="FF0000"/>
                </a:solidFill>
                <a:sym typeface="+mn-ea"/>
              </a:rPr>
              <a:t>注意</a:t>
            </a:r>
            <a:endParaRPr lang="en-US" altLang="zh-CN" sz="1000">
              <a:solidFill>
                <a:srgbClr val="FF0000"/>
              </a:solidFill>
              <a:sym typeface="+mn-ea"/>
            </a:endParaRPr>
          </a:p>
          <a:p>
            <a:r>
              <a:rPr lang="zh-CN" altLang="en-US" sz="1000">
                <a:solidFill>
                  <a:srgbClr val="FF0000"/>
                </a:solidFill>
              </a:rPr>
              <a:t>支付成功后下发合住邀请码</a:t>
            </a:r>
            <a:endParaRPr lang="zh-CN" altLang="en-US" sz="100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04875" y="368300"/>
            <a:ext cx="3142615" cy="616839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4424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学生报名界面</a:t>
            </a:r>
            <a:r>
              <a:rPr lang="en-US" altLang="zh-CN">
                <a:sym typeface="+mn-ea"/>
              </a:rPr>
              <a:t>3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统一付费及学生支付后</a:t>
            </a:r>
            <a:endParaRPr lang="zh-CN" altLang="en-US">
              <a:solidFill>
                <a:srgbClr val="FF0000"/>
              </a:solidFill>
            </a:endParaRPr>
          </a:p>
          <a:p>
            <a:pPr algn="l"/>
            <a:endParaRPr lang="en-US" altLang="zh-CN"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40535" y="538480"/>
            <a:ext cx="1471930" cy="32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bg1"/>
                </a:solidFill>
              </a:rPr>
              <a:t>系统分配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07110" y="2289175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</a:rPr>
              <a:t>进入下一页</a:t>
            </a:r>
            <a:endParaRPr lang="zh-CN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287520" y="368300"/>
            <a:ext cx="3142615" cy="616839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944110" y="538480"/>
            <a:ext cx="1828800" cy="32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>
                <a:solidFill>
                  <a:schemeClr val="bg1"/>
                </a:solidFill>
                <a:sym typeface="+mn-ea"/>
              </a:rPr>
              <a:t>邀请他人合住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89755" y="2115820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1234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389120" y="3108325"/>
            <a:ext cx="293814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>
                <a:sym typeface="+mn-ea"/>
              </a:rPr>
              <a:t>注意</a:t>
            </a:r>
            <a:endParaRPr lang="en-US" alt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1. </a:t>
            </a:r>
            <a:r>
              <a:rPr lang="zh-CN" sz="1000">
                <a:sym typeface="+mn-ea"/>
              </a:rPr>
              <a:t>将邀请码告知您想邀请的人，由加入房间的人填写至输入框。</a:t>
            </a:r>
            <a:endParaRPr 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2. </a:t>
            </a:r>
            <a:r>
              <a:rPr lang="zh-CN" altLang="en-US" sz="1000">
                <a:sym typeface="+mn-ea"/>
              </a:rPr>
              <a:t>如截止前没有人加入，并且是</a:t>
            </a:r>
            <a:r>
              <a:rPr lang="zh-CN" altLang="en-US" sz="1000">
                <a:sym typeface="+mn-ea"/>
              </a:rPr>
              <a:t>统一付费的订单，系统将自动分配同住人。</a:t>
            </a:r>
            <a:endParaRPr lang="zh-CN" altLang="en-US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3. </a:t>
            </a:r>
            <a:r>
              <a:rPr lang="zh-CN" altLang="en-US" sz="1000">
                <a:sym typeface="+mn-ea"/>
              </a:rPr>
              <a:t>如截止前没有人加入，并且是自付费订单，默认您独自入住一个房间。</a:t>
            </a:r>
            <a:endParaRPr lang="en-US" altLang="zh-CN" sz="1000">
              <a:sym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670800" y="344805"/>
            <a:ext cx="3142615" cy="616839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325485" y="538480"/>
            <a:ext cx="1833245" cy="32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bg1"/>
                </a:solidFill>
              </a:rPr>
              <a:t>加入他人房间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773035" y="2133600"/>
            <a:ext cx="2938780" cy="572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</a:rPr>
              <a:t>输入邀请码</a:t>
            </a:r>
            <a:endParaRPr lang="zh-CN">
              <a:solidFill>
                <a:schemeClr val="tx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773670" y="2879090"/>
            <a:ext cx="293814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>
                <a:sym typeface="+mn-ea"/>
              </a:rPr>
              <a:t>注意</a:t>
            </a:r>
            <a:endParaRPr lang="en-US" alt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1. </a:t>
            </a:r>
            <a:r>
              <a:rPr lang="zh-CN" sz="1000">
                <a:sym typeface="+mn-ea"/>
              </a:rPr>
              <a:t>填写合住邀请码，加入他人创建的房间。</a:t>
            </a:r>
            <a:endParaRPr 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2. </a:t>
            </a:r>
            <a:r>
              <a:rPr lang="zh-CN" altLang="en-US" sz="1000">
                <a:sym typeface="+mn-ea"/>
              </a:rPr>
              <a:t>如截止前没有加入任一房间，并且是统一付费的订单，系统将自动为您分配房间。</a:t>
            </a:r>
            <a:endParaRPr lang="zh-CN" altLang="en-US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3. </a:t>
            </a:r>
            <a:r>
              <a:rPr lang="zh-CN" altLang="en-US" sz="1000">
                <a:sym typeface="+mn-ea"/>
              </a:rPr>
              <a:t>如截止前没有加入任一房间</a:t>
            </a:r>
            <a:r>
              <a:rPr lang="zh-CN" altLang="en-US" sz="1000">
                <a:sym typeface="+mn-ea"/>
              </a:rPr>
              <a:t>，并且没有不属于统一付费订单，系统将视为您主动放弃此次行程。</a:t>
            </a:r>
            <a:endParaRPr lang="zh-CN" sz="1000">
              <a:sym typeface="+mn-e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296670" y="5666740"/>
            <a:ext cx="235902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完成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389755" y="1238250"/>
            <a:ext cx="2938780" cy="58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</a:rPr>
              <a:t>邀请码</a:t>
            </a:r>
            <a:endParaRPr lang="zh-CN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679950" y="5666740"/>
            <a:ext cx="235902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检查入住信息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062595" y="5666740"/>
            <a:ext cx="235902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加入房间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507730" y="858520"/>
            <a:ext cx="1470660" cy="513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rgbClr val="FF0000"/>
                </a:solidFill>
              </a:rPr>
              <a:t>（</a:t>
            </a:r>
            <a:r>
              <a:rPr lang="zh-CN">
                <a:solidFill>
                  <a:srgbClr val="FF0000"/>
                </a:solidFill>
                <a:sym typeface="+mn-ea"/>
              </a:rPr>
              <a:t>统一付费</a:t>
            </a:r>
            <a:r>
              <a:rPr lang="zh-CN">
                <a:solidFill>
                  <a:srgbClr val="FF0000"/>
                </a:solidFill>
              </a:rPr>
              <a:t>）</a:t>
            </a:r>
            <a:endParaRPr lang="zh-CN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24450" y="2705735"/>
            <a:ext cx="1470660" cy="264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rgbClr val="FF0000"/>
                </a:solidFill>
              </a:rPr>
              <a:t>如有需要请截图保存</a:t>
            </a:r>
            <a:endParaRPr lang="zh-CN" sz="100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p="http://schemas.openxmlformats.org/presentationml/2006/main">
  <p:tag name="KSO_WM_UNIT_TABLE_BEAUTIFY" val="smartTable{c42beccb-735e-43b0-8472-97898f44b6a0}"/>
</p:tagLst>
</file>

<file path=ppt/tags/tag7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7.xml><?xml version="1.0" encoding="utf-8"?>
<p:tagLst xmlns:p="http://schemas.openxmlformats.org/presentationml/2006/main">
  <p:tag name="KSO_WM_UNIT_TABLE_BEAUTIFY" val="smartTable{f08f0429-ea6d-42e0-92bd-1da80879e31a}"/>
</p:tagLst>
</file>

<file path=ppt/tags/tag7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9.xml><?xml version="1.0" encoding="utf-8"?>
<p:tagLst xmlns:p="http://schemas.openxmlformats.org/presentationml/2006/main">
  <p:tag name="KSO_WM_UNIT_TABLE_BEAUTIFY" val="smartTable{05630686-4005-4993-a3f4-801563ebb112}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4.xml><?xml version="1.0" encoding="utf-8"?>
<p:tagLst xmlns:p="http://schemas.openxmlformats.org/presentationml/2006/main">
  <p:tag name="KSO_WM_UNIT_TABLE_BEAUTIFY" val="smartTable{0e928674-45c1-4ca2-bb64-cf6237f27ed6}"/>
</p:tagLst>
</file>

<file path=ppt/tags/tag8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6.xml><?xml version="1.0" encoding="utf-8"?>
<p:tagLst xmlns:p="http://schemas.openxmlformats.org/presentationml/2006/main">
  <p:tag name="KSO_WM_UNIT_TABLE_BEAUTIFY" val="smartTable{0e928674-45c1-4ca2-bb64-cf6237f27ed6}"/>
</p:tagLst>
</file>

<file path=ppt/tags/tag87.xml><?xml version="1.0" encoding="utf-8"?>
<p:tagLst xmlns:p="http://schemas.openxmlformats.org/presentationml/2006/main">
  <p:tag name="KSO_WM_UNIT_TABLE_BEAUTIFY" val="smartTable{0e928674-45c1-4ca2-bb64-cf6237f27ed6}"/>
</p:tagLst>
</file>

<file path=ppt/tags/tag8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3.xml><?xml version="1.0" encoding="utf-8"?>
<p:tagLst xmlns:p="http://schemas.openxmlformats.org/presentationml/2006/main">
  <p:tag name="KSO_WM_UNIT_TABLE_BEAUTIFY" val="smartTable{05630686-4005-4993-a3f4-801563ebb112}"/>
</p:tagLst>
</file>

<file path=ppt/tags/tag9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4438</Words>
  <Application>WPS 演示</Application>
  <PresentationFormat>宽屏</PresentationFormat>
  <Paragraphs>1328</Paragraphs>
  <Slides>25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lideg</cp:lastModifiedBy>
  <cp:revision>218</cp:revision>
  <dcterms:created xsi:type="dcterms:W3CDTF">2019-06-19T02:08:00Z</dcterms:created>
  <dcterms:modified xsi:type="dcterms:W3CDTF">2020-09-07T07:51:14Z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