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3" r:id="rId5"/>
    <p:sldId id="410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FF"/>
    <a:srgbClr val="FFFFFF"/>
    <a:srgbClr val="FA8A00"/>
    <a:srgbClr val="F06C00"/>
    <a:srgbClr val="007A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6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5020" y="244475"/>
            <a:ext cx="3001645" cy="634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295910"/>
            <a:ext cx="2896235" cy="62210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60145" y="3350895"/>
            <a:ext cx="2271395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协议公司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8025" y="244475"/>
            <a:ext cx="3001645" cy="634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 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8350" y="295910"/>
            <a:ext cx="2874010" cy="323215"/>
          </a:xfrm>
          <a:prstGeom prst="rect">
            <a:avLst/>
          </a:prstGeom>
          <a:solidFill>
            <a:srgbClr val="007A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/>
              <a:t>协议公司</a:t>
            </a:r>
            <a:endParaRPr lang="zh-CN" altLang="en-US" sz="1000" b="1"/>
          </a:p>
        </p:txBody>
      </p:sp>
      <p:sp>
        <p:nvSpPr>
          <p:cNvPr id="19" name="文本框 18"/>
          <p:cNvSpPr txBox="1"/>
          <p:nvPr/>
        </p:nvSpPr>
        <p:spPr>
          <a:xfrm>
            <a:off x="4578350" y="1670050"/>
            <a:ext cx="6400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/>
              <a:t>公司名称</a:t>
            </a:r>
            <a:endParaRPr lang="zh-CN" altLang="en-US" sz="900" b="1"/>
          </a:p>
        </p:txBody>
      </p:sp>
      <p:sp>
        <p:nvSpPr>
          <p:cNvPr id="20" name="文本框 19"/>
          <p:cNvSpPr txBox="1"/>
          <p:nvPr/>
        </p:nvSpPr>
        <p:spPr>
          <a:xfrm>
            <a:off x="5365115" y="1670050"/>
            <a:ext cx="5803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/>
              <a:t>联系人</a:t>
            </a:r>
            <a:endParaRPr lang="zh-CN" altLang="en-US" sz="900" b="1"/>
          </a:p>
        </p:txBody>
      </p:sp>
      <p:sp>
        <p:nvSpPr>
          <p:cNvPr id="21" name="文本框 20"/>
          <p:cNvSpPr txBox="1"/>
          <p:nvPr/>
        </p:nvSpPr>
        <p:spPr>
          <a:xfrm>
            <a:off x="6107430" y="1670050"/>
            <a:ext cx="4584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/>
              <a:t>电话</a:t>
            </a:r>
            <a:endParaRPr lang="zh-CN" altLang="en-US" sz="900" b="1"/>
          </a:p>
        </p:txBody>
      </p:sp>
      <p:sp>
        <p:nvSpPr>
          <p:cNvPr id="22" name="文本框 21"/>
          <p:cNvSpPr txBox="1"/>
          <p:nvPr/>
        </p:nvSpPr>
        <p:spPr>
          <a:xfrm>
            <a:off x="6746875" y="1670050"/>
            <a:ext cx="7054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>
                <a:solidFill>
                  <a:srgbClr val="FF0000"/>
                </a:solidFill>
              </a:rPr>
              <a:t>到期时间</a:t>
            </a:r>
            <a:endParaRPr lang="zh-CN" altLang="en-US" sz="900" b="1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78350" y="706120"/>
            <a:ext cx="2874010" cy="885190"/>
          </a:xfrm>
          <a:prstGeom prst="roundRect">
            <a:avLst/>
          </a:prstGeom>
          <a:solidFill>
            <a:srgbClr val="007A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20715" y="842645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公司数量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75960" y="1094740"/>
            <a:ext cx="47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59300" y="1918970"/>
            <a:ext cx="780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住行科技</a:t>
            </a:r>
            <a:r>
              <a:rPr lang="en-US" altLang="zh-CN" sz="900"/>
              <a:t>...</a:t>
            </a:r>
            <a:endParaRPr lang="en-US" altLang="zh-CN" sz="900"/>
          </a:p>
        </p:txBody>
      </p:sp>
      <p:sp>
        <p:nvSpPr>
          <p:cNvPr id="31" name="文本框 30"/>
          <p:cNvSpPr txBox="1"/>
          <p:nvPr/>
        </p:nvSpPr>
        <p:spPr>
          <a:xfrm>
            <a:off x="5365115" y="1918970"/>
            <a:ext cx="5803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张三</a:t>
            </a:r>
            <a:endParaRPr lang="zh-CN" altLang="en-US" sz="900"/>
          </a:p>
        </p:txBody>
      </p:sp>
      <p:sp>
        <p:nvSpPr>
          <p:cNvPr id="32" name="文本框 31"/>
          <p:cNvSpPr txBox="1"/>
          <p:nvPr/>
        </p:nvSpPr>
        <p:spPr>
          <a:xfrm>
            <a:off x="5910580" y="1918970"/>
            <a:ext cx="852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1313131313</a:t>
            </a:r>
            <a:endParaRPr lang="en-US" altLang="zh-CN" sz="900"/>
          </a:p>
        </p:txBody>
      </p:sp>
      <p:sp>
        <p:nvSpPr>
          <p:cNvPr id="33" name="文本框 32"/>
          <p:cNvSpPr txBox="1"/>
          <p:nvPr/>
        </p:nvSpPr>
        <p:spPr>
          <a:xfrm>
            <a:off x="6737350" y="1918970"/>
            <a:ext cx="7721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FF0000"/>
                </a:solidFill>
              </a:rPr>
              <a:t>2021-02-02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59935" y="2177415"/>
            <a:ext cx="780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住行科技</a:t>
            </a:r>
            <a:r>
              <a:rPr lang="en-US" altLang="zh-CN" sz="900"/>
              <a:t>...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5365750" y="2177415"/>
            <a:ext cx="5803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张三</a:t>
            </a:r>
            <a:endParaRPr lang="zh-CN" altLang="en-US" sz="900"/>
          </a:p>
        </p:txBody>
      </p:sp>
      <p:sp>
        <p:nvSpPr>
          <p:cNvPr id="36" name="文本框 35"/>
          <p:cNvSpPr txBox="1"/>
          <p:nvPr/>
        </p:nvSpPr>
        <p:spPr>
          <a:xfrm>
            <a:off x="5911215" y="2177415"/>
            <a:ext cx="852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1313131313</a:t>
            </a:r>
            <a:endParaRPr lang="en-US" altLang="zh-CN" sz="900"/>
          </a:p>
        </p:txBody>
      </p:sp>
      <p:sp>
        <p:nvSpPr>
          <p:cNvPr id="37" name="文本框 36"/>
          <p:cNvSpPr txBox="1"/>
          <p:nvPr/>
        </p:nvSpPr>
        <p:spPr>
          <a:xfrm>
            <a:off x="6737985" y="2177415"/>
            <a:ext cx="7721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FF0000"/>
                </a:solidFill>
              </a:rPr>
              <a:t>2021-02-02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59300" y="2435860"/>
            <a:ext cx="780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住行科技</a:t>
            </a:r>
            <a:r>
              <a:rPr lang="en-US" altLang="zh-CN" sz="900"/>
              <a:t>...</a:t>
            </a:r>
            <a:endParaRPr lang="en-US" altLang="zh-CN" sz="900"/>
          </a:p>
        </p:txBody>
      </p:sp>
      <p:sp>
        <p:nvSpPr>
          <p:cNvPr id="39" name="文本框 38"/>
          <p:cNvSpPr txBox="1"/>
          <p:nvPr/>
        </p:nvSpPr>
        <p:spPr>
          <a:xfrm>
            <a:off x="5365115" y="2435860"/>
            <a:ext cx="5803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张三</a:t>
            </a:r>
            <a:endParaRPr lang="zh-CN" altLang="en-US" sz="900"/>
          </a:p>
        </p:txBody>
      </p:sp>
      <p:sp>
        <p:nvSpPr>
          <p:cNvPr id="40" name="文本框 39"/>
          <p:cNvSpPr txBox="1"/>
          <p:nvPr/>
        </p:nvSpPr>
        <p:spPr>
          <a:xfrm>
            <a:off x="5910580" y="2435860"/>
            <a:ext cx="852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1313131313</a:t>
            </a:r>
            <a:endParaRPr lang="en-US" altLang="zh-CN" sz="900"/>
          </a:p>
        </p:txBody>
      </p:sp>
      <p:sp>
        <p:nvSpPr>
          <p:cNvPr id="41" name="文本框 40"/>
          <p:cNvSpPr txBox="1"/>
          <p:nvPr/>
        </p:nvSpPr>
        <p:spPr>
          <a:xfrm>
            <a:off x="6737350" y="2435860"/>
            <a:ext cx="7721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FF0000"/>
                </a:solidFill>
              </a:rPr>
              <a:t>2021-02-02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82160" y="6193790"/>
            <a:ext cx="1383030" cy="3232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/>
              <a:t>协议修改</a:t>
            </a:r>
            <a:endParaRPr lang="zh-CN" altLang="en-US" sz="1000" b="1"/>
          </a:p>
        </p:txBody>
      </p:sp>
      <p:sp>
        <p:nvSpPr>
          <p:cNvPr id="43" name="矩形 42"/>
          <p:cNvSpPr/>
          <p:nvPr/>
        </p:nvSpPr>
        <p:spPr>
          <a:xfrm>
            <a:off x="6069330" y="6193790"/>
            <a:ext cx="1383030" cy="323215"/>
          </a:xfrm>
          <a:prstGeom prst="rect">
            <a:avLst/>
          </a:prstGeom>
          <a:solidFill>
            <a:srgbClr val="00B05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/>
              <a:t>添加公司</a:t>
            </a:r>
            <a:endParaRPr lang="zh-CN" altLang="en-US" sz="1000" b="1"/>
          </a:p>
        </p:txBody>
      </p:sp>
      <p:cxnSp>
        <p:nvCxnSpPr>
          <p:cNvPr id="54" name="直接箭头连接符 53"/>
          <p:cNvCxnSpPr>
            <a:stCxn id="43" idx="0"/>
            <a:endCxn id="44" idx="1"/>
          </p:cNvCxnSpPr>
          <p:nvPr/>
        </p:nvCxnSpPr>
        <p:spPr>
          <a:xfrm flipV="1">
            <a:off x="6760845" y="3406775"/>
            <a:ext cx="1470660" cy="2787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2"/>
            <a:endCxn id="44" idx="1"/>
          </p:cNvCxnSpPr>
          <p:nvPr/>
        </p:nvCxnSpPr>
        <p:spPr>
          <a:xfrm>
            <a:off x="7123430" y="2665730"/>
            <a:ext cx="1108075" cy="741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552690" y="1661795"/>
            <a:ext cx="6400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删除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/>
          <p:cNvCxnSpPr>
            <a:stCxn id="67" idx="2"/>
          </p:cNvCxnSpPr>
          <p:nvPr/>
        </p:nvCxnSpPr>
        <p:spPr>
          <a:xfrm flipH="1">
            <a:off x="7302500" y="2030095"/>
            <a:ext cx="57023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231505" y="231775"/>
            <a:ext cx="3001645" cy="634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98815" y="295910"/>
            <a:ext cx="2867660" cy="340995"/>
          </a:xfrm>
          <a:prstGeom prst="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/>
              <a:t>协议公司</a:t>
            </a:r>
            <a:endParaRPr lang="zh-CN" altLang="en-US" sz="1000" b="1"/>
          </a:p>
        </p:txBody>
      </p:sp>
      <p:sp>
        <p:nvSpPr>
          <p:cNvPr id="4" name="矩形 3"/>
          <p:cNvSpPr/>
          <p:nvPr/>
        </p:nvSpPr>
        <p:spPr>
          <a:xfrm>
            <a:off x="8393430" y="70802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公司名称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3430" y="107886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地址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3430" y="1471930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联系人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4065" y="185102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电话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94065" y="224726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状态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93430" y="6221095"/>
            <a:ext cx="2677160" cy="323215"/>
          </a:xfrm>
          <a:prstGeom prst="rect">
            <a:avLst/>
          </a:prstGeom>
          <a:solidFill>
            <a:srgbClr val="00B05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确 定</a:t>
            </a:r>
            <a:endParaRPr lang="zh-CN" altLang="en-US" sz="1200" b="1"/>
          </a:p>
        </p:txBody>
      </p:sp>
      <p:sp>
        <p:nvSpPr>
          <p:cNvPr id="15" name="矩形 14"/>
          <p:cNvSpPr/>
          <p:nvPr/>
        </p:nvSpPr>
        <p:spPr>
          <a:xfrm>
            <a:off x="8702675" y="4107815"/>
            <a:ext cx="2058670" cy="196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93430" y="265620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链接（不可改）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430" y="301180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订房数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94065" y="3373120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签约时间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94065" y="3730625"/>
            <a:ext cx="2677160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营业执照照片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3456"/>
          <a:stretch>
            <a:fillRect/>
          </a:stretch>
        </p:blipFill>
        <p:spPr>
          <a:xfrm>
            <a:off x="3100070" y="887730"/>
            <a:ext cx="5686425" cy="2402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16121" t="9590" r="21903" b="24718"/>
          <a:stretch>
            <a:fillRect/>
          </a:stretch>
        </p:blipFill>
        <p:spPr>
          <a:xfrm>
            <a:off x="4030345" y="4485640"/>
            <a:ext cx="3825240" cy="81343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366135" y="3430270"/>
            <a:ext cx="935990" cy="3575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/>
              <a:t>协议价格</a:t>
            </a:r>
            <a:endParaRPr lang="zh-CN" altLang="en-US" sz="1000" b="1"/>
          </a:p>
        </p:txBody>
      </p:sp>
      <p:sp>
        <p:nvSpPr>
          <p:cNvPr id="12" name="圆角矩形 11"/>
          <p:cNvSpPr/>
          <p:nvPr/>
        </p:nvSpPr>
        <p:spPr>
          <a:xfrm>
            <a:off x="4803140" y="3423285"/>
            <a:ext cx="3800475" cy="357505"/>
          </a:xfrm>
          <a:prstGeom prst="round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/>
          </a:p>
        </p:txBody>
      </p:sp>
      <p:sp>
        <p:nvSpPr>
          <p:cNvPr id="13" name="圆角矩形 12"/>
          <p:cNvSpPr/>
          <p:nvPr/>
        </p:nvSpPr>
        <p:spPr>
          <a:xfrm>
            <a:off x="5544820" y="3470910"/>
            <a:ext cx="970280" cy="2705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/>
          </a:p>
        </p:txBody>
      </p:sp>
      <p:sp>
        <p:nvSpPr>
          <p:cNvPr id="15" name="文本框 14"/>
          <p:cNvSpPr txBox="1"/>
          <p:nvPr/>
        </p:nvSpPr>
        <p:spPr>
          <a:xfrm>
            <a:off x="4914265" y="348678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平日价</a:t>
            </a:r>
            <a:endParaRPr lang="zh-CN" altLang="en-US" sz="1000"/>
          </a:p>
        </p:txBody>
      </p:sp>
      <p:sp>
        <p:nvSpPr>
          <p:cNvPr id="16" name="圆角矩形 15"/>
          <p:cNvSpPr/>
          <p:nvPr/>
        </p:nvSpPr>
        <p:spPr>
          <a:xfrm>
            <a:off x="7440930" y="3471545"/>
            <a:ext cx="970280" cy="2609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/>
          </a:p>
        </p:txBody>
      </p:sp>
      <p:sp>
        <p:nvSpPr>
          <p:cNvPr id="17" name="文本框 16"/>
          <p:cNvSpPr txBox="1"/>
          <p:nvPr/>
        </p:nvSpPr>
        <p:spPr>
          <a:xfrm>
            <a:off x="6826250" y="348742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周末价</a:t>
            </a:r>
            <a:endParaRPr lang="zh-CN" altLang="en-US" sz="1000"/>
          </a:p>
        </p:txBody>
      </p:sp>
      <p:sp>
        <p:nvSpPr>
          <p:cNvPr id="18" name="圆角矩形 17"/>
          <p:cNvSpPr/>
          <p:nvPr/>
        </p:nvSpPr>
        <p:spPr>
          <a:xfrm>
            <a:off x="3366135" y="3937635"/>
            <a:ext cx="935990" cy="3575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/>
              <a:t>结算价格</a:t>
            </a:r>
            <a:endParaRPr lang="zh-CN" altLang="en-US" sz="1000" b="1"/>
          </a:p>
        </p:txBody>
      </p:sp>
      <p:sp>
        <p:nvSpPr>
          <p:cNvPr id="26" name="圆角矩形 25"/>
          <p:cNvSpPr/>
          <p:nvPr/>
        </p:nvSpPr>
        <p:spPr>
          <a:xfrm>
            <a:off x="4803140" y="3930650"/>
            <a:ext cx="3800475" cy="357505"/>
          </a:xfrm>
          <a:prstGeom prst="round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/>
          </a:p>
        </p:txBody>
      </p:sp>
      <p:sp>
        <p:nvSpPr>
          <p:cNvPr id="29" name="圆角矩形 28"/>
          <p:cNvSpPr/>
          <p:nvPr/>
        </p:nvSpPr>
        <p:spPr>
          <a:xfrm>
            <a:off x="5544820" y="3978275"/>
            <a:ext cx="970280" cy="2705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/>
          </a:p>
        </p:txBody>
      </p:sp>
      <p:sp>
        <p:nvSpPr>
          <p:cNvPr id="58" name="文本框 57"/>
          <p:cNvSpPr txBox="1"/>
          <p:nvPr/>
        </p:nvSpPr>
        <p:spPr>
          <a:xfrm>
            <a:off x="4914265" y="399415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平日价</a:t>
            </a:r>
            <a:endParaRPr lang="zh-CN" altLang="en-US" sz="1000"/>
          </a:p>
        </p:txBody>
      </p:sp>
      <p:sp>
        <p:nvSpPr>
          <p:cNvPr id="59" name="圆角矩形 58"/>
          <p:cNvSpPr/>
          <p:nvPr/>
        </p:nvSpPr>
        <p:spPr>
          <a:xfrm>
            <a:off x="7440930" y="3978910"/>
            <a:ext cx="970280" cy="2609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/>
          </a:p>
        </p:txBody>
      </p:sp>
      <p:sp>
        <p:nvSpPr>
          <p:cNvPr id="60" name="文本框 59"/>
          <p:cNvSpPr txBox="1"/>
          <p:nvPr/>
        </p:nvSpPr>
        <p:spPr>
          <a:xfrm>
            <a:off x="6826250" y="399478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周末价</a:t>
            </a:r>
            <a:endParaRPr lang="zh-CN" altLang="en-US" sz="1000"/>
          </a:p>
        </p:txBody>
      </p:sp>
      <p:sp>
        <p:nvSpPr>
          <p:cNvPr id="67" name="文本框 66"/>
          <p:cNvSpPr txBox="1"/>
          <p:nvPr/>
        </p:nvSpPr>
        <p:spPr>
          <a:xfrm>
            <a:off x="795655" y="448945"/>
            <a:ext cx="8686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6121" t="9590" r="21903" b="24718"/>
          <a:stretch>
            <a:fillRect/>
          </a:stretch>
        </p:blipFill>
        <p:spPr>
          <a:xfrm>
            <a:off x="4059100" y="4539591"/>
            <a:ext cx="3825240" cy="8134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366135" y="3430270"/>
            <a:ext cx="935990" cy="3575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/>
              <a:t>价格类型</a:t>
            </a:r>
            <a:endParaRPr lang="zh-CN" altLang="en-US" sz="1000" b="1" dirty="0"/>
          </a:p>
        </p:txBody>
      </p:sp>
      <p:sp>
        <p:nvSpPr>
          <p:cNvPr id="4" name="圆角矩形 3"/>
          <p:cNvSpPr/>
          <p:nvPr/>
        </p:nvSpPr>
        <p:spPr>
          <a:xfrm>
            <a:off x="4803140" y="3423285"/>
            <a:ext cx="3800475" cy="357505"/>
          </a:xfrm>
          <a:prstGeom prst="round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36" y="3842384"/>
            <a:ext cx="5719981" cy="7099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24" y="1281025"/>
            <a:ext cx="6955007" cy="2093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901" y="3466237"/>
            <a:ext cx="260363" cy="2540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367" y="3472228"/>
            <a:ext cx="241312" cy="24766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686" y="3477894"/>
            <a:ext cx="241312" cy="24766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76091" y="3465339"/>
            <a:ext cx="80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dirty="0"/>
              <a:t>挂牌价</a:t>
            </a:r>
            <a:endParaRPr lang="zh-CN" altLang="en-US" sz="9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60173" y="3466504"/>
            <a:ext cx="80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dirty="0"/>
              <a:t>协议价</a:t>
            </a:r>
            <a:endParaRPr lang="zh-CN" altLang="en-US" sz="9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502679" y="3461395"/>
            <a:ext cx="80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dirty="0"/>
              <a:t>结算价</a:t>
            </a:r>
            <a:endParaRPr lang="zh-CN" altLang="en-US" sz="9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603615" y="2444151"/>
            <a:ext cx="895516" cy="43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3"/>
          </p:cNvCxnSpPr>
          <p:nvPr/>
        </p:nvCxnSpPr>
        <p:spPr>
          <a:xfrm flipV="1">
            <a:off x="8603615" y="3176828"/>
            <a:ext cx="895516" cy="42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515182" y="2568496"/>
            <a:ext cx="169286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日期和价格类型选好，下面会显示选中时间段内该价格类型的价格</a:t>
            </a:r>
            <a:r>
              <a:rPr lang="en-US" altLang="zh-CN" sz="1000" dirty="0"/>
              <a:t>,</a:t>
            </a:r>
            <a:r>
              <a:rPr lang="zh-CN" altLang="en-US" sz="1000" dirty="0"/>
              <a:t>可以做出修并点击确认保存该时间段内该价格的价格</a:t>
            </a:r>
            <a:endParaRPr lang="zh-CN" altLang="en-US" sz="1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795655" y="448945"/>
            <a:ext cx="86868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09670" y="264160"/>
            <a:ext cx="4772660" cy="617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87620" y="1327150"/>
            <a:ext cx="2058670" cy="196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73015" y="4440555"/>
            <a:ext cx="208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XX</a:t>
            </a:r>
            <a:r>
              <a:rPr lang="zh-CN" altLang="en-US"/>
              <a:t>公司订房二维码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60655"/>
            <a:ext cx="3590925" cy="6372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282"/>
          <a:stretch>
            <a:fillRect/>
          </a:stretch>
        </p:blipFill>
        <p:spPr>
          <a:xfrm>
            <a:off x="4300855" y="170180"/>
            <a:ext cx="3590290" cy="636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45" y="170180"/>
            <a:ext cx="3590925" cy="63722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4650" y="732155"/>
            <a:ext cx="3541395" cy="206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4650" y="4488815"/>
            <a:ext cx="3541395" cy="20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92150" y="1092200"/>
            <a:ext cx="2907030" cy="1343660"/>
          </a:xfrm>
          <a:prstGeom prst="roundRect">
            <a:avLst/>
          </a:prstGeom>
          <a:gradFill>
            <a:gsLst>
              <a:gs pos="0">
                <a:srgbClr val="F06C00"/>
              </a:gs>
              <a:gs pos="100000">
                <a:srgbClr val="FA8A00"/>
              </a:gs>
            </a:gsLst>
            <a:lin ang="0" scaled="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38225" y="1564640"/>
            <a:ext cx="2214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 b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住行科技有限公司</a:t>
            </a:r>
            <a:endParaRPr lang="zh-CN" altLang="en-US" sz="2000" b="1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106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168</cp:revision>
  <dcterms:created xsi:type="dcterms:W3CDTF">2019-06-19T02:08:00Z</dcterms:created>
  <dcterms:modified xsi:type="dcterms:W3CDTF">2020-08-13T08:37:11Z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