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6" r:id="rId5"/>
    <p:sldId id="415" r:id="rId6"/>
    <p:sldId id="410" r:id="rId7"/>
    <p:sldId id="431" r:id="rId8"/>
    <p:sldId id="420" r:id="rId9"/>
    <p:sldId id="424" r:id="rId10"/>
    <p:sldId id="427" r:id="rId11"/>
    <p:sldId id="425" r:id="rId12"/>
    <p:sldId id="440" r:id="rId13"/>
    <p:sldId id="442" r:id="rId14"/>
    <p:sldId id="444" r:id="rId15"/>
    <p:sldId id="450" r:id="rId16"/>
    <p:sldId id="452" r:id="rId17"/>
    <p:sldId id="446" r:id="rId18"/>
    <p:sldId id="459" r:id="rId19"/>
    <p:sldId id="460" r:id="rId20"/>
    <p:sldId id="448" r:id="rId21"/>
    <p:sldId id="462" r:id="rId22"/>
    <p:sldId id="449" r:id="rId23"/>
    <p:sldId id="441" r:id="rId24"/>
    <p:sldId id="467" r:id="rId25"/>
    <p:sldId id="453" r:id="rId26"/>
    <p:sldId id="45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4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创建考试路线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0505" y="376555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34870" y="139255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1220" y="3277870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17565" y="3277870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47570" y="248031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41855" y="28428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34870" y="175514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流程图: 或者 37"/>
          <p:cNvSpPr/>
          <p:nvPr/>
        </p:nvSpPr>
        <p:spPr>
          <a:xfrm>
            <a:off x="9685020" y="1750695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流程图: 或者 39"/>
          <p:cNvSpPr/>
          <p:nvPr/>
        </p:nvSpPr>
        <p:spPr>
          <a:xfrm>
            <a:off x="9685020" y="3249295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2" idx="0"/>
            <a:endCxn id="38" idx="6"/>
          </p:cNvCxnSpPr>
          <p:nvPr/>
        </p:nvCxnSpPr>
        <p:spPr>
          <a:xfrm flipH="1" flipV="1">
            <a:off x="9935210" y="1860550"/>
            <a:ext cx="1033780" cy="669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0363200" y="2529840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>
            <a:stCxn id="42" idx="2"/>
            <a:endCxn id="40" idx="7"/>
          </p:cNvCxnSpPr>
          <p:nvPr/>
        </p:nvCxnSpPr>
        <p:spPr>
          <a:xfrm flipH="1">
            <a:off x="9899015" y="27432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141855" y="3668395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12260" y="3668395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" name="流程图: 或者 45"/>
          <p:cNvSpPr/>
          <p:nvPr/>
        </p:nvSpPr>
        <p:spPr>
          <a:xfrm>
            <a:off x="9685655" y="3669030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3400" y="3668395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流程图: 或者 47"/>
          <p:cNvSpPr/>
          <p:nvPr/>
        </p:nvSpPr>
        <p:spPr>
          <a:xfrm>
            <a:off x="9685020" y="442404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141220" y="443611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酒店前往考点时间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141220" y="490410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从考点返回酒店时间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41220" y="531114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返程时间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流程图: 或者 51"/>
          <p:cNvSpPr/>
          <p:nvPr/>
        </p:nvSpPr>
        <p:spPr>
          <a:xfrm>
            <a:off x="9685020" y="490537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42" idx="2"/>
            <a:endCxn id="46" idx="7"/>
          </p:cNvCxnSpPr>
          <p:nvPr/>
        </p:nvCxnSpPr>
        <p:spPr>
          <a:xfrm flipH="1">
            <a:off x="9898380" y="27432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2" idx="2"/>
            <a:endCxn id="48" idx="7"/>
          </p:cNvCxnSpPr>
          <p:nvPr/>
        </p:nvCxnSpPr>
        <p:spPr>
          <a:xfrm flipH="1">
            <a:off x="9899650" y="27432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2" idx="2"/>
            <a:endCxn id="52" idx="6"/>
          </p:cNvCxnSpPr>
          <p:nvPr/>
        </p:nvCxnSpPr>
        <p:spPr>
          <a:xfrm flipH="1">
            <a:off x="9936480" y="27432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134870" y="6168390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57730" y="4036695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17565" y="4036695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34870" y="211709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乘号 1"/>
          <p:cNvSpPr/>
          <p:nvPr/>
        </p:nvSpPr>
        <p:spPr>
          <a:xfrm>
            <a:off x="936625" y="684530"/>
            <a:ext cx="10223500" cy="56489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91235" y="3085465"/>
            <a:ext cx="2967990" cy="203009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报名成功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2990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990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2990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2990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出发点名称，时间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2990" y="3166110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系统自动分配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2980" y="2867025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2990" y="4006215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0309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89450" y="3035935"/>
            <a:ext cx="2967990" cy="221615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3875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61205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9488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1205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61205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61205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出发点名称，时间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61205" y="3116580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81195" y="2817495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19295" y="4228465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36135" y="3168015"/>
            <a:ext cx="1292860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张三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40755" y="3168015"/>
            <a:ext cx="1274445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李四</a:t>
            </a:r>
            <a:endParaRPr lang="zh-CN" sz="1400">
              <a:solidFill>
                <a:schemeClr val="tx1"/>
              </a:solidFill>
            </a:endParaRPr>
          </a:p>
        </p:txBody>
      </p:sp>
      <p:pic>
        <p:nvPicPr>
          <p:cNvPr id="2" name="图片 1" descr="275b228a20d29b2b2ac5c6447725c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835" y="368300"/>
            <a:ext cx="2882900" cy="59594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070215" y="4660900"/>
            <a:ext cx="1491615" cy="5264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行程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2990" y="225234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状态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59935" y="225234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状态</a:t>
            </a:r>
            <a:endParaRPr lang="zh-CN" sz="14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团队订单管理界面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总览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844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35505" y="281495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教育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35505" y="223964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35505" y="340550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旅行团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62760" y="102108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名称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负责人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电话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人数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考试时间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状态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2020云南省公务员考试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——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曲靖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xx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学校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张三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15087100111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312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2020-10-10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报名中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293350" y="102108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93350" y="1021080"/>
            <a:ext cx="1470660" cy="133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待付款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报名中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待开始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待入住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入住中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已完成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交易取消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762760" y="5426710"/>
            <a:ext cx="853059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605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30825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832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考试名称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8320" y="8274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98955" y="128270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8955" y="15170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9006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98955" y="39217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98955" y="41560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考点位置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90700" y="371665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考点信息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98955" y="17449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98955" y="22053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出发点上车时间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98320" y="4716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入离时间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90065" y="451167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98955" y="24409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返程时间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798955" y="19710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出发点位置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800225" y="6000750"/>
            <a:ext cx="301498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查看分配信息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798320" y="29044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798955" y="26746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98955" y="314071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98955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9768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房费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9768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其他费用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8943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9768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00225" y="6341745"/>
            <a:ext cx="49149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车辆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72690" y="6341745"/>
            <a:ext cx="93726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酒店房间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54095" y="6341745"/>
            <a:ext cx="6559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出发点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16730" y="6341745"/>
            <a:ext cx="4895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考点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0205" y="4486910"/>
            <a:ext cx="3311525" cy="5105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5819775" y="4492625"/>
            <a:ext cx="802640" cy="4991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119" idx="1"/>
            <a:endCxn id="8" idx="3"/>
          </p:cNvCxnSpPr>
          <p:nvPr/>
        </p:nvCxnSpPr>
        <p:spPr>
          <a:xfrm flipH="1">
            <a:off x="4951730" y="4742180"/>
            <a:ext cx="868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37170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225" y="33712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00395" y="3780155"/>
            <a:ext cx="1041400" cy="508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1"/>
            <a:endCxn id="6" idx="3"/>
          </p:cNvCxnSpPr>
          <p:nvPr/>
        </p:nvCxnSpPr>
        <p:spPr>
          <a:xfrm flipH="1">
            <a:off x="4964430" y="4034155"/>
            <a:ext cx="7359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52905" y="3662680"/>
            <a:ext cx="3311525" cy="7429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会议订单管理界面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17767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4510" y="20110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主办方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6255" y="29565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参会专家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700" y="27139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主要领导和嘉宾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查看参会信息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0483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31902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6255" y="343281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主办方链接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6255" y="3667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6255" y="22409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会议地址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" y="24752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会议内容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53035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6255" y="39096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会议日程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0700" y="41522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会议介绍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1415" y="574230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01415" y="59118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其他事宜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1415" y="83883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01415" y="107823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01415" y="132080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83605" y="41084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066790" y="7029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058535" y="52324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058535" y="107505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092825" y="568325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94" idx="1"/>
          </p:cNvCxnSpPr>
          <p:nvPr/>
        </p:nvCxnSpPr>
        <p:spPr>
          <a:xfrm flipV="1">
            <a:off x="3543935" y="3313430"/>
            <a:ext cx="2439670" cy="2901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971915" y="464820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63660" y="3287395"/>
            <a:ext cx="3048635" cy="210058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5735" y="347599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055735" y="372872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056370" y="450977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050655" y="4766945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056370" y="398780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056370" y="4246880"/>
            <a:ext cx="286258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046210" y="503428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101" idx="3"/>
            <a:endCxn id="81" idx="1"/>
          </p:cNvCxnSpPr>
          <p:nvPr/>
        </p:nvCxnSpPr>
        <p:spPr>
          <a:xfrm>
            <a:off x="8780145" y="1244600"/>
            <a:ext cx="27495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81" idx="2"/>
            <a:endCxn id="50" idx="0"/>
          </p:cNvCxnSpPr>
          <p:nvPr/>
        </p:nvCxnSpPr>
        <p:spPr>
          <a:xfrm>
            <a:off x="10487025" y="1954530"/>
            <a:ext cx="1270" cy="13328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6389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45923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不住宿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58535" y="20110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1" name="表格 80"/>
          <p:cNvGraphicFramePr/>
          <p:nvPr>
            <p:custDataLst>
              <p:tags r:id="rId1"/>
            </p:custDataLst>
          </p:nvPr>
        </p:nvGraphicFramePr>
        <p:xfrm>
          <a:off x="9055100" y="548005"/>
          <a:ext cx="2863850" cy="140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770"/>
                <a:gridCol w="572770"/>
                <a:gridCol w="572770"/>
                <a:gridCol w="572770"/>
                <a:gridCol w="572770"/>
              </a:tblGrid>
              <a:tr h="263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单位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职务</a:t>
                      </a: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住行科技有限公司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总经理</a:t>
                      </a:r>
                      <a:endParaRPr lang="zh-CN" altLang="en-US" sz="9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住行科技有限公司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职员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188325" y="748030"/>
            <a:ext cx="503555" cy="24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换房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88325" y="1120140"/>
            <a:ext cx="503555" cy="24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换房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旅行团订单管理界面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旅行团名称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2016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入离时间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查看团员信息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导游及编号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5271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22491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7697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  <a:sym typeface="+mn-ea"/>
              </a:rPr>
              <a:t>旅行团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130" y="5742305"/>
            <a:ext cx="183578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6255" y="29749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备注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6255" y="3222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6255" y="34620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6255" y="37045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25" idx="1"/>
          </p:cNvCxnSpPr>
          <p:nvPr/>
        </p:nvCxnSpPr>
        <p:spPr>
          <a:xfrm flipV="1">
            <a:off x="3543935" y="3247390"/>
            <a:ext cx="2439670" cy="29679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4510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旅行社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6255" y="24917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6255" y="27324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司机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83605" y="34480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66790" y="6369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58535" y="4572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58535" y="10090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2825" y="561721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971915" y="374015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29" idx="3"/>
            <a:endCxn id="79" idx="1"/>
          </p:cNvCxnSpPr>
          <p:nvPr/>
        </p:nvCxnSpPr>
        <p:spPr>
          <a:xfrm flipV="1">
            <a:off x="8780145" y="1163320"/>
            <a:ext cx="27559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5728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3931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302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66790" y="19450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1" name="表格 30"/>
          <p:cNvGraphicFramePr/>
          <p:nvPr>
            <p:custDataLst>
              <p:tags r:id="rId1"/>
            </p:custDataLst>
          </p:nvPr>
        </p:nvGraphicFramePr>
        <p:xfrm>
          <a:off x="9055735" y="457200"/>
          <a:ext cx="2857500" cy="1325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714375"/>
                <a:gridCol w="714375"/>
                <a:gridCol w="714375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查看分配信息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   </a:t>
            </a:r>
            <a:r>
              <a:rPr lang="zh-CN" sz="1000">
                <a:solidFill>
                  <a:schemeClr val="tx1"/>
                </a:solidFill>
              </a:rPr>
              <a:t>待补全</a:t>
            </a:r>
            <a:r>
              <a:rPr lang="en-US" altLang="zh-CN" sz="1000">
                <a:solidFill>
                  <a:schemeClr val="tx1"/>
                </a:solidFill>
              </a:rPr>
              <a:t>  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40017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122047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77228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047105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15632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5632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725410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432165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83323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126220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22782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23607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80262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511915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91298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22782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601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20565" y="3640455"/>
            <a:ext cx="2920365" cy="6692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点击进入下一个界面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4770" y="6327775"/>
            <a:ext cx="287464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018790" y="6327775"/>
            <a:ext cx="290131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046470" y="6327775"/>
            <a:ext cx="294894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125585" y="6327775"/>
            <a:ext cx="300609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6" name="直接箭头连接符 125"/>
          <p:cNvCxnSpPr>
            <a:stCxn id="119" idx="0"/>
            <a:endCxn id="118" idx="2"/>
          </p:cNvCxnSpPr>
          <p:nvPr/>
        </p:nvCxnSpPr>
        <p:spPr>
          <a:xfrm flipV="1">
            <a:off x="5981065" y="1657350"/>
            <a:ext cx="1539875" cy="19831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9" idx="3"/>
            <a:endCxn id="117" idx="2"/>
          </p:cNvCxnSpPr>
          <p:nvPr/>
        </p:nvCxnSpPr>
        <p:spPr>
          <a:xfrm flipV="1">
            <a:off x="7440930" y="1657350"/>
            <a:ext cx="3147695" cy="23177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 未分配 </a:t>
            </a:r>
            <a:r>
              <a:rPr lang="en-US" altLang="zh-CN" sz="800">
                <a:solidFill>
                  <a:schemeClr val="bg1"/>
                </a:solidFill>
              </a:rPr>
              <a:t>33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    </a:t>
            </a:r>
            <a:r>
              <a:rPr lang="zh-CN" altLang="en-US" sz="1000">
                <a:solidFill>
                  <a:schemeClr val="tx1"/>
                </a:solidFill>
              </a:rPr>
              <a:t>司机          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1975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83505" y="880745"/>
            <a:ext cx="656590" cy="21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 未分配 </a:t>
            </a:r>
            <a:r>
              <a:rPr lang="en-US" altLang="zh-CN" sz="800">
                <a:solidFill>
                  <a:schemeClr val="bg1"/>
                </a:solidFill>
              </a:rPr>
              <a:t>33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8960" y="2273300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添加酒店房间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25" name="直接箭头连接符 124"/>
          <p:cNvCxnSpPr>
            <a:stCxn id="119" idx="0"/>
            <a:endCxn id="101" idx="2"/>
          </p:cNvCxnSpPr>
          <p:nvPr/>
        </p:nvCxnSpPr>
        <p:spPr>
          <a:xfrm flipH="1" flipV="1">
            <a:off x="4479290" y="2111375"/>
            <a:ext cx="1501775" cy="1529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9" idx="1"/>
            <a:endCxn id="9" idx="3"/>
          </p:cNvCxnSpPr>
          <p:nvPr/>
        </p:nvCxnSpPr>
        <p:spPr>
          <a:xfrm flipH="1" flipV="1">
            <a:off x="2860040" y="1769745"/>
            <a:ext cx="1660525" cy="22053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添加车辆信息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4770" y="6327775"/>
            <a:ext cx="287464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    </a:t>
            </a:r>
            <a:r>
              <a:rPr lang="zh-CN" altLang="en-US" sz="1000">
                <a:solidFill>
                  <a:schemeClr val="tx1"/>
                </a:solidFill>
              </a:rPr>
              <a:t>司机          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1942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43250" y="6328410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93085" y="54991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车牌号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994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司机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93085" y="13735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联系方式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93085" y="180022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人数</a:t>
            </a:r>
            <a:endParaRPr lang="zh-CN" sz="10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添加酒店房间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1942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43250" y="6328410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制作链接分享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93085" y="54991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选择酒店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994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选择间数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2865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70815" y="140017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7081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78943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446655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47725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2560" y="122047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2560" y="177228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2865" y="6327775"/>
            <a:ext cx="290131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830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27580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035" y="2273300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添加酒店房间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662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0450" y="6328410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0285" y="549910"/>
            <a:ext cx="2721610" cy="3390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汇都酒店</a:t>
            </a:r>
            <a:r>
              <a:rPr lang="en-US" altLang="zh-CN" sz="1000">
                <a:solidFill>
                  <a:schemeClr val="bg1"/>
                </a:solidFill>
              </a:rPr>
              <a:t>—</a:t>
            </a:r>
            <a:r>
              <a:rPr lang="zh-CN" altLang="en-US" sz="1000">
                <a:solidFill>
                  <a:schemeClr val="bg1"/>
                </a:solidFill>
              </a:rPr>
              <a:t>还需选择</a:t>
            </a:r>
            <a:r>
              <a:rPr lang="en-US" altLang="zh-CN" sz="1600" b="1">
                <a:solidFill>
                  <a:schemeClr val="bg1"/>
                </a:solidFill>
              </a:rPr>
              <a:t>10</a:t>
            </a:r>
            <a:r>
              <a:rPr lang="zh-CN" altLang="en-US" sz="1000">
                <a:solidFill>
                  <a:schemeClr val="bg1"/>
                </a:solidFill>
              </a:rPr>
              <a:t>间房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727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按房型查找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727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2818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7306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9727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2818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7306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9727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2818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7306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9727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2818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7306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727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2818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7306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637395" y="1400175"/>
            <a:ext cx="163639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酒店添加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34" idx="1"/>
            <a:endCxn id="5" idx="3"/>
          </p:cNvCxnSpPr>
          <p:nvPr/>
        </p:nvCxnSpPr>
        <p:spPr>
          <a:xfrm flipH="1">
            <a:off x="8885555" y="1743075"/>
            <a:ext cx="751840" cy="18516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分配列表条目进入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21005" y="368300"/>
            <a:ext cx="416560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88315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72020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76375" y="33051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考生列表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3650" y="237172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考生详情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63105" y="5568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63105" y="7931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63740" y="1508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63740" y="20027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63740" y="22307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3740" y="2473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63740" y="10274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54850" y="17519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63740" y="1270000"/>
            <a:ext cx="301625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9970" y="10318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是否需要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15" idx="1"/>
          </p:cNvCxnSpPr>
          <p:nvPr/>
        </p:nvCxnSpPr>
        <p:spPr>
          <a:xfrm>
            <a:off x="6424930" y="1374775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676890" y="1275715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合住邀请者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合住加入者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系统分配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独住一间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18" idx="1"/>
            <a:endCxn id="23" idx="3"/>
          </p:cNvCxnSpPr>
          <p:nvPr/>
        </p:nvCxnSpPr>
        <p:spPr>
          <a:xfrm flipH="1">
            <a:off x="10079990" y="1606550"/>
            <a:ext cx="59690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063740" y="2714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39335" y="10318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是否需要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>
            <a:stCxn id="2" idx="3"/>
          </p:cNvCxnSpPr>
          <p:nvPr/>
        </p:nvCxnSpPr>
        <p:spPr>
          <a:xfrm>
            <a:off x="6432550" y="1374775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8640" y="6188710"/>
            <a:ext cx="1656080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6005" y="6188710"/>
            <a:ext cx="1699260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酒店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9240" y="90805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9240" y="127254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9240" y="165417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315" y="231838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添加人员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39970" y="368300"/>
            <a:ext cx="1061720" cy="3657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rgbClr val="FF0000"/>
                </a:solidFill>
              </a:rPr>
              <a:t>swipeAction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>
            <a:stCxn id="21" idx="1"/>
            <a:endCxn id="6" idx="0"/>
          </p:cNvCxnSpPr>
          <p:nvPr/>
        </p:nvCxnSpPr>
        <p:spPr>
          <a:xfrm flipH="1">
            <a:off x="4312285" y="551180"/>
            <a:ext cx="527685" cy="3568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812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创建考试订单</a:t>
            </a:r>
            <a:r>
              <a:rPr lang="en-US" altLang="zh-CN"/>
              <a:t>——</a:t>
            </a:r>
            <a:r>
              <a:rPr lang="zh-CN"/>
              <a:t>选择考试模板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1715135" y="235839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曲靖</a:t>
            </a:r>
            <a:r>
              <a:rPr lang="en-US" altLang="zh-CN">
                <a:solidFill>
                  <a:schemeClr val="tx1"/>
                </a:solidFill>
              </a:rPr>
              <a:t>xx</a:t>
            </a:r>
            <a:r>
              <a:rPr lang="zh-CN" altLang="en-US">
                <a:solidFill>
                  <a:schemeClr val="tx1"/>
                </a:solidFill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54515" y="1231900"/>
            <a:ext cx="2217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选择一个考试模板后进入下一步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14500" y="1644650"/>
            <a:ext cx="7361555" cy="40830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44865" y="16802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715770" y="291528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安宁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5770" y="461962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添加模板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15135" y="347218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楚雄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5770" y="401383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昭通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8990" y="70421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b="1"/>
              <a:t>选择考试模板</a:t>
            </a:r>
            <a:endParaRPr lang="zh-CN" sz="2000" b="1"/>
          </a:p>
        </p:txBody>
      </p:sp>
      <p:sp>
        <p:nvSpPr>
          <p:cNvPr id="11" name="矩形 10"/>
          <p:cNvSpPr/>
          <p:nvPr/>
        </p:nvSpPr>
        <p:spPr>
          <a:xfrm>
            <a:off x="8140065" y="240220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40065" y="295910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40065" y="351599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0065" y="405765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乘号 14"/>
          <p:cNvSpPr/>
          <p:nvPr/>
        </p:nvSpPr>
        <p:spPr>
          <a:xfrm>
            <a:off x="936625" y="684530"/>
            <a:ext cx="10223500" cy="56489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添加人员页面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21005" y="368300"/>
            <a:ext cx="416560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88315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463665" y="368300"/>
            <a:ext cx="39598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76375" y="33051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考生列表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8640" y="6188710"/>
            <a:ext cx="1656080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6005" y="6188710"/>
            <a:ext cx="1699260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酒店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9240" y="90805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9240" y="127254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9240" y="165417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315" y="231838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添加人员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03390" y="622236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确 定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>
            <a:stCxn id="9" idx="3"/>
            <a:endCxn id="11" idx="1"/>
          </p:cNvCxnSpPr>
          <p:nvPr/>
        </p:nvCxnSpPr>
        <p:spPr>
          <a:xfrm>
            <a:off x="4025265" y="2500630"/>
            <a:ext cx="2438400" cy="10337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>
            <p:custDataLst>
              <p:tags r:id="rId2"/>
            </p:custDataLst>
          </p:nvPr>
        </p:nvGraphicFramePr>
        <p:xfrm>
          <a:off x="6786880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圆角矩形 28"/>
          <p:cNvSpPr/>
          <p:nvPr/>
        </p:nvSpPr>
        <p:spPr>
          <a:xfrm>
            <a:off x="6549390" y="908050"/>
            <a:ext cx="145415" cy="145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549390" y="1311275"/>
            <a:ext cx="145415" cy="145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549390" y="1692910"/>
            <a:ext cx="145415" cy="145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发送提醒（数据库需要提醒表）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0947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915035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4668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989320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09854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0985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667625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3743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77545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068435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1700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17829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74483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454130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85520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1700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0235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3906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12801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10298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21067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995" y="2962275"/>
            <a:ext cx="2836545" cy="3797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478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96590" y="3028950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多选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18" idx="1"/>
            <a:endCxn id="26" idx="3"/>
          </p:cNvCxnSpPr>
          <p:nvPr/>
        </p:nvCxnSpPr>
        <p:spPr>
          <a:xfrm flipH="1">
            <a:off x="2866390" y="3359785"/>
            <a:ext cx="330200" cy="234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8" idx="1"/>
            <a:endCxn id="25" idx="3"/>
          </p:cNvCxnSpPr>
          <p:nvPr/>
        </p:nvCxnSpPr>
        <p:spPr>
          <a:xfrm flipH="1" flipV="1">
            <a:off x="2860040" y="3198495"/>
            <a:ext cx="336550" cy="1612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    </a:t>
            </a:r>
            <a:r>
              <a:rPr lang="zh-CN" altLang="en-US" sz="1000">
                <a:solidFill>
                  <a:schemeClr val="tx1"/>
                </a:solidFill>
              </a:rPr>
              <a:t>司机          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8430" y="3028950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4780" y="3425190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发送提醒界面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5505" y="1438910"/>
            <a:ext cx="7360285" cy="29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发送提醒的内容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5505" y="586549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学生打开提醒页面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86225" y="368300"/>
            <a:ext cx="33096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28135" y="706120"/>
            <a:ext cx="3226435" cy="29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提醒的内容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8135" y="5865495"/>
            <a:ext cx="322643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 认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创建会议订单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790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0853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91690" y="132143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74770" y="132143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85340" y="723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005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967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935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802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85340" y="1002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人数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935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16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单位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2325" y="307149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职位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0260" y="3664585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特惠大床房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67505" y="3664585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间数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80260" y="3387090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房型数量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0260" y="3973830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选择房型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67505" y="3973830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先选择房型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46900" y="2266950"/>
            <a:ext cx="3599815" cy="381127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44130" y="346075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25055" y="2524125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会议名称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62215" y="621030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92950" y="96774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主会方链接：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097405" y="42983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支付信息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85975" y="48723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r>
              <a:rPr lang="zh-CN" altLang="en-US" sz="1200">
                <a:solidFill>
                  <a:srgbClr val="FF0000"/>
                </a:solidFill>
              </a:rPr>
              <a:t>（统一支付）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80260" y="5193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80260" y="45675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支付方式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84850" y="4351655"/>
            <a:ext cx="81788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统一支付个人支付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79625" y="555180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房间价格</a:t>
            </a:r>
            <a:r>
              <a:rPr lang="zh-CN" altLang="en-US" sz="1200">
                <a:solidFill>
                  <a:srgbClr val="FF0000"/>
                </a:solidFill>
              </a:rPr>
              <a:t>（个人支付）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79625" y="588137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会议费用</a:t>
            </a:r>
            <a:r>
              <a:rPr lang="zh-CN" altLang="en-US" sz="1200">
                <a:solidFill>
                  <a:srgbClr val="FF0000"/>
                </a:solidFill>
              </a:rPr>
              <a:t>（个人支付）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创建旅行团订单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1765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311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旅行团名称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490" y="138747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20570" y="138747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3840" y="75501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125" y="107632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63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25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93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260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393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4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旅行社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4950" y="3211195"/>
            <a:ext cx="3493770" cy="434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导入团员信息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805680" y="368300"/>
            <a:ext cx="3359785" cy="62572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8416290" y="572770"/>
          <a:ext cx="3230880" cy="147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10"/>
                <a:gridCol w="661035"/>
                <a:gridCol w="920115"/>
                <a:gridCol w="1049020"/>
              </a:tblGrid>
              <a:tr h="470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矩形 94"/>
          <p:cNvSpPr/>
          <p:nvPr/>
        </p:nvSpPr>
        <p:spPr>
          <a:xfrm>
            <a:off x="5125085" y="6877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16830" y="5080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116830" y="10598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25085" y="16236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16830" y="14439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16830" y="19958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28235" y="6096000"/>
            <a:ext cx="3056890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完成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0505" y="376555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编辑</a:t>
            </a:r>
            <a:r>
              <a:rPr lang="zh-CN">
                <a:sym typeface="+mn-ea"/>
              </a:rPr>
              <a:t>考试模板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4870" y="130683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1220" y="3277870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7565" y="3277870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7570" y="248031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1855" y="28428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4870" y="175514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或者 15"/>
          <p:cNvSpPr/>
          <p:nvPr/>
        </p:nvSpPr>
        <p:spPr>
          <a:xfrm>
            <a:off x="9685020" y="1750695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流程图: 或者 19"/>
          <p:cNvSpPr/>
          <p:nvPr/>
        </p:nvSpPr>
        <p:spPr>
          <a:xfrm>
            <a:off x="9685020" y="3249295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2" idx="0"/>
            <a:endCxn id="16" idx="6"/>
          </p:cNvCxnSpPr>
          <p:nvPr/>
        </p:nvCxnSpPr>
        <p:spPr>
          <a:xfrm flipH="1" flipV="1">
            <a:off x="9935210" y="1860550"/>
            <a:ext cx="1033780" cy="669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63200" y="2529840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  <a:endCxn id="20" idx="7"/>
          </p:cNvCxnSpPr>
          <p:nvPr/>
        </p:nvCxnSpPr>
        <p:spPr>
          <a:xfrm flipH="1">
            <a:off x="9899015" y="27432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41855" y="3668395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2260" y="3668395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流程图: 或者 26"/>
          <p:cNvSpPr/>
          <p:nvPr/>
        </p:nvSpPr>
        <p:spPr>
          <a:xfrm>
            <a:off x="9685655" y="3669030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3400" y="3668395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或者 29"/>
          <p:cNvSpPr/>
          <p:nvPr/>
        </p:nvSpPr>
        <p:spPr>
          <a:xfrm>
            <a:off x="9685020" y="442404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41220" y="443611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酒店前往考点时间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41220" y="490410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从考点返回酒店时间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1220" y="531114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返程时间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流程图: 或者 33"/>
          <p:cNvSpPr/>
          <p:nvPr/>
        </p:nvSpPr>
        <p:spPr>
          <a:xfrm>
            <a:off x="9685020" y="490537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22" idx="2"/>
            <a:endCxn id="27" idx="7"/>
          </p:cNvCxnSpPr>
          <p:nvPr/>
        </p:nvCxnSpPr>
        <p:spPr>
          <a:xfrm flipH="1">
            <a:off x="9898380" y="27432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2"/>
            <a:endCxn id="30" idx="7"/>
          </p:cNvCxnSpPr>
          <p:nvPr/>
        </p:nvCxnSpPr>
        <p:spPr>
          <a:xfrm flipH="1">
            <a:off x="9899650" y="27432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2"/>
            <a:endCxn id="34" idx="6"/>
          </p:cNvCxnSpPr>
          <p:nvPr/>
        </p:nvCxnSpPr>
        <p:spPr>
          <a:xfrm flipH="1">
            <a:off x="9936480" y="27432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34870" y="6187440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7730" y="4036695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7565" y="4036695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4870" y="211709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39235" y="368300"/>
            <a:ext cx="3654425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支付信息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5435" y="55118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选择支付方式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09720" y="160274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支付金额</a:t>
            </a:r>
            <a:r>
              <a:rPr lang="zh-CN" altLang="en-US" sz="1600">
                <a:solidFill>
                  <a:srgbClr val="FF0000"/>
                </a:solidFill>
              </a:rPr>
              <a:t>（统一支付）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15435" y="6202045"/>
            <a:ext cx="35083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9755" y="392430"/>
            <a:ext cx="1917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统一支付，学生支付，已支付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09720" y="280670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是否已支付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5435" y="243840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其他费用</a:t>
            </a:r>
            <a:r>
              <a:rPr lang="zh-CN" altLang="en-US" sz="1600">
                <a:solidFill>
                  <a:srgbClr val="FF0000"/>
                </a:solidFill>
              </a:rPr>
              <a:t>（学生支付）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5435" y="202057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房费</a:t>
            </a:r>
            <a:r>
              <a:rPr lang="zh-CN" altLang="en-US" sz="1600">
                <a:solidFill>
                  <a:srgbClr val="FF0000"/>
                </a:solidFill>
              </a:rPr>
              <a:t>（学生支付）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9720" y="320675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人数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（统一支付，已支付）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09720" y="124714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联系方式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09720" y="911225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负责人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09720" y="3630295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备注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1720" y="1855470"/>
            <a:ext cx="3599815" cy="430276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91330" y="365633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79875" y="1996440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2020云南省公务员考试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5255" y="2584450"/>
            <a:ext cx="2931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考试时间    </a:t>
            </a:r>
            <a:r>
              <a:rPr lang="en-US" altLang="zh-CN">
                <a:sym typeface="+mn-ea"/>
              </a:rPr>
              <a:t>2020-10-11</a:t>
            </a:r>
            <a:endParaRPr lang="zh-CN" altLang="en-US"/>
          </a:p>
          <a:p>
            <a:pPr algn="ctr"/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生成二维码图片和链接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17035" y="629031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1260" y="1036320"/>
            <a:ext cx="3599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学生报名链接：</a:t>
            </a:r>
            <a:r>
              <a:rPr lang="en-US" altLang="zh-CN">
                <a:sym typeface="+mn-ea"/>
              </a:rPr>
              <a:t>http://zxkj.webinn.online/xxxxxx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722370" y="36830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统一支付链接：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331075" y="391160"/>
            <a:ext cx="2074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统一支付】</a:t>
            </a:r>
            <a:r>
              <a:rPr lang="zh-CN" altLang="en-US">
                <a:solidFill>
                  <a:srgbClr val="FF0000"/>
                </a:solidFill>
              </a:rPr>
              <a:t>有此链接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/>
              <a:t>统一付款页面</a:t>
            </a:r>
            <a:endParaRPr 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8541385" y="506730"/>
            <a:ext cx="2074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打开统一支付链接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26" name="矩形 25"/>
          <p:cNvSpPr/>
          <p:nvPr/>
        </p:nvSpPr>
        <p:spPr>
          <a:xfrm>
            <a:off x="4076700" y="219646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人数                </a:t>
            </a:r>
            <a:r>
              <a:rPr lang="en-US" altLang="zh-CN" sz="1600">
                <a:solidFill>
                  <a:schemeClr val="tx1"/>
                </a:solidFill>
              </a:rPr>
              <a:t>200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77970" y="164909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支付费用         ￥</a:t>
            </a:r>
            <a:r>
              <a:rPr lang="en-US" altLang="zh-CN" sz="1600">
                <a:solidFill>
                  <a:schemeClr val="tx1"/>
                </a:solidFill>
              </a:rPr>
              <a:t>50000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</a:rPr>
              <a:t>支付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78605" y="3066415"/>
            <a:ext cx="3248660" cy="16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备注信息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4195" y="506730"/>
            <a:ext cx="2693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ym typeface="+mn-ea"/>
              </a:rPr>
              <a:t>2020云南省公务员考试</a:t>
            </a:r>
            <a:endParaRPr lang="zh-CN" altLang="en-US" sz="16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46905" y="875030"/>
            <a:ext cx="2693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ym typeface="+mn-ea"/>
              </a:rPr>
              <a:t>考试时间</a:t>
            </a:r>
            <a:endParaRPr lang="zh-CN" altLang="en-US" sz="16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5275" y="2747645"/>
            <a:ext cx="1487170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入住时间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225" y="2747645"/>
            <a:ext cx="1461135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离店时间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144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66875" y="1695450"/>
            <a:ext cx="3398520" cy="288353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1170" y="1772920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6875" y="1460500"/>
            <a:ext cx="774700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47520" y="343725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39900" y="28898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41170" y="234251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101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78760" y="442595"/>
            <a:ext cx="2217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用以让学生确认考试信息，提供官网链接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7520" y="400367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报名截止日期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847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58480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21040" y="729615"/>
            <a:ext cx="3398520" cy="137477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5810" y="80200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考试名称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21040" y="494665"/>
            <a:ext cx="77470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85810" y="156908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85810" y="132334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85810" y="106616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64270" y="623506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85810" y="182753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报名截止日期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7420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方案二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31835" y="2175510"/>
            <a:ext cx="3394075" cy="24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选择考点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31835" y="2479040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选择出发点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1835" y="3336925"/>
            <a:ext cx="3429000" cy="120142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331835" y="3122930"/>
            <a:ext cx="946150" cy="18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填写个人信息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27085" y="3789680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27085" y="4138930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手机号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27085" y="3439795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身份证号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75115" y="4645660"/>
            <a:ext cx="831850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邀请他人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31835" y="4636135"/>
            <a:ext cx="76390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系统分配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02215" y="4636135"/>
            <a:ext cx="791210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加入他人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988040" y="4636135"/>
            <a:ext cx="77279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一人独住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31835" y="4959985"/>
            <a:ext cx="3429000" cy="120142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427085" y="5127625"/>
            <a:ext cx="3248025" cy="8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与他人同住，系统将自动为您分配</a:t>
            </a:r>
            <a:endParaRPr lang="zh-CN" sz="10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66105" y="3593465"/>
            <a:ext cx="2217420" cy="553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为您创建一个房间，您可以使用邀请码邀请他人同住，您将支付一间房的费用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66105" y="5046345"/>
            <a:ext cx="2217420" cy="398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加入他人创建的房间，您不支付房间费用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666105" y="5593715"/>
            <a:ext cx="2217420" cy="553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不与他人合住，我们将为您安排单独房间，您将支付一间房的全部费用，</a:t>
            </a:r>
            <a:endParaRPr lang="zh-CN" sz="10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（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学生付费）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4" name="直接箭头连接符 43"/>
          <p:cNvCxnSpPr>
            <a:stCxn id="40" idx="3"/>
            <a:endCxn id="32" idx="0"/>
          </p:cNvCxnSpPr>
          <p:nvPr/>
        </p:nvCxnSpPr>
        <p:spPr>
          <a:xfrm>
            <a:off x="7883525" y="3878580"/>
            <a:ext cx="1707515" cy="775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1" idx="3"/>
            <a:endCxn id="34" idx="2"/>
          </p:cNvCxnSpPr>
          <p:nvPr/>
        </p:nvCxnSpPr>
        <p:spPr>
          <a:xfrm flipV="1">
            <a:off x="7883525" y="4874895"/>
            <a:ext cx="2614295" cy="3790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2" idx="3"/>
            <a:endCxn id="35" idx="2"/>
          </p:cNvCxnSpPr>
          <p:nvPr/>
        </p:nvCxnSpPr>
        <p:spPr>
          <a:xfrm flipV="1">
            <a:off x="7883525" y="4874895"/>
            <a:ext cx="3491230" cy="1003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331835" y="2786380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需要接送？（</a:t>
            </a:r>
            <a:r>
              <a:rPr lang="en-US" altLang="zh-CN" sz="1000">
                <a:solidFill>
                  <a:schemeClr val="bg1"/>
                </a:solidFill>
              </a:rPr>
              <a:t>radio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r>
              <a:rPr lang="zh-CN" altLang="en-US" sz="1000">
                <a:solidFill>
                  <a:srgbClr val="FF0000"/>
                </a:solidFill>
              </a:rPr>
              <a:t>（学生付费）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学生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付费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6475" y="123825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450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210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7110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</a:rPr>
              <a:t>100 </a:t>
            </a:r>
            <a:r>
              <a:rPr lang="zh-CN" altLang="en-US" sz="1000">
                <a:solidFill>
                  <a:schemeClr val="tx1"/>
                </a:solidFill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</a:rPr>
              <a:t>200</a:t>
            </a:r>
            <a:endParaRPr lang="en-US" altLang="zh-CN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7745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您承担一半的房间的费用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6475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7745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6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91025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>
                <a:solidFill>
                  <a:schemeClr val="tx1"/>
                </a:solidFill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91660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您支付整间房间的费用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90390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91660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7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89755" y="1256665"/>
            <a:ext cx="2937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整间：截止后如无人加入则自住一间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45075" y="858520"/>
            <a:ext cx="16268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独住一间，邀请他人合住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74305" y="19272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  <a:sym typeface="+mn-ea"/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74940" y="2517140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您不需要支付房间的费用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71765" y="297180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73035" y="36163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73035" y="1275080"/>
            <a:ext cx="2937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不需要付房费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74940" y="425958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4940" y="483171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92930" y="4346575"/>
            <a:ext cx="2937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注意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支付成功后下发合住邀请码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4424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统一付费及学生支付后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系统分配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7110" y="228917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进入下一页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邀请他人合住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9755" y="211582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1234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9120" y="3108325"/>
            <a:ext cx="29381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将邀请码告知您想邀请的人，由加入房间的人填写至输入框。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如截止前没有人加入，并且是</a:t>
            </a:r>
            <a:r>
              <a:rPr lang="zh-CN" altLang="en-US" sz="1000">
                <a:sym typeface="+mn-ea"/>
              </a:rPr>
              <a:t>统一付费的订单，系统将自动分配同住人。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如截止前没有人加入，并且是自付费订单，默认您独自入住一个房间。</a:t>
            </a:r>
            <a:endParaRPr lang="en-US" altLang="zh-CN" sz="1000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44805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加入他人房间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73035" y="213360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73670" y="2879090"/>
            <a:ext cx="2938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如截止前没有加入任一房间，并且是统一付费的订单，系统将自动为您分配房间。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如截止前没有加入任一房间</a:t>
            </a:r>
            <a:r>
              <a:rPr lang="zh-CN" altLang="en-US" sz="1000">
                <a:sym typeface="+mn-ea"/>
              </a:rPr>
              <a:t>，并且没有不属于统一付费订单，系统将视为您主动放弃此次行程。</a:t>
            </a:r>
            <a:endParaRPr lang="zh-CN" sz="1000"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9755" y="1238250"/>
            <a:ext cx="293878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检查入住信息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259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加入房间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07730" y="85852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rgbClr val="FF0000"/>
                </a:solidFill>
              </a:rPr>
              <a:t>（</a:t>
            </a:r>
            <a:r>
              <a:rPr lang="zh-CN">
                <a:solidFill>
                  <a:srgbClr val="FF0000"/>
                </a:solidFill>
                <a:sym typeface="+mn-ea"/>
              </a:rPr>
              <a:t>统一付费</a:t>
            </a:r>
            <a:r>
              <a:rPr lang="zh-CN">
                <a:solidFill>
                  <a:srgbClr val="FF0000"/>
                </a:solidFill>
              </a:rPr>
              <a:t>）</a:t>
            </a:r>
            <a:endParaRPr 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24450" y="2705735"/>
            <a:ext cx="1470660" cy="26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如有需要请截图保存</a:t>
            </a:r>
            <a:endParaRPr lang="zh-CN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UNIT_TABLE_BEAUTIFY" val="smartTable{c42beccb-735e-43b0-8472-97898f44b6a0}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TABLE_BEAUTIFY" val="smartTable{f08f0429-ea6d-42e0-92bd-1da80879e31a}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UNIT_TABLE_BEAUTIFY" val="smartTable{05630686-4005-4993-a3f4-801563ebb112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TABLE_BEAUTIFY" val="smartTable{0e928674-45c1-4ca2-bb64-cf6237f27ed6}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UNIT_TABLE_BEAUTIFY" val="smartTable{0e928674-45c1-4ca2-bb64-cf6237f27ed6}"/>
</p:tagLst>
</file>

<file path=ppt/tags/tag87.xml><?xml version="1.0" encoding="utf-8"?>
<p:tagLst xmlns:p="http://schemas.openxmlformats.org/presentationml/2006/main">
  <p:tag name="KSO_WM_UNIT_TABLE_BEAUTIFY" val="smartTable{0e928674-45c1-4ca2-bb64-cf6237f27ed6}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UNIT_TABLE_BEAUTIFY" val="smartTable{05630686-4005-4993-a3f4-801563ebb112}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4410</Words>
  <Application>WPS 演示</Application>
  <PresentationFormat>宽屏</PresentationFormat>
  <Paragraphs>1308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lideg</cp:lastModifiedBy>
  <cp:revision>207</cp:revision>
  <dcterms:created xsi:type="dcterms:W3CDTF">2019-06-19T02:08:00Z</dcterms:created>
  <dcterms:modified xsi:type="dcterms:W3CDTF">2020-08-24T08:46:12Z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