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1" r:id="rId10"/>
    <p:sldId id="422" r:id="rId11"/>
    <p:sldId id="426" r:id="rId12"/>
    <p:sldId id="423" r:id="rId13"/>
    <p:sldId id="424" r:id="rId14"/>
    <p:sldId id="427" r:id="rId15"/>
    <p:sldId id="425" r:id="rId16"/>
    <p:sldId id="440" r:id="rId17"/>
    <p:sldId id="442" r:id="rId18"/>
    <p:sldId id="444" r:id="rId19"/>
    <p:sldId id="450" r:id="rId20"/>
    <p:sldId id="452" r:id="rId21"/>
    <p:sldId id="446" r:id="rId22"/>
    <p:sldId id="448" r:id="rId23"/>
    <p:sldId id="449" r:id="rId24"/>
    <p:sldId id="441" r:id="rId25"/>
    <p:sldId id="45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3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酒店前往考点时间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2340" y="538480"/>
            <a:ext cx="185928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填写个人信息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3545" y="207645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姓名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查看并选择出发点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3545" y="2652395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手机号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3545" y="1504315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身份证号</a:t>
            </a:r>
            <a:endParaRPr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81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5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717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住宿方式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375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邀请他人合住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750" y="123825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3750" y="287718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为您创建一个房间，您可以使用邀请码邀请他人同住</a:t>
            </a:r>
            <a:endParaRPr lang="zh-CN" sz="10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3750" y="180975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3750" y="345059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加入他人房间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63750" y="402209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加入他人创建的房间</a:t>
            </a:r>
            <a:endParaRPr lang="zh-CN" sz="10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449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36765" y="1009650"/>
            <a:ext cx="2938780" cy="6750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独住一间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7019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住宿方式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6765" y="223456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邀请他人合住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36765" y="345059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36765" y="168021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不与他人合住，我们将为您安排单独房间，您将支付一间房的全部费用</a:t>
            </a:r>
            <a:endParaRPr lang="zh-CN" sz="10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6765" y="282257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由您支付一间房的费用，支付成功后将下发给您一个邀请码，仅可邀请一人同住</a:t>
            </a:r>
            <a:endParaRPr lang="zh-CN" sz="1000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36765" y="402209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37400" y="460375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加入他人房间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37400" y="517525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7055" y="100965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统一付费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34355" y="1009650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学生付费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6——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支付整间还是一半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整间：截止后自住一间，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一半：截止后系统分配入住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100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是否需要支付一半房费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需要：邀请他人合住的订单只需要支付一半房费，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不需要：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邀请他人合住的订单支付整间房费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74940" y="425958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7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系统将自动为您分配房间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2548890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8——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2629535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330450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3469640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2548890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2629535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330450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3741420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2680970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2680970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27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36245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38506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41947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98955" y="17449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98955" y="22053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3205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98320" y="45548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出发考点时间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11543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98320" y="478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考点返回时间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98955" y="24409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返程时间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98955" y="19710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0075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90065" y="29044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798955" y="26746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98955" y="31407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41745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41745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41745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41745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090670"/>
            <a:ext cx="3311525" cy="9423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778500" y="4227195"/>
            <a:ext cx="1041400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561840"/>
            <a:ext cx="8267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4895" y="31407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74895" y="26365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4895" y="2884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483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9150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altLang="en-US" sz="1200">
                <a:solidFill>
                  <a:schemeClr val="tx1"/>
                </a:solidFill>
              </a:rPr>
              <a:t>号车         云</a:t>
            </a:r>
            <a:r>
              <a:rPr lang="en-US" altLang="zh-CN" sz="1200">
                <a:solidFill>
                  <a:schemeClr val="tx1"/>
                </a:solidFill>
              </a:rPr>
              <a:t>A 12345           </a:t>
            </a:r>
            <a:r>
              <a:rPr lang="zh-CN" altLang="en-US" sz="1200">
                <a:solidFill>
                  <a:schemeClr val="tx1"/>
                </a:solidFill>
              </a:rPr>
              <a:t>张三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9065" y="13773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号车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添加车辆信息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414520" y="252666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4" name="直接箭头连接符 123"/>
          <p:cNvCxnSpPr>
            <a:stCxn id="119" idx="1"/>
            <a:endCxn id="51" idx="2"/>
          </p:cNvCxnSpPr>
          <p:nvPr/>
        </p:nvCxnSpPr>
        <p:spPr>
          <a:xfrm flipH="1" flipV="1">
            <a:off x="1499870" y="1716405"/>
            <a:ext cx="2914650" cy="1144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1805940"/>
            <a:ext cx="139573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875020" y="1657350"/>
            <a:ext cx="1588135" cy="8693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334885" y="1657350"/>
            <a:ext cx="3195955" cy="12039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4201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0932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896745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9150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altLang="en-US" sz="1200">
                <a:solidFill>
                  <a:schemeClr val="tx1"/>
                </a:solidFill>
              </a:rPr>
              <a:t>号车         云</a:t>
            </a:r>
            <a:r>
              <a:rPr lang="en-US" altLang="zh-CN" sz="1200">
                <a:solidFill>
                  <a:schemeClr val="tx1"/>
                </a:solidFill>
              </a:rPr>
              <a:t>A 12345           </a:t>
            </a:r>
            <a:r>
              <a:rPr lang="zh-CN" altLang="en-US" sz="1200">
                <a:solidFill>
                  <a:schemeClr val="tx1"/>
                </a:solidFill>
              </a:rPr>
              <a:t>张三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9065" y="13773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号车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添加车辆信息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354580"/>
            <a:ext cx="2836545" cy="44056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780" y="249936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altLang="en-US" sz="1200">
                <a:solidFill>
                  <a:schemeClr val="tx1"/>
                </a:solidFill>
              </a:rPr>
              <a:t>号车         云</a:t>
            </a:r>
            <a:r>
              <a:rPr lang="en-US" altLang="zh-CN" sz="1200">
                <a:solidFill>
                  <a:schemeClr val="tx1"/>
                </a:solidFill>
              </a:rPr>
              <a:t>A 12345           </a:t>
            </a:r>
            <a:r>
              <a:rPr lang="zh-CN" altLang="en-US" sz="1200">
                <a:solidFill>
                  <a:schemeClr val="tx1"/>
                </a:solidFill>
              </a:rPr>
              <a:t>张三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430" y="2893695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号车         云</a:t>
            </a:r>
            <a:r>
              <a:rPr lang="en-US" altLang="zh-CN" sz="1200">
                <a:solidFill>
                  <a:schemeClr val="tx1"/>
                </a:solidFill>
              </a:rPr>
              <a:t>A 12346           </a:t>
            </a:r>
            <a:r>
              <a:rPr lang="zh-CN" altLang="en-US" sz="1200">
                <a:solidFill>
                  <a:schemeClr val="tx1"/>
                </a:solidFill>
              </a:rPr>
              <a:t>张四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28010" y="249936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6" idx="3"/>
          </p:cNvCxnSpPr>
          <p:nvPr/>
        </p:nvCxnSpPr>
        <p:spPr>
          <a:xfrm flipH="1">
            <a:off x="2860040" y="2830195"/>
            <a:ext cx="267970" cy="2330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5" idx="3"/>
          </p:cNvCxnSpPr>
          <p:nvPr/>
        </p:nvCxnSpPr>
        <p:spPr>
          <a:xfrm flipH="1" flipV="1">
            <a:off x="2866390" y="2668905"/>
            <a:ext cx="26162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编辑</a:t>
            </a:r>
            <a:r>
              <a:rPr lang="zh-CN">
                <a:sym typeface="+mn-ea"/>
              </a:rPr>
              <a:t>考试模板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30683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1"/>
            <a:endCxn id="16" idx="6"/>
          </p:cNvCxnSpPr>
          <p:nvPr/>
        </p:nvCxnSpPr>
        <p:spPr>
          <a:xfrm flipH="1" flipV="1">
            <a:off x="9935210" y="1860550"/>
            <a:ext cx="427990" cy="775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酒店前往考点时间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18744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908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1220" y="469265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选择支付方式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5505" y="226441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支付金额</a:t>
            </a:r>
            <a:r>
              <a:rPr lang="zh-CN" altLang="en-US">
                <a:solidFill>
                  <a:srgbClr val="FF0000"/>
                </a:solidFill>
              </a:rPr>
              <a:t>（统一支付）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1220" y="620204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71355" y="39370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统一支付，学生支付，已支付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35505" y="373126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是否已支付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1220" y="275463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除房费金额</a:t>
            </a:r>
            <a:r>
              <a:rPr lang="zh-CN" altLang="en-US">
                <a:solidFill>
                  <a:srgbClr val="FF0000"/>
                </a:solidFill>
              </a:rPr>
              <a:t>（学生支付）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505" y="323850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房费</a:t>
            </a:r>
            <a:r>
              <a:rPr lang="zh-CN" altLang="en-US">
                <a:solidFill>
                  <a:srgbClr val="FF0000"/>
                </a:solidFill>
              </a:rPr>
              <a:t>（学生支付）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5505" y="422275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人数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（统一支付，已支付）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5505" y="1348105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联系方式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35505" y="92075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负责人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1220" y="180594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每辆车人数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5505" y="471805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人数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（统一支付，已支付）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220" y="517906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备注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统一付款页面</a:t>
            </a:r>
            <a:endParaRPr lang="zh-CN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打开统一支付链接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人数                </a:t>
            </a:r>
            <a:r>
              <a:rPr lang="en-US" altLang="zh-CN">
                <a:solidFill>
                  <a:schemeClr val="tx1"/>
                </a:solidFill>
              </a:rPr>
              <a:t>200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7970" y="164909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支付费用         ￥</a:t>
            </a:r>
            <a:r>
              <a:rPr lang="en-US" altLang="zh-CN">
                <a:solidFill>
                  <a:schemeClr val="tx1"/>
                </a:solidFill>
              </a:rPr>
              <a:t>50000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277177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备注信息</a:t>
            </a:r>
            <a:endParaRPr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6864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7296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8020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4946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5690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13233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10661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8275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27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241550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56159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90560" y="3202940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290560" y="2988945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85810" y="365569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85810" y="400494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85810" y="330581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800" y="1205865"/>
            <a:ext cx="2938780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昆明学院</a:t>
            </a:r>
            <a:r>
              <a:rPr lang="en-US" altLang="zh-CN">
                <a:solidFill>
                  <a:schemeClr val="bg1"/>
                </a:solidFill>
              </a:rPr>
              <a:t>xx</a:t>
            </a:r>
            <a:r>
              <a:rPr lang="zh-CN" altLang="en-US">
                <a:solidFill>
                  <a:schemeClr val="bg1"/>
                </a:solidFill>
              </a:rPr>
              <a:t>楼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9525" y="529590"/>
            <a:ext cx="124015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选择考点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4150" y="287020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云南大学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>
                <a:solidFill>
                  <a:schemeClr val="tx1"/>
                </a:solidFill>
                <a:sym typeface="+mn-ea"/>
              </a:rPr>
              <a:t>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86530" y="232283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云南大学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>
                <a:solidFill>
                  <a:schemeClr val="tx1"/>
                </a:solidFill>
              </a:rPr>
              <a:t>楼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800" y="177546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昆明学院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查看并选择考点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950" y="13144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5950" y="188341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65950" y="2431415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5950" y="29781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800" y="1205865"/>
            <a:ext cx="2938780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曲靖学院</a:t>
            </a:r>
            <a:r>
              <a:rPr lang="zh-CN">
                <a:solidFill>
                  <a:schemeClr val="bg1"/>
                </a:solidFill>
              </a:rPr>
              <a:t>大门口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697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选择出发点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800" y="177546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曲靖学院宿舍楼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查看并选择出发点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950" y="13144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5950" y="188341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TABLE_BEAUTIFY" val="smartTable{c42beccb-735e-43b0-8472-97898f44b6a0}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TABLE_BEAUTIFY" val="smartTable{f08f0429-ea6d-42e0-92bd-1da80879e31a}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UNIT_TABLE_BEAUTIFY" val="smartTable{05630686-4005-4993-a3f4-801563ebb112}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TABLE_BEAUTIFY" val="smartTable{0e928674-45c1-4ca2-bb64-cf6237f27ed6}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UNIT_TABLE_BEAUTIFY" val="smartTable{05630686-4005-4993-a3f4-801563ebb112}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3806</Words>
  <Application>WPS 演示</Application>
  <PresentationFormat>宽屏</PresentationFormat>
  <Paragraphs>1117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186</cp:revision>
  <dcterms:created xsi:type="dcterms:W3CDTF">2019-06-19T02:08:00Z</dcterms:created>
  <dcterms:modified xsi:type="dcterms:W3CDTF">2020-07-18T06:09:06Z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