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6" r:id="rId5"/>
    <p:sldId id="415" r:id="rId6"/>
    <p:sldId id="410" r:id="rId7"/>
    <p:sldId id="431" r:id="rId8"/>
    <p:sldId id="420" r:id="rId9"/>
    <p:sldId id="424" r:id="rId10"/>
    <p:sldId id="427" r:id="rId11"/>
    <p:sldId id="425" r:id="rId12"/>
    <p:sldId id="440" r:id="rId13"/>
    <p:sldId id="442" r:id="rId14"/>
    <p:sldId id="444" r:id="rId15"/>
    <p:sldId id="450" r:id="rId16"/>
    <p:sldId id="452" r:id="rId17"/>
    <p:sldId id="446" r:id="rId18"/>
    <p:sldId id="448" r:id="rId19"/>
    <p:sldId id="449" r:id="rId20"/>
    <p:sldId id="441" r:id="rId21"/>
    <p:sldId id="453" r:id="rId22"/>
    <p:sldId id="45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2"/>
        <p:guide pos="380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创建考试路线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0505" y="376555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34870" y="139255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1220" y="3277870"/>
            <a:ext cx="362140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17565" y="3277870"/>
            <a:ext cx="35839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47570" y="248031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41855" y="284289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34870" y="175514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流程图: 或者 37"/>
          <p:cNvSpPr/>
          <p:nvPr/>
        </p:nvSpPr>
        <p:spPr>
          <a:xfrm>
            <a:off x="9685020" y="1750695"/>
            <a:ext cx="25019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30505" y="3053715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或从地图选点，具体看实现难度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0" name="流程图: 或者 39"/>
          <p:cNvSpPr/>
          <p:nvPr/>
        </p:nvSpPr>
        <p:spPr>
          <a:xfrm>
            <a:off x="9685020" y="3249295"/>
            <a:ext cx="25082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2" idx="0"/>
            <a:endCxn id="38" idx="6"/>
          </p:cNvCxnSpPr>
          <p:nvPr/>
        </p:nvCxnSpPr>
        <p:spPr>
          <a:xfrm flipH="1" flipV="1">
            <a:off x="9935210" y="1860550"/>
            <a:ext cx="1033780" cy="669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0363200" y="2529840"/>
            <a:ext cx="1210945" cy="2133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可添加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>
            <a:stCxn id="42" idx="2"/>
            <a:endCxn id="40" idx="7"/>
          </p:cNvCxnSpPr>
          <p:nvPr/>
        </p:nvCxnSpPr>
        <p:spPr>
          <a:xfrm flipH="1">
            <a:off x="9899015" y="2743200"/>
            <a:ext cx="1069975" cy="538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141855" y="3668395"/>
            <a:ext cx="18802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12260" y="3668395"/>
            <a:ext cx="26593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6" name="流程图: 或者 45"/>
          <p:cNvSpPr/>
          <p:nvPr/>
        </p:nvSpPr>
        <p:spPr>
          <a:xfrm>
            <a:off x="9685655" y="3669030"/>
            <a:ext cx="24955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83400" y="3668395"/>
            <a:ext cx="26187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出发点上车时间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流程图: 或者 47"/>
          <p:cNvSpPr/>
          <p:nvPr/>
        </p:nvSpPr>
        <p:spPr>
          <a:xfrm>
            <a:off x="9685020" y="4424045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141220" y="4436110"/>
            <a:ext cx="7360285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酒店前往考点时间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141220" y="4904105"/>
            <a:ext cx="7360285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从考点返回酒店时间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141220" y="5311140"/>
            <a:ext cx="7360285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返程时间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" name="流程图: 或者 51"/>
          <p:cNvSpPr/>
          <p:nvPr/>
        </p:nvSpPr>
        <p:spPr>
          <a:xfrm>
            <a:off x="9685020" y="4905375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42" idx="2"/>
            <a:endCxn id="46" idx="7"/>
          </p:cNvCxnSpPr>
          <p:nvPr/>
        </p:nvCxnSpPr>
        <p:spPr>
          <a:xfrm flipH="1">
            <a:off x="9898380" y="2743200"/>
            <a:ext cx="1070610" cy="958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2" idx="2"/>
            <a:endCxn id="48" idx="7"/>
          </p:cNvCxnSpPr>
          <p:nvPr/>
        </p:nvCxnSpPr>
        <p:spPr>
          <a:xfrm flipH="1">
            <a:off x="9899650" y="2743200"/>
            <a:ext cx="1069340" cy="1713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2" idx="2"/>
            <a:endCxn id="52" idx="6"/>
          </p:cNvCxnSpPr>
          <p:nvPr/>
        </p:nvCxnSpPr>
        <p:spPr>
          <a:xfrm flipH="1">
            <a:off x="9936480" y="2743200"/>
            <a:ext cx="1032510" cy="2272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134870" y="6168390"/>
            <a:ext cx="7360285" cy="226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57730" y="4036695"/>
            <a:ext cx="3673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入住时间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917565" y="4036695"/>
            <a:ext cx="360045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离店时间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34870" y="211709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报名截止时间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91235" y="2548890"/>
            <a:ext cx="2967990" cy="203009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05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4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报名成功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53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报名成功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2990" y="11595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990" y="141922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2990" y="16802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2990" y="194627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出发点名称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2990" y="2629535"/>
            <a:ext cx="2827020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系统自动分配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2980" y="2330450"/>
            <a:ext cx="749300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住宿信息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2990" y="3469640"/>
            <a:ext cx="29381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具体酒店及房间信息将在本次报名截止后统一下发至您的手机，请注意查收</a:t>
            </a:r>
            <a:r>
              <a:rPr lang="zh-CN" sz="1000">
                <a:sym typeface="+mn-ea"/>
              </a:rPr>
              <a:t>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</a:t>
            </a:r>
            <a:r>
              <a:rPr lang="zh-CN" sz="1000">
                <a:sym typeface="+mn-ea"/>
              </a:rPr>
              <a:t>您可在</a:t>
            </a:r>
            <a:r>
              <a:rPr lang="en-US" altLang="zh-CN" sz="1000">
                <a:sym typeface="+mn-ea"/>
              </a:rPr>
              <a:t>“e</a:t>
            </a:r>
            <a:r>
              <a:rPr lang="zh-CN" altLang="en-US" sz="1000">
                <a:sym typeface="+mn-ea"/>
              </a:rPr>
              <a:t>住行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小程序</a:t>
            </a:r>
            <a:r>
              <a:rPr lang="en-US" altLang="zh-CN" sz="1000">
                <a:sym typeface="+mn-ea"/>
              </a:rPr>
              <a:t>“</a:t>
            </a:r>
            <a:r>
              <a:rPr lang="zh-CN" altLang="en-US" sz="1000">
                <a:sym typeface="+mn-ea"/>
              </a:rPr>
              <a:t>我的</a:t>
            </a:r>
            <a:r>
              <a:rPr lang="en-US" altLang="zh-CN" sz="1000">
                <a:sym typeface="+mn-ea"/>
              </a:rPr>
              <a:t>”—&gt;“</a:t>
            </a:r>
            <a:r>
              <a:rPr lang="zh-CN" altLang="en-US" sz="1000">
                <a:sym typeface="+mn-ea"/>
              </a:rPr>
              <a:t>行程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中看到报名信息</a:t>
            </a:r>
            <a:endParaRPr lang="zh-CN" altLang="en-US" sz="10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0309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89450" y="2548890"/>
            <a:ext cx="2967990" cy="221615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38750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报名成功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61205" y="11595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94885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61205" y="141922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61205" y="16802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61205" y="194627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出发点名称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61205" y="2629535"/>
            <a:ext cx="2827020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81195" y="2330450"/>
            <a:ext cx="749300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住宿信息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19295" y="3741420"/>
            <a:ext cx="29381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具体酒店及房间信息将在本次报名截止后统一下发至您的手机，请注意查收</a:t>
            </a:r>
            <a:r>
              <a:rPr lang="zh-CN" sz="1000">
                <a:sym typeface="+mn-ea"/>
              </a:rPr>
              <a:t>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</a:t>
            </a:r>
            <a:r>
              <a:rPr lang="zh-CN" sz="1000">
                <a:sym typeface="+mn-ea"/>
              </a:rPr>
              <a:t>您可在</a:t>
            </a:r>
            <a:r>
              <a:rPr lang="en-US" altLang="zh-CN" sz="1000">
                <a:sym typeface="+mn-ea"/>
              </a:rPr>
              <a:t>“e</a:t>
            </a:r>
            <a:r>
              <a:rPr lang="zh-CN" altLang="en-US" sz="1000">
                <a:sym typeface="+mn-ea"/>
              </a:rPr>
              <a:t>住行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小程序</a:t>
            </a:r>
            <a:r>
              <a:rPr lang="en-US" altLang="zh-CN" sz="1000">
                <a:sym typeface="+mn-ea"/>
              </a:rPr>
              <a:t>“</a:t>
            </a:r>
            <a:r>
              <a:rPr lang="zh-CN" altLang="en-US" sz="1000">
                <a:sym typeface="+mn-ea"/>
              </a:rPr>
              <a:t>我的</a:t>
            </a:r>
            <a:r>
              <a:rPr lang="en-US" altLang="zh-CN" sz="1000">
                <a:sym typeface="+mn-ea"/>
              </a:rPr>
              <a:t>”—&gt;“</a:t>
            </a:r>
            <a:r>
              <a:rPr lang="zh-CN" altLang="en-US" sz="1000">
                <a:sym typeface="+mn-ea"/>
              </a:rPr>
              <a:t>行程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中看到报名信息</a:t>
            </a:r>
            <a:endParaRPr lang="zh-CN" altLang="en-US" sz="1000"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636135" y="2680970"/>
            <a:ext cx="1292860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张三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40755" y="2680970"/>
            <a:ext cx="1274445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李四</a:t>
            </a:r>
            <a:endParaRPr lang="zh-CN" sz="1400">
              <a:solidFill>
                <a:schemeClr val="tx1"/>
              </a:solidFill>
            </a:endParaRPr>
          </a:p>
        </p:txBody>
      </p:sp>
      <p:pic>
        <p:nvPicPr>
          <p:cNvPr id="2" name="图片 1" descr="275b228a20d29b2b2ac5c6447725c2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835" y="368300"/>
            <a:ext cx="2882900" cy="59594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070215" y="4660900"/>
            <a:ext cx="1491615" cy="5264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行程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团队订单管理界面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总览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8445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35505" y="281495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教育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35505" y="223964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会议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35505" y="340550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旅行团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查看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19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762760" y="1021080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名称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负责人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电话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人数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考试时间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状态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2020云南省公务员考试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——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曲靖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xx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学校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张三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15087100111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312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2020-10-10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报名中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293350" y="1021080"/>
            <a:ext cx="1470660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93350" y="1021080"/>
            <a:ext cx="1470660" cy="133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rgbClr val="FF0000"/>
                </a:solidFill>
              </a:rPr>
              <a:t>待付款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报名中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待开始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待入住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入住中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已完成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交易取消</a:t>
            </a:r>
            <a:endParaRPr lang="zh-CN" sz="1200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762760" y="5426710"/>
            <a:ext cx="8530590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创建订单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605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30825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832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考试名称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98320" y="8274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98955" y="128270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考试网站链接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98955" y="15170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考试说明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9006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98955" y="36245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考点名称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98955" y="38506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考点位置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90700" y="341947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考点信息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98955" y="17449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出发点名称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798955" y="22053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出发点上车时间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798320" y="43205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入离时间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98320" y="45548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出发考点时间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790065" y="411543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798320" y="47809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考点返回时间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98955" y="24409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返程时间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798955" y="19710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出发点位置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800225" y="6000750"/>
            <a:ext cx="301498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查看分配信息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790065" y="29044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798955" y="26746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负责人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98955" y="314071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98955" y="10534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报名截止时间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97685" y="52717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房费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797685" y="55060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其他费用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789430" y="506666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97685" y="57423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800225" y="6341745"/>
            <a:ext cx="49149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车辆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472690" y="6341745"/>
            <a:ext cx="93726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酒店房间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554095" y="6341745"/>
            <a:ext cx="6559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出发点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16730" y="6341745"/>
            <a:ext cx="4895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考点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0205" y="4090670"/>
            <a:ext cx="3311525" cy="9423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5778500" y="4227195"/>
            <a:ext cx="1041400" cy="6692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多个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119" idx="1"/>
            <a:endCxn id="8" idx="3"/>
          </p:cNvCxnSpPr>
          <p:nvPr/>
        </p:nvCxnSpPr>
        <p:spPr>
          <a:xfrm flipH="1">
            <a:off x="4951730" y="4561840"/>
            <a:ext cx="8267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837170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74895" y="314071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74895" y="26365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车辆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4895" y="28841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司机</a:t>
            </a:r>
            <a:endParaRPr lang="zh-CN" altLang="en-US" sz="10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会议订单管理界面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8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73830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05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7050" y="17767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879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9430" y="439356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4510" y="201104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主办方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6255" y="295656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参会专家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8955" y="45986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0700" y="27139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主要领导和嘉宾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8955" y="6000750"/>
            <a:ext cx="3014980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查看参会信息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7050" y="10483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8955" y="12877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负责人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6255" y="31902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6255" y="343281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主办方链接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6415" y="52717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6415" y="55060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押金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8160" y="506666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6415" y="57423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32855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6255" y="3667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参会方链接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6255" y="22409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会议地址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6255" y="24752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会议内容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955" y="153035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955" y="48082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6255" y="390969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会议日程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0700" y="41522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会议介绍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510" y="822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</a:t>
            </a:r>
            <a:r>
              <a:rPr lang="en-US" altLang="zh-CN" sz="1000">
                <a:solidFill>
                  <a:schemeClr val="tx1"/>
                </a:solidFill>
              </a:rPr>
              <a:t>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1415" y="574230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订单编号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01415" y="59118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其他事宜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1415" y="83883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创建时间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01415" y="1078230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更新时间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01415" y="1320800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操作员工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83605" y="410845"/>
            <a:ext cx="2901950" cy="580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066790" y="70294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058535" y="52324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058535" y="107505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092825" y="568325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27" name="直接箭头连接符 126"/>
          <p:cNvCxnSpPr>
            <a:stCxn id="52" idx="3"/>
            <a:endCxn id="94" idx="1"/>
          </p:cNvCxnSpPr>
          <p:nvPr/>
        </p:nvCxnSpPr>
        <p:spPr>
          <a:xfrm flipV="1">
            <a:off x="3543935" y="3313430"/>
            <a:ext cx="2439670" cy="29019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971915" y="464820"/>
            <a:ext cx="3040380" cy="160972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963660" y="3287395"/>
            <a:ext cx="3048635" cy="210058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055735" y="347599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055735" y="372872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性别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056370" y="450977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住宿方式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050655" y="4766945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酒店房间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056370" y="398780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电话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056370" y="4246880"/>
            <a:ext cx="2862580" cy="2095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FF0000"/>
                </a:solidFill>
              </a:rPr>
              <a:t>身份证号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046210" y="503428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支付费用（总）</a:t>
            </a:r>
            <a:endParaRPr lang="zh-CN" sz="10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101" idx="3"/>
            <a:endCxn id="81" idx="1"/>
          </p:cNvCxnSpPr>
          <p:nvPr/>
        </p:nvCxnSpPr>
        <p:spPr>
          <a:xfrm>
            <a:off x="8780145" y="1244600"/>
            <a:ext cx="27495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81" idx="2"/>
            <a:endCxn id="50" idx="0"/>
          </p:cNvCxnSpPr>
          <p:nvPr/>
        </p:nvCxnSpPr>
        <p:spPr>
          <a:xfrm>
            <a:off x="10487025" y="1954530"/>
            <a:ext cx="1270" cy="13328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066790" y="163893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58535" y="145923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不住宿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58535" y="201104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1" name="表格 80"/>
          <p:cNvGraphicFramePr/>
          <p:nvPr>
            <p:custDataLst>
              <p:tags r:id="rId1"/>
            </p:custDataLst>
          </p:nvPr>
        </p:nvGraphicFramePr>
        <p:xfrm>
          <a:off x="9055100" y="548005"/>
          <a:ext cx="2863850" cy="140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770"/>
                <a:gridCol w="572770"/>
                <a:gridCol w="572770"/>
                <a:gridCol w="572770"/>
                <a:gridCol w="572770"/>
              </a:tblGrid>
              <a:tr h="263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单位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职务</a:t>
                      </a:r>
                      <a:endParaRPr lang="zh-CN" altLang="en-US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住行科技有限公司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总经理</a:t>
                      </a:r>
                      <a:endParaRPr lang="zh-CN" altLang="en-US" sz="9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住行科技有限公司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职员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8188325" y="748030"/>
            <a:ext cx="503555" cy="248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换房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88325" y="1120140"/>
            <a:ext cx="503555" cy="248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换房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旅行团订单管理界面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8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73830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05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旅行团名称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7050" y="2016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入离时间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879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9430" y="439356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8955" y="45986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8955" y="6000750"/>
            <a:ext cx="3014980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查看团员信息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7050" y="12877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导游及编号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8955" y="152717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6255" y="22491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6415" y="52717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6415" y="55060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押金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8160" y="506666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6415" y="57423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32855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955" y="176974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955" y="48082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510" y="822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  <a:sym typeface="+mn-ea"/>
              </a:rPr>
              <a:t>旅行团</a:t>
            </a:r>
            <a:r>
              <a:rPr lang="en-US" altLang="zh-CN" sz="1000">
                <a:solidFill>
                  <a:schemeClr val="tx1"/>
                </a:solidFill>
              </a:rPr>
              <a:t>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130" y="5742305"/>
            <a:ext cx="183578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订单编号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6255" y="297497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备注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6255" y="32226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创建时间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6255" y="34620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更新时间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6255" y="37045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操作员工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127" name="直接箭头连接符 126"/>
          <p:cNvCxnSpPr>
            <a:stCxn id="52" idx="3"/>
            <a:endCxn id="25" idx="1"/>
          </p:cNvCxnSpPr>
          <p:nvPr/>
        </p:nvCxnSpPr>
        <p:spPr>
          <a:xfrm flipV="1">
            <a:off x="3543935" y="3247390"/>
            <a:ext cx="2439670" cy="29679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24510" y="10534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旅行社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6255" y="24917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车辆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6255" y="27324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司机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83605" y="344805"/>
            <a:ext cx="2901950" cy="580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66790" y="6369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58535" y="45720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58535" y="100901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92825" y="561721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971915" y="374015"/>
            <a:ext cx="3040380" cy="160972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>
            <a:stCxn id="29" idx="3"/>
            <a:endCxn id="79" idx="1"/>
          </p:cNvCxnSpPr>
          <p:nvPr/>
        </p:nvCxnSpPr>
        <p:spPr>
          <a:xfrm flipV="1">
            <a:off x="8780145" y="1163320"/>
            <a:ext cx="27559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066790" y="157289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58535" y="139319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302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66790" y="19450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31" name="表格 30"/>
          <p:cNvGraphicFramePr/>
          <p:nvPr>
            <p:custDataLst>
              <p:tags r:id="rId1"/>
            </p:custDataLst>
          </p:nvPr>
        </p:nvGraphicFramePr>
        <p:xfrm>
          <a:off x="9055735" y="457200"/>
          <a:ext cx="2857500" cy="1325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/>
                <a:gridCol w="714375"/>
                <a:gridCol w="714375"/>
                <a:gridCol w="714375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身份证号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53****************313</a:t>
                      </a:r>
                      <a:endParaRPr lang="en-US" altLang="zh-CN" sz="900"/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ym typeface="+mn-ea"/>
                        </a:rPr>
                        <a:t>53****************313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查看分配信息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430" y="91503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r>
              <a:rPr lang="zh-CN" altLang="en-US" sz="1200">
                <a:solidFill>
                  <a:schemeClr val="tx1"/>
                </a:solidFill>
              </a:rPr>
              <a:t>号车         云</a:t>
            </a:r>
            <a:r>
              <a:rPr lang="en-US" altLang="zh-CN" sz="1200">
                <a:solidFill>
                  <a:schemeClr val="tx1"/>
                </a:solidFill>
              </a:rPr>
              <a:t>A 12345           </a:t>
            </a:r>
            <a:r>
              <a:rPr lang="zh-CN" altLang="en-US" sz="1200">
                <a:solidFill>
                  <a:schemeClr val="tx1"/>
                </a:solidFill>
              </a:rPr>
              <a:t>张三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39065" y="137731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r>
              <a:rPr lang="zh-CN" altLang="en-US" sz="1200">
                <a:solidFill>
                  <a:schemeClr val="tx1"/>
                </a:solidFill>
              </a:rPr>
              <a:t>号车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添加车辆信息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018790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126740" y="10947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267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74535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4025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803650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118485" y="915035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118485" y="14668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989320" y="428625"/>
            <a:ext cx="294830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09854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曲靖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0985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667625" y="530225"/>
            <a:ext cx="58420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3743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775450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068435" y="428625"/>
            <a:ext cx="300545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17003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昆明学院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17829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74483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1454130" y="530225"/>
            <a:ext cx="44640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考点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855200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9170035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</a:t>
            </a:r>
            <a:r>
              <a:rPr lang="zh-CN" altLang="en-US" sz="1200">
                <a:solidFill>
                  <a:schemeClr val="tx1"/>
                </a:solidFill>
              </a:rPr>
              <a:t>理工大学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102350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楚雄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414520" y="2526665"/>
            <a:ext cx="2920365" cy="6692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点击进入下一个界面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3906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128010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10298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21067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24" name="直接箭头连接符 123"/>
          <p:cNvCxnSpPr>
            <a:stCxn id="119" idx="1"/>
            <a:endCxn id="51" idx="2"/>
          </p:cNvCxnSpPr>
          <p:nvPr/>
        </p:nvCxnSpPr>
        <p:spPr>
          <a:xfrm flipH="1" flipV="1">
            <a:off x="1499870" y="1716405"/>
            <a:ext cx="2914650" cy="11449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9" idx="0"/>
            <a:endCxn id="101" idx="2"/>
          </p:cNvCxnSpPr>
          <p:nvPr/>
        </p:nvCxnSpPr>
        <p:spPr>
          <a:xfrm flipH="1" flipV="1">
            <a:off x="4479290" y="1805940"/>
            <a:ext cx="1395730" cy="7207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19" idx="0"/>
            <a:endCxn id="118" idx="2"/>
          </p:cNvCxnSpPr>
          <p:nvPr/>
        </p:nvCxnSpPr>
        <p:spPr>
          <a:xfrm flipV="1">
            <a:off x="5875020" y="1657350"/>
            <a:ext cx="1588135" cy="8693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9" idx="3"/>
            <a:endCxn id="117" idx="2"/>
          </p:cNvCxnSpPr>
          <p:nvPr/>
        </p:nvCxnSpPr>
        <p:spPr>
          <a:xfrm flipV="1">
            <a:off x="7334885" y="1657350"/>
            <a:ext cx="3195955" cy="12039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分配列表条目进入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42010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09320" y="473710"/>
          <a:ext cx="356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"/>
                <a:gridCol w="594995"/>
                <a:gridCol w="594995"/>
                <a:gridCol w="594995"/>
                <a:gridCol w="594995"/>
                <a:gridCol w="594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车辆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出发点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酒店房间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考点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王五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72020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896745" y="237172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考生列表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3650" y="237172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考生详情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63105" y="55689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63105" y="7931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性别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63740" y="1508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住宿方式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63740" y="20027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出发点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63740" y="22307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酒店房间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63740" y="2473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063740" y="10274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电话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54850" y="17519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车辆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63740" y="1270000"/>
            <a:ext cx="3016250" cy="2095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FF0000"/>
                </a:solidFill>
              </a:rPr>
              <a:t>身份证号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9970" y="10318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是否需要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15" idx="1"/>
          </p:cNvCxnSpPr>
          <p:nvPr/>
        </p:nvCxnSpPr>
        <p:spPr>
          <a:xfrm>
            <a:off x="6424930" y="1374775"/>
            <a:ext cx="630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676890" y="1275715"/>
            <a:ext cx="887095" cy="6610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合住邀请者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合住加入者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系统分配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独住一间</a:t>
            </a:r>
            <a:endParaRPr lang="zh-CN" sz="100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>
            <a:stCxn id="18" idx="1"/>
            <a:endCxn id="23" idx="3"/>
          </p:cNvCxnSpPr>
          <p:nvPr/>
        </p:nvCxnSpPr>
        <p:spPr>
          <a:xfrm flipH="1">
            <a:off x="10079990" y="1606550"/>
            <a:ext cx="596900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063740" y="27146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支付费用（总）</a:t>
            </a:r>
            <a:endParaRPr lang="zh-CN" sz="10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566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发送提醒（数据库需要提醒表）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430" y="91503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r>
              <a:rPr lang="zh-CN" altLang="en-US" sz="1200">
                <a:solidFill>
                  <a:schemeClr val="tx1"/>
                </a:solidFill>
              </a:rPr>
              <a:t>号车         云</a:t>
            </a:r>
            <a:r>
              <a:rPr lang="en-US" altLang="zh-CN" sz="1200">
                <a:solidFill>
                  <a:schemeClr val="tx1"/>
                </a:solidFill>
              </a:rPr>
              <a:t>A 12345           </a:t>
            </a:r>
            <a:r>
              <a:rPr lang="zh-CN" altLang="en-US" sz="1200">
                <a:solidFill>
                  <a:schemeClr val="tx1"/>
                </a:solidFill>
              </a:rPr>
              <a:t>张三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39065" y="137731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r>
              <a:rPr lang="zh-CN" altLang="en-US" sz="1200">
                <a:solidFill>
                  <a:schemeClr val="tx1"/>
                </a:solidFill>
              </a:rPr>
              <a:t>号车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添加车辆信息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018790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126740" y="10947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267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74535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4025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803650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118485" y="915035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118485" y="14668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989320" y="428625"/>
            <a:ext cx="294830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09854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曲靖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0985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667625" y="530225"/>
            <a:ext cx="58420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3743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775450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068435" y="428625"/>
            <a:ext cx="300545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17003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昆明学院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17829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74483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1454130" y="530225"/>
            <a:ext cx="44640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考点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855200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9170035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</a:t>
            </a:r>
            <a:r>
              <a:rPr lang="zh-CN" altLang="en-US" sz="1200">
                <a:solidFill>
                  <a:schemeClr val="tx1"/>
                </a:solidFill>
              </a:rPr>
              <a:t>理工大学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102350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楚雄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3906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128010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10298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21067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995" y="2354580"/>
            <a:ext cx="2836545" cy="44056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780" y="2499360"/>
            <a:ext cx="2721610" cy="33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r>
              <a:rPr lang="zh-CN" altLang="en-US" sz="1200">
                <a:solidFill>
                  <a:schemeClr val="tx1"/>
                </a:solidFill>
              </a:rPr>
              <a:t>号车         云</a:t>
            </a:r>
            <a:r>
              <a:rPr lang="en-US" altLang="zh-CN" sz="1200">
                <a:solidFill>
                  <a:schemeClr val="tx1"/>
                </a:solidFill>
              </a:rPr>
              <a:t>A 12345           </a:t>
            </a:r>
            <a:r>
              <a:rPr lang="zh-CN" altLang="en-US" sz="1200">
                <a:solidFill>
                  <a:schemeClr val="tx1"/>
                </a:solidFill>
              </a:rPr>
              <a:t>张三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8430" y="2893695"/>
            <a:ext cx="2721610" cy="33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r>
              <a:rPr lang="zh-CN" altLang="en-US" sz="1200">
                <a:solidFill>
                  <a:schemeClr val="tx1"/>
                </a:solidFill>
              </a:rPr>
              <a:t>号车         云</a:t>
            </a:r>
            <a:r>
              <a:rPr lang="en-US" altLang="zh-CN" sz="1200">
                <a:solidFill>
                  <a:schemeClr val="tx1"/>
                </a:solidFill>
              </a:rPr>
              <a:t>A 12346           </a:t>
            </a:r>
            <a:r>
              <a:rPr lang="zh-CN" altLang="en-US" sz="1200">
                <a:solidFill>
                  <a:schemeClr val="tx1"/>
                </a:solidFill>
              </a:rPr>
              <a:t>张四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780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28010" y="2499360"/>
            <a:ext cx="887095" cy="6610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多选</a:t>
            </a:r>
            <a:endParaRPr lang="zh-CN" sz="100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18" idx="1"/>
            <a:endCxn id="6" idx="3"/>
          </p:cNvCxnSpPr>
          <p:nvPr/>
        </p:nvCxnSpPr>
        <p:spPr>
          <a:xfrm flipH="1">
            <a:off x="2860040" y="2830195"/>
            <a:ext cx="267970" cy="2330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8" idx="1"/>
            <a:endCxn id="5" idx="3"/>
          </p:cNvCxnSpPr>
          <p:nvPr/>
        </p:nvCxnSpPr>
        <p:spPr>
          <a:xfrm flipH="1" flipV="1">
            <a:off x="2866390" y="2668905"/>
            <a:ext cx="261620" cy="1612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发送提醒界面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19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5505" y="1438910"/>
            <a:ext cx="7360285" cy="29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发送提醒的内容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5505" y="586549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812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创建考试订单</a:t>
            </a:r>
            <a:r>
              <a:rPr lang="en-US" altLang="zh-CN"/>
              <a:t>——</a:t>
            </a:r>
            <a:r>
              <a:rPr lang="zh-CN"/>
              <a:t>选择考试模板</a:t>
            </a:r>
            <a:endParaRPr lang="zh-CN"/>
          </a:p>
        </p:txBody>
      </p:sp>
      <p:sp>
        <p:nvSpPr>
          <p:cNvPr id="5" name="矩形 4"/>
          <p:cNvSpPr/>
          <p:nvPr/>
        </p:nvSpPr>
        <p:spPr>
          <a:xfrm>
            <a:off x="1715135" y="235839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</a:rPr>
              <a:t>——</a:t>
            </a:r>
            <a:r>
              <a:rPr lang="zh-CN" altLang="en-US">
                <a:solidFill>
                  <a:schemeClr val="tx1"/>
                </a:solidFill>
              </a:rPr>
              <a:t>曲靖</a:t>
            </a:r>
            <a:r>
              <a:rPr lang="en-US" altLang="zh-CN">
                <a:solidFill>
                  <a:schemeClr val="tx1"/>
                </a:solidFill>
              </a:rPr>
              <a:t>xx</a:t>
            </a:r>
            <a:r>
              <a:rPr lang="zh-CN" altLang="en-US">
                <a:solidFill>
                  <a:schemeClr val="tx1"/>
                </a:solidFill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54515" y="1231900"/>
            <a:ext cx="2217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选择一个考试模板后进入下一步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14500" y="1644650"/>
            <a:ext cx="7361555" cy="40830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44865" y="168021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搜索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1715770" y="291528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安宁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5770" y="461962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添加模板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15135" y="347218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楚雄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15770" y="401383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昭通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18990" y="70421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 b="1"/>
              <a:t>选择考试模板</a:t>
            </a:r>
            <a:endParaRPr lang="zh-CN" sz="2000" b="1"/>
          </a:p>
        </p:txBody>
      </p:sp>
      <p:sp>
        <p:nvSpPr>
          <p:cNvPr id="11" name="矩形 10"/>
          <p:cNvSpPr/>
          <p:nvPr/>
        </p:nvSpPr>
        <p:spPr>
          <a:xfrm>
            <a:off x="8140065" y="2402205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40065" y="2959100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40065" y="3515995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40065" y="4057650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创建会议订单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790" y="368300"/>
            <a:ext cx="36423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2085340" y="44323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会议名称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91690" y="1321435"/>
            <a:ext cx="167259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入住时间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74770" y="1321435"/>
            <a:ext cx="16986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离店时间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85340" y="723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00580" y="1934845"/>
            <a:ext cx="34848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姓名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96770" y="2215515"/>
            <a:ext cx="34867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电话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093595" y="2501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身份证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80260" y="6210300"/>
            <a:ext cx="3488055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创建订单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085340" y="10026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人数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93595" y="16821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负责人信息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1690" y="278574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单位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2325" y="307149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职位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0260" y="3664585"/>
            <a:ext cx="20199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特惠大床房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67505" y="3664585"/>
            <a:ext cx="140081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间数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80260" y="3387090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房型数量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80260" y="3973830"/>
            <a:ext cx="20199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选择房型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67505" y="3973830"/>
            <a:ext cx="140081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先选择房型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46900" y="2266950"/>
            <a:ext cx="3599815" cy="381127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644130" y="3460750"/>
            <a:ext cx="2254885" cy="2335530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25055" y="2524125"/>
            <a:ext cx="269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会议名称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62215" y="6210300"/>
            <a:ext cx="2628265" cy="4489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保存图片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92950" y="967740"/>
            <a:ext cx="3357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主会方链接：</a:t>
            </a:r>
            <a:r>
              <a:rPr lang="en-US" altLang="zh-CN"/>
              <a:t>http://zxkj.webinn.online/xxxxxx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097405" y="42983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支付信息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85975" y="487235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价格</a:t>
            </a:r>
            <a:r>
              <a:rPr lang="zh-CN" altLang="en-US" sz="1200">
                <a:solidFill>
                  <a:srgbClr val="FF0000"/>
                </a:solidFill>
              </a:rPr>
              <a:t>（统一支付）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80260" y="51936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押金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（统一支付）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80260" y="456755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支付方式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84850" y="4351655"/>
            <a:ext cx="817880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rgbClr val="FF0000"/>
                </a:solidFill>
              </a:rPr>
              <a:t>统一支付个人支付</a:t>
            </a:r>
            <a:endParaRPr lang="zh-CN" sz="120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79625" y="555180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房间价格</a:t>
            </a:r>
            <a:r>
              <a:rPr lang="zh-CN" altLang="en-US" sz="1200">
                <a:solidFill>
                  <a:srgbClr val="FF0000"/>
                </a:solidFill>
              </a:rPr>
              <a:t>（个人支付）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79625" y="588137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会议费用</a:t>
            </a:r>
            <a:r>
              <a:rPr lang="zh-CN" altLang="en-US" sz="1200">
                <a:solidFill>
                  <a:srgbClr val="FF0000"/>
                </a:solidFill>
              </a:rPr>
              <a:t>（个人支付）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创建旅行团订单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1765" y="368300"/>
            <a:ext cx="36423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231140" y="44323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旅行团名称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490" y="1387475"/>
            <a:ext cx="167259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入住时间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20570" y="1387475"/>
            <a:ext cx="16986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离店时间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3840" y="75501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价格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8125" y="107632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押金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6380" y="1934845"/>
            <a:ext cx="34848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姓名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2570" y="2215515"/>
            <a:ext cx="34867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电话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9395" y="2501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身份证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26060" y="6210300"/>
            <a:ext cx="3488055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创建订单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39395" y="16821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负责人信息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7490" y="278574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旅行社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4950" y="3211195"/>
            <a:ext cx="3493770" cy="434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导入团员信息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805680" y="368300"/>
            <a:ext cx="3359785" cy="62572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8416290" y="572770"/>
          <a:ext cx="3230880" cy="147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10"/>
                <a:gridCol w="661035"/>
                <a:gridCol w="920115"/>
                <a:gridCol w="1049020"/>
              </a:tblGrid>
              <a:tr h="470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身份证号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53***********313</a:t>
                      </a:r>
                      <a:endParaRPr lang="en-US" altLang="zh-CN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ym typeface="+mn-ea"/>
                        </a:rPr>
                        <a:t>53***********313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矩形 94"/>
          <p:cNvSpPr/>
          <p:nvPr/>
        </p:nvSpPr>
        <p:spPr>
          <a:xfrm>
            <a:off x="5125085" y="6877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16830" y="50800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116830" y="105981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125085" y="162369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116830" y="144399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301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16830" y="19958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928235" y="6096000"/>
            <a:ext cx="3056890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完成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0505" y="376555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创建考试订单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编辑</a:t>
            </a:r>
            <a:r>
              <a:rPr lang="zh-CN">
                <a:sym typeface="+mn-ea"/>
              </a:rPr>
              <a:t>考试模板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4870" y="130683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1220" y="3277870"/>
            <a:ext cx="362140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17565" y="3277870"/>
            <a:ext cx="35839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7570" y="248031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1855" y="284289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4870" y="175514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流程图: 或者 15"/>
          <p:cNvSpPr/>
          <p:nvPr/>
        </p:nvSpPr>
        <p:spPr>
          <a:xfrm>
            <a:off x="9685020" y="1750695"/>
            <a:ext cx="25019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30505" y="3053715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或从地图选点，具体看实现难度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流程图: 或者 19"/>
          <p:cNvSpPr/>
          <p:nvPr/>
        </p:nvSpPr>
        <p:spPr>
          <a:xfrm>
            <a:off x="9685020" y="3249295"/>
            <a:ext cx="25082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2" idx="1"/>
            <a:endCxn id="16" idx="6"/>
          </p:cNvCxnSpPr>
          <p:nvPr/>
        </p:nvCxnSpPr>
        <p:spPr>
          <a:xfrm flipH="1" flipV="1">
            <a:off x="9935210" y="1860550"/>
            <a:ext cx="427990" cy="775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363200" y="2529840"/>
            <a:ext cx="1210945" cy="2133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可添加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2" idx="2"/>
            <a:endCxn id="20" idx="7"/>
          </p:cNvCxnSpPr>
          <p:nvPr/>
        </p:nvCxnSpPr>
        <p:spPr>
          <a:xfrm flipH="1">
            <a:off x="9899015" y="2743200"/>
            <a:ext cx="1069975" cy="538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141855" y="3668395"/>
            <a:ext cx="18802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12260" y="3668395"/>
            <a:ext cx="26593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流程图: 或者 26"/>
          <p:cNvSpPr/>
          <p:nvPr/>
        </p:nvSpPr>
        <p:spPr>
          <a:xfrm>
            <a:off x="9685655" y="3669030"/>
            <a:ext cx="24955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83400" y="3668395"/>
            <a:ext cx="26187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出发点上车时间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流程图: 或者 29"/>
          <p:cNvSpPr/>
          <p:nvPr/>
        </p:nvSpPr>
        <p:spPr>
          <a:xfrm>
            <a:off x="9685020" y="4424045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141220" y="4436110"/>
            <a:ext cx="7360285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酒店前往考点时间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41220" y="4904105"/>
            <a:ext cx="7360285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从考点返回酒店时间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41220" y="5311140"/>
            <a:ext cx="7360285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返程时间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4" name="流程图: 或者 33"/>
          <p:cNvSpPr/>
          <p:nvPr/>
        </p:nvSpPr>
        <p:spPr>
          <a:xfrm>
            <a:off x="9685020" y="4905375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22" idx="2"/>
            <a:endCxn id="27" idx="7"/>
          </p:cNvCxnSpPr>
          <p:nvPr/>
        </p:nvCxnSpPr>
        <p:spPr>
          <a:xfrm flipH="1">
            <a:off x="9898380" y="2743200"/>
            <a:ext cx="1070610" cy="958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2"/>
            <a:endCxn id="30" idx="7"/>
          </p:cNvCxnSpPr>
          <p:nvPr/>
        </p:nvCxnSpPr>
        <p:spPr>
          <a:xfrm flipH="1">
            <a:off x="9899650" y="2743200"/>
            <a:ext cx="1069340" cy="1713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2" idx="2"/>
            <a:endCxn id="34" idx="6"/>
          </p:cNvCxnSpPr>
          <p:nvPr/>
        </p:nvCxnSpPr>
        <p:spPr>
          <a:xfrm flipH="1">
            <a:off x="9936480" y="2743200"/>
            <a:ext cx="1032510" cy="2272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134870" y="6187440"/>
            <a:ext cx="7360285" cy="226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7730" y="4036695"/>
            <a:ext cx="3673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入住时间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17565" y="4036695"/>
            <a:ext cx="360045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离店时间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4870" y="211709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报名截止时间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908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创建考试订单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支付信息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41220" y="469265"/>
            <a:ext cx="7360285" cy="34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选择支付方式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5505" y="2264410"/>
            <a:ext cx="7360285" cy="34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支付金额</a:t>
            </a:r>
            <a:r>
              <a:rPr lang="zh-CN" altLang="en-US">
                <a:solidFill>
                  <a:srgbClr val="FF0000"/>
                </a:solidFill>
              </a:rPr>
              <a:t>（统一支付）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41220" y="620204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创建订单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71355" y="393700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统一支付，学生支付，已支付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35505" y="3731260"/>
            <a:ext cx="7360285" cy="34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是否已支付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（统一支付）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1220" y="2754630"/>
            <a:ext cx="7360285" cy="34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除房费金额</a:t>
            </a:r>
            <a:r>
              <a:rPr lang="zh-CN" altLang="en-US">
                <a:solidFill>
                  <a:srgbClr val="FF0000"/>
                </a:solidFill>
              </a:rPr>
              <a:t>（学生支付）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5505" y="3238500"/>
            <a:ext cx="7360285" cy="34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房费</a:t>
            </a:r>
            <a:r>
              <a:rPr lang="zh-CN" altLang="en-US">
                <a:solidFill>
                  <a:srgbClr val="FF0000"/>
                </a:solidFill>
              </a:rPr>
              <a:t>（学生支付）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35505" y="4222750"/>
            <a:ext cx="7360285" cy="34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人数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（统一支付，已支付）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5505" y="1348105"/>
            <a:ext cx="7360285" cy="34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联系方式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35505" y="920750"/>
            <a:ext cx="7360285" cy="34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负责人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1220" y="1805940"/>
            <a:ext cx="7360285" cy="34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每辆车人数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35505" y="4718050"/>
            <a:ext cx="7360285" cy="34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人数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（统一支付，已支付）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1220" y="5179060"/>
            <a:ext cx="7360285" cy="34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备注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01720" y="1855470"/>
            <a:ext cx="3599815" cy="430276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91330" y="3656330"/>
            <a:ext cx="2254885" cy="2335530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79875" y="1996440"/>
            <a:ext cx="269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2020云南省公务员考试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5255" y="2584450"/>
            <a:ext cx="2931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考试时间    </a:t>
            </a:r>
            <a:r>
              <a:rPr lang="en-US" altLang="zh-CN">
                <a:sym typeface="+mn-ea"/>
              </a:rPr>
              <a:t>2020-10-11</a:t>
            </a:r>
            <a:endParaRPr lang="zh-CN" altLang="en-US"/>
          </a:p>
          <a:p>
            <a:pPr algn="ctr"/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生成二维码图片和链接</a:t>
            </a:r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217035" y="6290310"/>
            <a:ext cx="2628265" cy="4489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保存图片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31260" y="1036320"/>
            <a:ext cx="3599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学生报名链接：</a:t>
            </a:r>
            <a:r>
              <a:rPr lang="en-US" altLang="zh-CN">
                <a:sym typeface="+mn-ea"/>
              </a:rPr>
              <a:t>http://zxkj.webinn.online/xxxxxx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722370" y="368300"/>
            <a:ext cx="3357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统一支付链接：</a:t>
            </a:r>
            <a:r>
              <a:rPr lang="en-US" altLang="zh-CN"/>
              <a:t>http://zxkj.webinn.online/xxxxxx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331075" y="391160"/>
            <a:ext cx="2074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统一支付】</a:t>
            </a:r>
            <a:r>
              <a:rPr lang="zh-CN" altLang="en-US">
                <a:solidFill>
                  <a:srgbClr val="FF0000"/>
                </a:solidFill>
              </a:rPr>
              <a:t>有此链接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统一付款页面</a:t>
            </a:r>
            <a:endParaRPr lang="zh-CN"/>
          </a:p>
        </p:txBody>
      </p:sp>
      <p:sp>
        <p:nvSpPr>
          <p:cNvPr id="21" name="文本框 20"/>
          <p:cNvSpPr txBox="1"/>
          <p:nvPr/>
        </p:nvSpPr>
        <p:spPr>
          <a:xfrm>
            <a:off x="8541385" y="506730"/>
            <a:ext cx="207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打开统一支付链接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512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076700" y="219646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人数                </a:t>
            </a:r>
            <a:r>
              <a:rPr lang="en-US" altLang="zh-CN">
                <a:solidFill>
                  <a:schemeClr val="tx1"/>
                </a:solidFill>
              </a:rPr>
              <a:t>200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77970" y="164909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支付费用         ￥</a:t>
            </a:r>
            <a:r>
              <a:rPr lang="en-US" altLang="zh-CN">
                <a:solidFill>
                  <a:schemeClr val="tx1"/>
                </a:solidFill>
              </a:rPr>
              <a:t>50000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469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78605" y="2771775"/>
            <a:ext cx="3248660" cy="16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备注信息</a:t>
            </a:r>
            <a:endParaRPr 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144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66875" y="1695450"/>
            <a:ext cx="3398520" cy="288353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1170" y="1772920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66875" y="1460500"/>
            <a:ext cx="774700" cy="23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考试信息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47520" y="343725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39900" y="288988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41170" y="234251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101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78760" y="442595"/>
            <a:ext cx="2217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用以让学生确认考试信息，提供官网链接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7520" y="400367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报名截止日期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8475" y="538480"/>
            <a:ext cx="96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方案一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58480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321040" y="729615"/>
            <a:ext cx="3398520" cy="137477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85810" y="80200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考试名称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21040" y="494665"/>
            <a:ext cx="77470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考试信息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85810" y="156908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考试网站链接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85810" y="1323340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考试说明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85810" y="106616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64270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85810" y="1827530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报名截止日期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74205" y="538480"/>
            <a:ext cx="96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方案二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31835" y="2241550"/>
            <a:ext cx="3394075" cy="24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选择考点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31835" y="2561590"/>
            <a:ext cx="339407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选择出发点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31835" y="3138805"/>
            <a:ext cx="3429000" cy="120142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331835" y="2924810"/>
            <a:ext cx="946150" cy="18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填写个人信息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427085" y="3591560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27085" y="3940810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手机号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27085" y="3241675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身份证号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75115" y="4447540"/>
            <a:ext cx="831850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邀请他人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331835" y="4438015"/>
            <a:ext cx="76390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系统分配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02215" y="4438015"/>
            <a:ext cx="791210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加入他人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988040" y="4438015"/>
            <a:ext cx="77279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一人独住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31835" y="4761865"/>
            <a:ext cx="3429000" cy="120142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427085" y="4929505"/>
            <a:ext cx="3248025" cy="8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与他人同住，系统将自动为您分配</a:t>
            </a:r>
            <a:endParaRPr lang="zh-CN" sz="10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666105" y="3395345"/>
            <a:ext cx="2217420" cy="553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000">
                <a:solidFill>
                  <a:srgbClr val="FF0000"/>
                </a:solidFill>
                <a:sym typeface="+mn-ea"/>
              </a:rPr>
              <a:t>为您创建一个房间，您可以使用邀请码邀请他人同住，您将支付一间房的费用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66105" y="4848225"/>
            <a:ext cx="2217420" cy="398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000">
                <a:solidFill>
                  <a:srgbClr val="FF0000"/>
                </a:solidFill>
                <a:sym typeface="+mn-ea"/>
              </a:rPr>
              <a:t>加入他人创建的房间，您不支付房间费用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666105" y="5395595"/>
            <a:ext cx="2217420" cy="553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000">
                <a:solidFill>
                  <a:srgbClr val="FF0000"/>
                </a:solidFill>
                <a:sym typeface="+mn-ea"/>
              </a:rPr>
              <a:t>不与他人合住，我们将为您安排单独房间，您将支付一间房的全部费用，</a:t>
            </a:r>
            <a:endParaRPr lang="zh-CN" sz="10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（</a:t>
            </a:r>
            <a:r>
              <a:rPr lang="zh-CN" altLang="en-US" sz="1000">
                <a:solidFill>
                  <a:srgbClr val="FF0000"/>
                </a:solidFill>
                <a:sym typeface="+mn-ea"/>
              </a:rPr>
              <a:t>学生付费）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44" name="直接箭头连接符 43"/>
          <p:cNvCxnSpPr>
            <a:stCxn id="40" idx="3"/>
            <a:endCxn id="32" idx="0"/>
          </p:cNvCxnSpPr>
          <p:nvPr/>
        </p:nvCxnSpPr>
        <p:spPr>
          <a:xfrm>
            <a:off x="7883525" y="3672205"/>
            <a:ext cx="1707515" cy="7753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1" idx="3"/>
            <a:endCxn id="34" idx="2"/>
          </p:cNvCxnSpPr>
          <p:nvPr/>
        </p:nvCxnSpPr>
        <p:spPr>
          <a:xfrm flipV="1">
            <a:off x="7883525" y="4668520"/>
            <a:ext cx="2614295" cy="3790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2" idx="3"/>
            <a:endCxn id="35" idx="2"/>
          </p:cNvCxnSpPr>
          <p:nvPr/>
        </p:nvCxnSpPr>
        <p:spPr>
          <a:xfrm flipV="1">
            <a:off x="7883525" y="4668520"/>
            <a:ext cx="3491230" cy="1003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05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学生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付费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6475" y="123825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系统分配入住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752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4411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080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25485" y="538480"/>
            <a:ext cx="183324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995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6450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210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7110" y="190881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房间费用         ￥</a:t>
            </a:r>
            <a:r>
              <a:rPr lang="en-US" altLang="zh-CN">
                <a:solidFill>
                  <a:schemeClr val="tx1"/>
                </a:solidFill>
              </a:rPr>
              <a:t>100 </a:t>
            </a:r>
            <a:r>
              <a:rPr lang="zh-CN" altLang="en-US" sz="1000">
                <a:solidFill>
                  <a:schemeClr val="tx1"/>
                </a:solidFill>
              </a:rPr>
              <a:t>￥</a:t>
            </a:r>
            <a:r>
              <a:rPr lang="en-US" altLang="zh-CN" sz="1000" strike="sngStrike">
                <a:solidFill>
                  <a:schemeClr val="tx1"/>
                </a:solidFill>
                <a:uFillTx/>
              </a:rPr>
              <a:t>200</a:t>
            </a:r>
            <a:endParaRPr lang="en-US" altLang="zh-CN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7745" y="249872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您承担一半的房间的费用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6475" y="309118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07745" y="373570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6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91025" y="190881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房间费用         ￥</a:t>
            </a:r>
            <a:r>
              <a:rPr lang="en-US">
                <a:solidFill>
                  <a:schemeClr val="tx1"/>
                </a:solidFill>
              </a:rPr>
              <a:t>200</a:t>
            </a:r>
            <a:endParaRPr lang="en-US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91660" y="249872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您支付整间房间的费用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90390" y="309118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91660" y="373570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7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89755" y="1256665"/>
            <a:ext cx="2937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整间：截止后如无人加入则自住一间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45075" y="858520"/>
            <a:ext cx="16268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独住一间，邀请他人合住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74305" y="192722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房间费用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￥</a:t>
            </a:r>
            <a:r>
              <a:rPr lang="en-US" altLang="zh-CN" sz="1000" strike="sngStrike">
                <a:solidFill>
                  <a:schemeClr val="tx1"/>
                </a:solidFill>
                <a:uFillTx/>
                <a:sym typeface="+mn-ea"/>
              </a:rPr>
              <a:t>200</a:t>
            </a:r>
            <a:endParaRPr lang="en-US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74940" y="2517140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您不需要支付房间的费用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71765" y="297180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73035" y="361632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73035" y="1275080"/>
            <a:ext cx="2937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不需要付房费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774940" y="425958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输入邀请码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4940" y="483171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填写合住邀请码，加入他人创建的房间。</a:t>
            </a:r>
            <a:endParaRPr lang="zh-CN" sz="1000"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392930" y="4346575"/>
            <a:ext cx="2937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注意</a:t>
            </a:r>
            <a:endParaRPr lang="en-US" altLang="zh-CN" sz="1000">
              <a:solidFill>
                <a:srgbClr val="FF0000"/>
              </a:solidFill>
              <a:sym typeface="+mn-ea"/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支付成功后下发合住邀请码</a:t>
            </a:r>
            <a:endParaRPr lang="zh-CN" altLang="en-US" sz="1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4424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3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统一付费及学生支付后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53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系统分配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7110" y="228917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进入下一页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752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4411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邀请他人合住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9755" y="211582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1234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89120" y="3108325"/>
            <a:ext cx="293814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将邀请码告知您想邀请的人，由加入房间的人填写至输入框。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 </a:t>
            </a:r>
            <a:r>
              <a:rPr lang="zh-CN" altLang="en-US" sz="1000">
                <a:sym typeface="+mn-ea"/>
              </a:rPr>
              <a:t>如截止前没有人加入，并且是</a:t>
            </a:r>
            <a:r>
              <a:rPr lang="zh-CN" altLang="en-US" sz="1000">
                <a:sym typeface="+mn-ea"/>
              </a:rPr>
              <a:t>统一付费的订单，系统将自动分配同住人。</a:t>
            </a:r>
            <a:endParaRPr lang="zh-CN" altLang="en-US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3. </a:t>
            </a:r>
            <a:r>
              <a:rPr lang="zh-CN" altLang="en-US" sz="1000">
                <a:sym typeface="+mn-ea"/>
              </a:rPr>
              <a:t>如截止前没有人加入，并且是自付费订单，默认您独自入住一个房间。</a:t>
            </a:r>
            <a:endParaRPr lang="en-US" altLang="zh-CN" sz="1000"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0800" y="344805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25485" y="538480"/>
            <a:ext cx="183324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加入他人房间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73035" y="213360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输入邀请码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73670" y="2879090"/>
            <a:ext cx="29381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填写合住邀请码，加入他人创建的房间。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 </a:t>
            </a:r>
            <a:r>
              <a:rPr lang="zh-CN" altLang="en-US" sz="1000">
                <a:sym typeface="+mn-ea"/>
              </a:rPr>
              <a:t>如截止前没有加入任一房间，并且是统一付费的订单，系统将自动为您分配房间。</a:t>
            </a:r>
            <a:endParaRPr lang="zh-CN" altLang="en-US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3. </a:t>
            </a:r>
            <a:r>
              <a:rPr lang="zh-CN" altLang="en-US" sz="1000">
                <a:sym typeface="+mn-ea"/>
              </a:rPr>
              <a:t>如截止前没有加入任一房间</a:t>
            </a:r>
            <a:r>
              <a:rPr lang="zh-CN" altLang="en-US" sz="1000">
                <a:sym typeface="+mn-ea"/>
              </a:rPr>
              <a:t>，并且没有不属于统一付费订单，系统将视为您主动放弃此次行程。</a:t>
            </a:r>
            <a:endParaRPr lang="zh-CN" sz="1000"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89755" y="1238250"/>
            <a:ext cx="2938780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995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检查入住信息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62595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加入房间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07730" y="858520"/>
            <a:ext cx="1470660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rgbClr val="FF0000"/>
                </a:solidFill>
              </a:rPr>
              <a:t>（</a:t>
            </a:r>
            <a:r>
              <a:rPr lang="zh-CN">
                <a:solidFill>
                  <a:srgbClr val="FF0000"/>
                </a:solidFill>
                <a:sym typeface="+mn-ea"/>
              </a:rPr>
              <a:t>统一付费</a:t>
            </a:r>
            <a:r>
              <a:rPr lang="zh-CN">
                <a:solidFill>
                  <a:srgbClr val="FF0000"/>
                </a:solidFill>
              </a:rPr>
              <a:t>）</a:t>
            </a:r>
            <a:endParaRPr lang="zh-CN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24450" y="2705735"/>
            <a:ext cx="1470660" cy="26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如有需要请截图保存</a:t>
            </a:r>
            <a:endParaRPr lang="zh-CN" sz="1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UNIT_TABLE_BEAUTIFY" val="smartTable{c42beccb-735e-43b0-8472-97898f44b6a0}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UNIT_TABLE_BEAUTIFY" val="smartTable{f08f0429-ea6d-42e0-92bd-1da80879e31a}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UNIT_TABLE_BEAUTIFY" val="smartTable{05630686-4005-4993-a3f4-801563ebb112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UNIT_TABLE_BEAUTIFY" val="smartTable{0e928674-45c1-4ca2-bb64-cf6237f27ed6}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UNIT_TABLE_BEAUTIFY" val="smartTable{05630686-4005-4993-a3f4-801563ebb112}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3537</Words>
  <Application>WPS 演示</Application>
  <PresentationFormat>宽屏</PresentationFormat>
  <Paragraphs>1044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lideg</cp:lastModifiedBy>
  <cp:revision>190</cp:revision>
  <dcterms:created xsi:type="dcterms:W3CDTF">2019-06-19T02:08:00Z</dcterms:created>
  <dcterms:modified xsi:type="dcterms:W3CDTF">2020-07-21T08:08:49Z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