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31" r:id="rId8"/>
    <p:sldId id="420" r:id="rId9"/>
    <p:sldId id="424" r:id="rId10"/>
    <p:sldId id="427" r:id="rId11"/>
    <p:sldId id="425" r:id="rId12"/>
    <p:sldId id="440" r:id="rId13"/>
    <p:sldId id="442" r:id="rId14"/>
    <p:sldId id="444" r:id="rId15"/>
    <p:sldId id="450" r:id="rId16"/>
    <p:sldId id="452" r:id="rId17"/>
    <p:sldId id="446" r:id="rId18"/>
    <p:sldId id="459" r:id="rId19"/>
    <p:sldId id="460" r:id="rId20"/>
    <p:sldId id="448" r:id="rId21"/>
    <p:sldId id="462" r:id="rId22"/>
    <p:sldId id="449" r:id="rId23"/>
    <p:sldId id="441" r:id="rId24"/>
    <p:sldId id="467" r:id="rId25"/>
    <p:sldId id="453" r:id="rId26"/>
    <p:sldId id="45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6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34870" y="139255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1220" y="3277870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7565" y="3277870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7570" y="248031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1855" y="28428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870" y="175514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流程图: 或者 37"/>
          <p:cNvSpPr/>
          <p:nvPr/>
        </p:nvSpPr>
        <p:spPr>
          <a:xfrm>
            <a:off x="9685020" y="1750695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流程图: 或者 39"/>
          <p:cNvSpPr/>
          <p:nvPr/>
        </p:nvSpPr>
        <p:spPr>
          <a:xfrm>
            <a:off x="9685020" y="3249295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2" idx="0"/>
            <a:endCxn id="38" idx="6"/>
          </p:cNvCxnSpPr>
          <p:nvPr/>
        </p:nvCxnSpPr>
        <p:spPr>
          <a:xfrm flipH="1" flipV="1">
            <a:off x="9935210" y="1860550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363200" y="2529840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  <a:endCxn id="40" idx="7"/>
          </p:cNvCxnSpPr>
          <p:nvPr/>
        </p:nvCxnSpPr>
        <p:spPr>
          <a:xfrm flipH="1">
            <a:off x="9899015" y="27432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41855" y="3668395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2260" y="3668395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流程图: 或者 45"/>
          <p:cNvSpPr/>
          <p:nvPr/>
        </p:nvSpPr>
        <p:spPr>
          <a:xfrm>
            <a:off x="9685655" y="3669030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3400" y="3668395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或者 47"/>
          <p:cNvSpPr/>
          <p:nvPr/>
        </p:nvSpPr>
        <p:spPr>
          <a:xfrm>
            <a:off x="9685020" y="442404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141220" y="443611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41220" y="490410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41220" y="531114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流程图: 或者 51"/>
          <p:cNvSpPr/>
          <p:nvPr/>
        </p:nvSpPr>
        <p:spPr>
          <a:xfrm>
            <a:off x="9685020" y="4905375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2" idx="2"/>
            <a:endCxn id="46" idx="7"/>
          </p:cNvCxnSpPr>
          <p:nvPr/>
        </p:nvCxnSpPr>
        <p:spPr>
          <a:xfrm flipH="1">
            <a:off x="9898380" y="27432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2" idx="2"/>
            <a:endCxn id="48" idx="7"/>
          </p:cNvCxnSpPr>
          <p:nvPr/>
        </p:nvCxnSpPr>
        <p:spPr>
          <a:xfrm flipH="1">
            <a:off x="9899650" y="27432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2" idx="2"/>
            <a:endCxn id="52" idx="6"/>
          </p:cNvCxnSpPr>
          <p:nvPr/>
        </p:nvCxnSpPr>
        <p:spPr>
          <a:xfrm flipH="1">
            <a:off x="9936480" y="27432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34870" y="6168390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57730" y="4036695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17565" y="4036695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34870" y="211709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乘号 1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3085465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报名成功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316611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2980" y="286702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400621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3035935"/>
            <a:ext cx="2967990" cy="221615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出发点名称，时间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3116580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1195" y="2817495"/>
            <a:ext cx="749300" cy="209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4228465"/>
            <a:ext cx="29381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您可在</a:t>
            </a:r>
            <a:r>
              <a:rPr lang="en-US" altLang="zh-CN" sz="1000">
                <a:sym typeface="+mn-ea"/>
              </a:rPr>
              <a:t>“e</a:t>
            </a:r>
            <a:r>
              <a:rPr lang="zh-CN" altLang="en-US" sz="1000">
                <a:sym typeface="+mn-ea"/>
              </a:rPr>
              <a:t>住行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小程序</a:t>
            </a:r>
            <a:r>
              <a:rPr lang="en-US" altLang="zh-CN" sz="1000">
                <a:sym typeface="+mn-ea"/>
              </a:rPr>
              <a:t>“</a:t>
            </a:r>
            <a:r>
              <a:rPr lang="zh-CN" altLang="en-US" sz="1000">
                <a:sym typeface="+mn-ea"/>
              </a:rPr>
              <a:t>我的</a:t>
            </a:r>
            <a:r>
              <a:rPr lang="en-US" altLang="zh-CN" sz="1000">
                <a:sym typeface="+mn-ea"/>
              </a:rPr>
              <a:t>”—&gt;“</a:t>
            </a:r>
            <a:r>
              <a:rPr lang="zh-CN" altLang="en-US" sz="1000">
                <a:sym typeface="+mn-ea"/>
              </a:rPr>
              <a:t>行程</a:t>
            </a:r>
            <a:r>
              <a:rPr lang="en-US" altLang="zh-CN" sz="1000">
                <a:sym typeface="+mn-ea"/>
              </a:rPr>
              <a:t>”</a:t>
            </a:r>
            <a:r>
              <a:rPr lang="zh-CN" altLang="en-US" sz="1000">
                <a:sym typeface="+mn-ea"/>
              </a:rPr>
              <a:t>中看到报名信息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3168015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3168015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  <p:pic>
        <p:nvPicPr>
          <p:cNvPr id="2" name="图片 1" descr="275b228a20d29b2b2ac5c6447725c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835" y="368300"/>
            <a:ext cx="2882900" cy="595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0215" y="4660900"/>
            <a:ext cx="1491615" cy="5264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2990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9935" y="225234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状态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团队订单管理界面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总览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44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5505" y="281495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教育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35505" y="22396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会议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35505" y="340550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旅行团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2760" y="102108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名称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负责人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电话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人数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考试时间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状态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2020云南省公务员考试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——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曲靖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xx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学校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张三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15087100111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312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2020-10-10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报名中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293350" y="102108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93350" y="1021080"/>
            <a:ext cx="1470660" cy="133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待付款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报名中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待开始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待入住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入住中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已完成</a:t>
            </a:r>
            <a:endParaRPr lang="zh-CN" sz="1200">
              <a:solidFill>
                <a:srgbClr val="FF0000"/>
              </a:solidFill>
            </a:endParaRPr>
          </a:p>
          <a:p>
            <a:pPr algn="ctr"/>
            <a:r>
              <a:rPr lang="zh-CN" sz="1200">
                <a:solidFill>
                  <a:srgbClr val="FF0000"/>
                </a:solidFill>
              </a:rPr>
              <a:t>交易取消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762760" y="5426710"/>
            <a:ext cx="85305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605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30825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832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考试名称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8320" y="8191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8955" y="12827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8955" y="15170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9006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8955" y="40538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98955" y="42881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考点位置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90700" y="384873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考点信息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2130" y="3212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03400" y="29806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出发点上车时间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98320" y="48488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入离时间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90065" y="464375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02130" y="34385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出发点位置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800225" y="6050280"/>
            <a:ext cx="301498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查看分配信息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00225" y="198183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80086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00860" y="22180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8955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7685" y="53460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房费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97685" y="55803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其他费用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9430" y="5140960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97685" y="581660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00225" y="6366510"/>
            <a:ext cx="49149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车辆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72690" y="6366510"/>
            <a:ext cx="93726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酒店房间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54095" y="6366510"/>
            <a:ext cx="6559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出发点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316730" y="6366510"/>
            <a:ext cx="4895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考点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0205" y="4618990"/>
            <a:ext cx="3311525" cy="510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819775" y="4618990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119" idx="1"/>
            <a:endCxn id="8" idx="3"/>
          </p:cNvCxnSpPr>
          <p:nvPr/>
        </p:nvCxnSpPr>
        <p:spPr>
          <a:xfrm flipH="1">
            <a:off x="4951730" y="4868545"/>
            <a:ext cx="86804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37170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2130" y="2448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815" y="3912235"/>
            <a:ext cx="104140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stCxn id="2" idx="1"/>
            <a:endCxn id="6" idx="3"/>
          </p:cNvCxnSpPr>
          <p:nvPr/>
        </p:nvCxnSpPr>
        <p:spPr>
          <a:xfrm flipH="1">
            <a:off x="4964430" y="4166235"/>
            <a:ext cx="667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52905" y="3794760"/>
            <a:ext cx="3311525" cy="7429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95145" y="2775585"/>
            <a:ext cx="79819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出发点信息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4335" y="2736850"/>
            <a:ext cx="3311525" cy="978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819775" y="3096895"/>
            <a:ext cx="802640" cy="4991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多个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7" idx="1"/>
            <a:endCxn id="16" idx="3"/>
          </p:cNvCxnSpPr>
          <p:nvPr/>
        </p:nvCxnSpPr>
        <p:spPr>
          <a:xfrm flipH="1" flipV="1">
            <a:off x="4975860" y="3226435"/>
            <a:ext cx="843915" cy="120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会议订单管理界面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17767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510" y="20110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主办方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255" y="295656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参会专家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0700" y="27139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主要领导和嘉宾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查看参会信息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0566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负责人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31902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6255" y="343281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主办方链接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255" y="3667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参会方链接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255" y="22409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会议地址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24752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会议内容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53035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255" y="39096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会议日程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0700" y="41522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会议介绍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会议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1415" y="574230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01415" y="59118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其他事宜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1415" y="838835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1415" y="107823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415" y="1320800"/>
            <a:ext cx="191325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83605" y="41084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066790" y="7029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58535" y="52324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58535" y="107505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92825" y="568325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94" idx="1"/>
          </p:cNvCxnSpPr>
          <p:nvPr/>
        </p:nvCxnSpPr>
        <p:spPr>
          <a:xfrm flipV="1">
            <a:off x="3543935" y="3313430"/>
            <a:ext cx="2439670" cy="2901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971915" y="464820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63660" y="3287395"/>
            <a:ext cx="3048635" cy="210058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5735" y="347599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55735" y="372872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056370" y="450977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50655" y="4766945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056370" y="398780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056370" y="4246880"/>
            <a:ext cx="286258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046210" y="5034280"/>
            <a:ext cx="286258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101" idx="3"/>
            <a:endCxn id="81" idx="1"/>
          </p:cNvCxnSpPr>
          <p:nvPr/>
        </p:nvCxnSpPr>
        <p:spPr>
          <a:xfrm>
            <a:off x="8780145" y="1244600"/>
            <a:ext cx="27495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1" idx="2"/>
            <a:endCxn id="50" idx="0"/>
          </p:cNvCxnSpPr>
          <p:nvPr/>
        </p:nvCxnSpPr>
        <p:spPr>
          <a:xfrm>
            <a:off x="10487025" y="1954530"/>
            <a:ext cx="1270" cy="13328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6389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45923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不住宿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58535" y="201104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1" name="表格 80"/>
          <p:cNvGraphicFramePr/>
          <p:nvPr>
            <p:custDataLst>
              <p:tags r:id="rId1"/>
            </p:custDataLst>
          </p:nvPr>
        </p:nvGraphicFramePr>
        <p:xfrm>
          <a:off x="9055100" y="548005"/>
          <a:ext cx="2863850" cy="140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0"/>
                <a:gridCol w="572770"/>
                <a:gridCol w="572770"/>
                <a:gridCol w="572770"/>
                <a:gridCol w="572770"/>
              </a:tblGrid>
              <a:tr h="263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单位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职务</a:t>
                      </a: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住行科技有限公司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总经理</a:t>
                      </a:r>
                      <a:endParaRPr lang="zh-CN" altLang="en-US" sz="9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住行科技有限公司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职员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188325" y="74803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8325" y="1120140"/>
            <a:ext cx="503555" cy="24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换房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旅行团订单管理界面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详情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830" y="6192520"/>
            <a:ext cx="2359025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5911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旅行团名称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7050" y="2016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入离时间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8795" y="386080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订单详情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9430" y="4393565"/>
            <a:ext cx="682625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酒店信息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8955" y="45986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8955" y="6000750"/>
            <a:ext cx="301498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查看团员信息</a:t>
            </a:r>
            <a:r>
              <a:rPr lang="en-US" altLang="zh-CN" sz="1200">
                <a:solidFill>
                  <a:schemeClr val="bg1"/>
                </a:solidFill>
              </a:rPr>
              <a:t>——</a:t>
            </a:r>
            <a:r>
              <a:rPr lang="zh-CN" altLang="en-US" sz="1200">
                <a:solidFill>
                  <a:schemeClr val="bg1"/>
                </a:solidFill>
              </a:rPr>
              <a:t>发送提醒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7050" y="128778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导游及编号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8955" y="15271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联系方式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6255" y="22491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6415" y="527177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费用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415" y="550608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押金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60" y="5066665"/>
            <a:ext cx="811530" cy="205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bg1"/>
                </a:solidFill>
              </a:rPr>
              <a:t>财务信息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6415" y="57423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总费用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2855" y="6192520"/>
            <a:ext cx="2359025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取消订单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955" y="176974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状态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955" y="48082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房型及数量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510" y="822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  <a:sym typeface="+mn-ea"/>
              </a:rPr>
              <a:t>旅行团</a:t>
            </a:r>
            <a:r>
              <a:rPr lang="en-US" altLang="zh-CN" sz="1000">
                <a:solidFill>
                  <a:schemeClr val="tx1"/>
                </a:solidFill>
              </a:rPr>
              <a:t>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7130" y="5742305"/>
            <a:ext cx="183578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订单编号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255" y="297497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备注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55" y="3222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创建时间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255" y="346202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更新时间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6255" y="37045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操作员工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127" name="直接箭头连接符 126"/>
          <p:cNvCxnSpPr>
            <a:stCxn id="52" idx="3"/>
            <a:endCxn id="25" idx="1"/>
          </p:cNvCxnSpPr>
          <p:nvPr/>
        </p:nvCxnSpPr>
        <p:spPr>
          <a:xfrm flipV="1">
            <a:off x="3543935" y="3247390"/>
            <a:ext cx="2439670" cy="2967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4510" y="10534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旅行社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255" y="249174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255" y="273240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司机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83605" y="344805"/>
            <a:ext cx="2901950" cy="580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66790" y="6369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58535" y="4572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8535" y="10090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2825" y="561721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971915" y="374015"/>
            <a:ext cx="3040380" cy="160972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29" idx="3"/>
            <a:endCxn id="79" idx="1"/>
          </p:cNvCxnSpPr>
          <p:nvPr/>
        </p:nvCxnSpPr>
        <p:spPr>
          <a:xfrm flipV="1">
            <a:off x="8780145" y="1163320"/>
            <a:ext cx="27559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66790" y="1572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58535" y="13931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302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66790" y="19450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>
            <p:custDataLst>
              <p:tags r:id="rId1"/>
            </p:custDataLst>
          </p:nvPr>
        </p:nvGraphicFramePr>
        <p:xfrm>
          <a:off x="9055735" y="457200"/>
          <a:ext cx="2857500" cy="132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</a:tblGrid>
              <a:tr h="367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479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查看分配信息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   </a:t>
            </a:r>
            <a:r>
              <a:rPr lang="zh-CN" sz="1000">
                <a:solidFill>
                  <a:schemeClr val="tx1"/>
                </a:solidFill>
              </a:rPr>
              <a:t>待补全</a:t>
            </a:r>
            <a:r>
              <a:rPr lang="en-US" altLang="zh-CN" sz="1000">
                <a:solidFill>
                  <a:schemeClr val="tx1"/>
                </a:solidFill>
              </a:rPr>
              <a:t>  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47105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15632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5632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25410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43216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323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126220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																																																			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22782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23607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80262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511915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91298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22782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601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20565" y="3640455"/>
            <a:ext cx="2920365" cy="6692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点击进入下一个界面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56464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046470" y="6327775"/>
            <a:ext cx="294894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25585" y="6327775"/>
            <a:ext cx="3006090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6" name="直接箭头连接符 125"/>
          <p:cNvCxnSpPr>
            <a:stCxn id="119" idx="0"/>
            <a:endCxn id="118" idx="2"/>
          </p:cNvCxnSpPr>
          <p:nvPr/>
        </p:nvCxnSpPr>
        <p:spPr>
          <a:xfrm flipV="1">
            <a:off x="5981065" y="1657350"/>
            <a:ext cx="1539875" cy="19831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9" idx="3"/>
            <a:endCxn id="117" idx="2"/>
          </p:cNvCxnSpPr>
          <p:nvPr/>
        </p:nvCxnSpPr>
        <p:spPr>
          <a:xfrm flipV="1">
            <a:off x="7440930" y="1657350"/>
            <a:ext cx="3147695" cy="23177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   </a:t>
            </a:r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</a:t>
            </a:r>
            <a:r>
              <a:rPr lang="zh-CN" altLang="en-US" sz="1000">
                <a:solidFill>
                  <a:schemeClr val="tx1"/>
                </a:solidFill>
              </a:rPr>
              <a:t>司机        人数</a:t>
            </a:r>
            <a:r>
              <a:rPr lang="en-US" altLang="zh-CN" sz="1000">
                <a:solidFill>
                  <a:schemeClr val="tx1"/>
                </a:solidFill>
              </a:rPr>
              <a:t>/</a:t>
            </a:r>
            <a:r>
              <a:rPr lang="zh-CN" altLang="en-US" sz="1000">
                <a:solidFill>
                  <a:schemeClr val="tx1"/>
                </a:solidFill>
              </a:rPr>
              <a:t>容量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1975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83505" y="880745"/>
            <a:ext cx="656590" cy="213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 未分配 </a:t>
            </a:r>
            <a:r>
              <a:rPr lang="en-US" altLang="zh-CN" sz="800">
                <a:solidFill>
                  <a:schemeClr val="bg1"/>
                </a:solidFill>
              </a:rPr>
              <a:t>33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08960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125" name="直接箭头连接符 124"/>
          <p:cNvCxnSpPr>
            <a:stCxn id="119" idx="0"/>
            <a:endCxn id="101" idx="2"/>
          </p:cNvCxnSpPr>
          <p:nvPr/>
        </p:nvCxnSpPr>
        <p:spPr>
          <a:xfrm flipH="1" flipV="1">
            <a:off x="4479290" y="2111375"/>
            <a:ext cx="1501775" cy="1529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9" idx="1"/>
            <a:endCxn id="9" idx="3"/>
          </p:cNvCxnSpPr>
          <p:nvPr/>
        </p:nvCxnSpPr>
        <p:spPr>
          <a:xfrm flipH="1" flipV="1">
            <a:off x="2860040" y="1769745"/>
            <a:ext cx="1660525" cy="22053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12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790" y="6327775"/>
            <a:ext cx="13747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9270" y="6327775"/>
            <a:ext cx="1432560" cy="4324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自动分配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添加车辆信息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70" y="6327775"/>
            <a:ext cx="287464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942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6430" y="59728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9378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车牌号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133413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司机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93085" y="17614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联系方式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93085" y="21882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人数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0070" y="53022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6430" y="640397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添加酒店房间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25775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36900" y="5973445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确定，制作链接分享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3085" y="54991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选择酒店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994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选择间数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865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0815" y="140017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0815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78943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46655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47725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62560" y="122047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62560" y="177228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2865" y="6327775"/>
            <a:ext cx="290131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830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7580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3035" y="2273300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添加酒店房间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2615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40450" y="6328410"/>
            <a:ext cx="2634615" cy="3549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0285" y="549910"/>
            <a:ext cx="2721610" cy="339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汇都酒店</a:t>
            </a:r>
            <a:r>
              <a:rPr lang="en-US" altLang="zh-CN" sz="1000">
                <a:solidFill>
                  <a:schemeClr val="bg1"/>
                </a:solidFill>
              </a:rPr>
              <a:t>—</a:t>
            </a:r>
            <a:r>
              <a:rPr lang="zh-CN" altLang="en-US" sz="1000">
                <a:solidFill>
                  <a:schemeClr val="bg1"/>
                </a:solidFill>
              </a:rPr>
              <a:t>还需选择</a:t>
            </a:r>
            <a:r>
              <a:rPr lang="en-US" altLang="zh-CN" sz="1600" b="1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间房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727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按房型查找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727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818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73060" y="140017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9727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2818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73060" y="227330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727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2818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73060" y="314642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9727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2818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73060" y="4011295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9727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2818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73060" y="4884420"/>
            <a:ext cx="845820" cy="7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301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37395" y="1400175"/>
            <a:ext cx="163639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酒店添加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>
            <a:stCxn id="34" idx="1"/>
            <a:endCxn id="5" idx="3"/>
          </p:cNvCxnSpPr>
          <p:nvPr/>
        </p:nvCxnSpPr>
        <p:spPr>
          <a:xfrm flipH="1">
            <a:off x="8895080" y="1743075"/>
            <a:ext cx="742315" cy="18516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89910" y="134239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链接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3345" y="145796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3345" y="183007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3345" y="118046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6425" y="6384925"/>
            <a:ext cx="2627630" cy="318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删除酒店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分配列表条目进入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2020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73650" y="237172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考生详情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63105" y="55689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3105" y="79311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性别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63740" y="15081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住宿方式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3740" y="200279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出发点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3740" y="223075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酒店房间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3740" y="24733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考点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63740" y="1027430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电话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4850" y="175196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车辆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63740" y="1270000"/>
            <a:ext cx="3016250" cy="2095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身份证号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39970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5" idx="1"/>
          </p:cNvCxnSpPr>
          <p:nvPr/>
        </p:nvCxnSpPr>
        <p:spPr>
          <a:xfrm>
            <a:off x="642493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76890" y="1275715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合住邀请者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合住加入者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系统分配</a:t>
            </a:r>
            <a:endParaRPr lang="zh-CN" sz="1000">
              <a:solidFill>
                <a:srgbClr val="FF0000"/>
              </a:solidFill>
            </a:endParaRPr>
          </a:p>
          <a:p>
            <a:pPr algn="ctr"/>
            <a:r>
              <a:rPr lang="zh-CN" sz="1000">
                <a:solidFill>
                  <a:srgbClr val="FF0000"/>
                </a:solidFill>
              </a:rPr>
              <a:t>独住一间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  <a:endCxn id="23" idx="3"/>
          </p:cNvCxnSpPr>
          <p:nvPr/>
        </p:nvCxnSpPr>
        <p:spPr>
          <a:xfrm flipH="1">
            <a:off x="10079990" y="1606550"/>
            <a:ext cx="596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63740" y="2714625"/>
            <a:ext cx="3016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支付费用（总）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9335" y="10318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是否需要</a:t>
            </a:r>
            <a:endParaRPr lang="zh-CN" sz="200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</p:cNvCxnSpPr>
          <p:nvPr/>
        </p:nvCxnSpPr>
        <p:spPr>
          <a:xfrm>
            <a:off x="6432550" y="13747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9970" y="368300"/>
            <a:ext cx="1061720" cy="3657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rgbClr val="FF0000"/>
                </a:solidFill>
              </a:rPr>
              <a:t>swipeAction</a:t>
            </a:r>
            <a:endParaRPr lang="en-US" altLang="zh-CN" sz="12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>
            <a:stCxn id="21" idx="1"/>
            <a:endCxn id="6" idx="0"/>
          </p:cNvCxnSpPr>
          <p:nvPr/>
        </p:nvCxnSpPr>
        <p:spPr>
          <a:xfrm flipH="1">
            <a:off x="4312285" y="551180"/>
            <a:ext cx="527685" cy="3568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812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曲靖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安宁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楚雄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——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昭通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学校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  <p:sp>
        <p:nvSpPr>
          <p:cNvPr id="11" name="矩形 10"/>
          <p:cNvSpPr/>
          <p:nvPr/>
        </p:nvSpPr>
        <p:spPr>
          <a:xfrm>
            <a:off x="8140065" y="240220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40065" y="295910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0065" y="3515995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065" y="4057650"/>
            <a:ext cx="89408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936625" y="684530"/>
            <a:ext cx="10223500" cy="564896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添加人员页面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1005" y="368300"/>
            <a:ext cx="416560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88315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463665" y="368300"/>
            <a:ext cx="39598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76375" y="3305175"/>
            <a:ext cx="1593215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rgbClr val="FF0000"/>
                </a:solidFill>
              </a:rPr>
              <a:t>考生列表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8640" y="6188710"/>
            <a:ext cx="1656080" cy="432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修改信息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6005" y="6188710"/>
            <a:ext cx="1699260" cy="4324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删除车辆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酒店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9240" y="90805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240" y="1272540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9240" y="1654175"/>
            <a:ext cx="466090" cy="223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bg1"/>
                </a:solidFill>
              </a:rPr>
              <a:t>移除</a:t>
            </a:r>
            <a:endParaRPr lang="zh-CN" sz="10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315" y="231838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添加人员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03390" y="6222365"/>
            <a:ext cx="3536950" cy="3644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确 定</a:t>
            </a:r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9" idx="3"/>
            <a:endCxn id="11" idx="1"/>
          </p:cNvCxnSpPr>
          <p:nvPr/>
        </p:nvCxnSpPr>
        <p:spPr>
          <a:xfrm>
            <a:off x="4025265" y="2500630"/>
            <a:ext cx="2438400" cy="1033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>
            <p:custDataLst>
              <p:tags r:id="rId2"/>
            </p:custDataLst>
          </p:nvPr>
        </p:nvGraphicFramePr>
        <p:xfrm>
          <a:off x="6786880" y="473710"/>
          <a:ext cx="35699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95"/>
                <a:gridCol w="594995"/>
                <a:gridCol w="594995"/>
                <a:gridCol w="594995"/>
                <a:gridCol w="594995"/>
                <a:gridCol w="59499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车辆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出发点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酒店房间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考点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王五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1</a:t>
                      </a:r>
                      <a:r>
                        <a:rPr lang="zh-CN" altLang="en-US" sz="900"/>
                        <a:t>号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曲靖</a:t>
                      </a:r>
                      <a:r>
                        <a:rPr lang="en-US" altLang="zh-CN" sz="900">
                          <a:sym typeface="+mn-ea"/>
                        </a:rPr>
                        <a:t>xx</a:t>
                      </a:r>
                      <a:r>
                        <a:rPr lang="zh-CN" altLang="en-US" sz="900">
                          <a:sym typeface="+mn-ea"/>
                        </a:rPr>
                        <a:t>学校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汇都酒店</a:t>
                      </a:r>
                      <a:r>
                        <a:rPr lang="en-US" altLang="zh-CN" sz="900"/>
                        <a:t>-201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昆明学院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圆角矩形 28"/>
          <p:cNvSpPr/>
          <p:nvPr/>
        </p:nvSpPr>
        <p:spPr>
          <a:xfrm>
            <a:off x="6549390" y="908050"/>
            <a:ext cx="145415" cy="14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549390" y="1311275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49390" y="1692910"/>
            <a:ext cx="145415" cy="14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教育订单管理界面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发送提醒（数据库需要提醒表）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20" y="428625"/>
            <a:ext cx="286893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38430" y="530225"/>
            <a:ext cx="44005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车辆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6125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>
                    <a:lumMod val="75000"/>
                  </a:schemeClr>
                </a:solidFill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640840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41427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18790" y="428625"/>
            <a:ext cx="2901950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126740" y="10947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201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张三，李四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1267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74535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4025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803650" y="530225"/>
            <a:ext cx="70548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118485" y="915035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olidFill>
                  <a:schemeClr val="bg1"/>
                </a:solidFill>
                <a:sym typeface="+mn-ea"/>
              </a:rPr>
              <a:t>汇都酒店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118485" y="14668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202</a:t>
            </a:r>
            <a:r>
              <a:rPr lang="zh-CN" altLang="en-US" sz="1200">
                <a:solidFill>
                  <a:schemeClr val="tx1"/>
                </a:solidFill>
              </a:rPr>
              <a:t>                      </a:t>
            </a:r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张四，李三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989320" y="428625"/>
            <a:ext cx="294830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98540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曲靖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09854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67625" y="530225"/>
            <a:ext cx="584200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4380" y="530225"/>
            <a:ext cx="446405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考点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77545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068435" y="428625"/>
            <a:ext cx="3005455" cy="6331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170035" y="94615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昆明学院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178290" y="530225"/>
            <a:ext cx="44005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车辆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44835" y="530225"/>
            <a:ext cx="584200" cy="283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出发点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1454130" y="530225"/>
            <a:ext cx="446405" cy="2832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考点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55200" y="530225"/>
            <a:ext cx="705485" cy="2832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sym typeface="+mn-ea"/>
              </a:rPr>
              <a:t>酒店房间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9170035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昆明</a:t>
            </a:r>
            <a:r>
              <a:rPr lang="zh-CN" altLang="en-US" sz="1200">
                <a:solidFill>
                  <a:schemeClr val="tx1"/>
                </a:solidFill>
              </a:rPr>
              <a:t>理工大学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02350" y="131826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楚雄</a:t>
            </a:r>
            <a:r>
              <a:rPr lang="en-US" altLang="zh-CN" sz="1200">
                <a:solidFill>
                  <a:schemeClr val="tx1"/>
                </a:solidFill>
              </a:rPr>
              <a:t>xx</a:t>
            </a:r>
            <a:r>
              <a:rPr lang="zh-CN" altLang="en-US" sz="1200">
                <a:solidFill>
                  <a:schemeClr val="tx1"/>
                </a:solidFill>
              </a:rPr>
              <a:t>学校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3906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12801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10298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210675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995" y="2962275"/>
            <a:ext cx="2836545" cy="37979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4780" y="6228080"/>
            <a:ext cx="27209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发送提醒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96590" y="3028950"/>
            <a:ext cx="887095" cy="6610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多选</a:t>
            </a:r>
            <a:endParaRPr lang="zh-CN" sz="1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8" idx="1"/>
            <a:endCxn id="26" idx="3"/>
          </p:cNvCxnSpPr>
          <p:nvPr/>
        </p:nvCxnSpPr>
        <p:spPr>
          <a:xfrm flipH="1">
            <a:off x="2866390" y="3359785"/>
            <a:ext cx="330200" cy="2349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1"/>
            <a:endCxn id="25" idx="3"/>
          </p:cNvCxnSpPr>
          <p:nvPr/>
        </p:nvCxnSpPr>
        <p:spPr>
          <a:xfrm flipH="1" flipV="1">
            <a:off x="2860040" y="3198495"/>
            <a:ext cx="336550" cy="1612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8430" y="160020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430" y="2428875"/>
            <a:ext cx="2720975" cy="3124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添加车辆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065" y="880745"/>
            <a:ext cx="656590" cy="213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已分配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2815" y="880745"/>
            <a:ext cx="656590" cy="213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 未分配 </a:t>
            </a:r>
            <a:r>
              <a:rPr lang="en-US" altLang="zh-CN" sz="800">
                <a:solidFill>
                  <a:schemeClr val="tx1">
                    <a:lumMod val="75000"/>
                    <a:lumOff val="25000"/>
                  </a:schemeClr>
                </a:solidFill>
              </a:rPr>
              <a:t>33</a:t>
            </a:r>
            <a:endParaRPr lang="en-US" altLang="zh-CN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795" y="1195705"/>
            <a:ext cx="2721610" cy="339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编号</a:t>
            </a:r>
            <a:r>
              <a:rPr lang="zh-CN" altLang="en-US" sz="1000">
                <a:solidFill>
                  <a:schemeClr val="tx1"/>
                </a:solidFill>
              </a:rPr>
              <a:t>         </a:t>
            </a:r>
            <a:r>
              <a:rPr lang="zh-CN" sz="1000">
                <a:solidFill>
                  <a:schemeClr val="tx1"/>
                </a:solidFill>
              </a:rPr>
              <a:t>车牌号</a:t>
            </a:r>
            <a:r>
              <a:rPr lang="en-US" altLang="zh-CN" sz="1000">
                <a:solidFill>
                  <a:schemeClr val="tx1"/>
                </a:solidFill>
              </a:rPr>
              <a:t>             </a:t>
            </a:r>
            <a:r>
              <a:rPr lang="zh-CN" altLang="en-US" sz="1000">
                <a:solidFill>
                  <a:schemeClr val="tx1"/>
                </a:solidFill>
              </a:rPr>
              <a:t>司机          人数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780" y="1996440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430" y="302895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12345         </a:t>
            </a:r>
            <a:r>
              <a:rPr lang="zh-CN" altLang="en-US" sz="1000">
                <a:solidFill>
                  <a:schemeClr val="tx1"/>
                </a:solidFill>
              </a:rPr>
              <a:t>张三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780" y="3425190"/>
            <a:ext cx="2721610" cy="339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号车      云</a:t>
            </a:r>
            <a:r>
              <a:rPr lang="en-US" altLang="zh-CN" sz="1000">
                <a:solidFill>
                  <a:schemeClr val="tx1"/>
                </a:solidFill>
              </a:rPr>
              <a:t>A 12346         </a:t>
            </a:r>
            <a:r>
              <a:rPr lang="zh-CN" altLang="en-US" sz="1000">
                <a:solidFill>
                  <a:schemeClr val="tx1"/>
                </a:solidFill>
              </a:rPr>
              <a:t>张四             </a:t>
            </a:r>
            <a:r>
              <a:rPr lang="en-US" altLang="zh-CN" sz="1000">
                <a:solidFill>
                  <a:schemeClr val="tx1"/>
                </a:solidFill>
              </a:rPr>
              <a:t>40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发送提醒界面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1438910"/>
            <a:ext cx="736028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发送提醒的内容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05" y="586549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发送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学生打开提醒页面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225" y="368300"/>
            <a:ext cx="33096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8135" y="706120"/>
            <a:ext cx="3226435" cy="29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提醒的内容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135" y="5865495"/>
            <a:ext cx="322643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确 认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创建会议订单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790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0853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1690" y="132143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74770" y="132143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85340" y="723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005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967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935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802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85340" y="1002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人数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935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16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单位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2325" y="307149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职位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0260" y="3664585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特惠大床房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67505" y="3664585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间数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80260" y="3387090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房型数量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80260" y="3973830"/>
            <a:ext cx="20199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选择房型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7505" y="3973830"/>
            <a:ext cx="140081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先选择房型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46900" y="2266950"/>
            <a:ext cx="3599815" cy="381127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44130" y="346075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5055" y="2524125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会议名称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2215" y="621030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92950" y="96774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主会方链接：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097405" y="42983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支付信息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5975" y="48723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r>
              <a:rPr lang="zh-CN" altLang="en-US" sz="1200">
                <a:solidFill>
                  <a:srgbClr val="FF0000"/>
                </a:solidFill>
              </a:rPr>
              <a:t>（统一支付）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80260" y="51936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80260" y="456755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支付方式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84850" y="4351655"/>
            <a:ext cx="81788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rgbClr val="FF0000"/>
                </a:solidFill>
              </a:rPr>
              <a:t>统一支付个人支付</a:t>
            </a:r>
            <a:endParaRPr lang="zh-CN" sz="120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79625" y="555180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房间价格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9625" y="588137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会议费用</a:t>
            </a:r>
            <a:r>
              <a:rPr lang="zh-CN" altLang="en-US" sz="1200">
                <a:solidFill>
                  <a:srgbClr val="FF0000"/>
                </a:solidFill>
              </a:rPr>
              <a:t>（个人支付）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创建旅行团订单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1765" y="368300"/>
            <a:ext cx="364236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231140" y="443230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旅行团名称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0" y="1387475"/>
            <a:ext cx="167259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入住时间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20570" y="1387475"/>
            <a:ext cx="169862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离店时间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" y="75501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价格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125" y="107632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押金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6380" y="1934845"/>
            <a:ext cx="34848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姓名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70" y="2215515"/>
            <a:ext cx="34867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</a:rPr>
              <a:t>电话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9395" y="250126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身份证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6060" y="6210300"/>
            <a:ext cx="3488055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9395" y="1682115"/>
            <a:ext cx="948055" cy="252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负责人信息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2785745"/>
            <a:ext cx="348805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旅行社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50" y="3211195"/>
            <a:ext cx="3493770" cy="43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导入团员信息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805680" y="368300"/>
            <a:ext cx="3359785" cy="62572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416290" y="572770"/>
          <a:ext cx="323088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10"/>
                <a:gridCol w="661035"/>
                <a:gridCol w="920115"/>
                <a:gridCol w="1049020"/>
              </a:tblGrid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姓名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性别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电话</a:t>
                      </a:r>
                      <a:endParaRPr lang="zh-CN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身份证号</a:t>
                      </a:r>
                      <a:endParaRPr lang="zh-CN" altLang="en-US" sz="900"/>
                    </a:p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张三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/>
                        <a:t>15087022222</a:t>
                      </a: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/>
                        <a:t>53***********313</a:t>
                      </a:r>
                      <a:endParaRPr lang="en-US" altLang="zh-CN" sz="900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sym typeface="+mn-ea"/>
                        </a:rPr>
                        <a:t>李四</a:t>
                      </a:r>
                      <a:endParaRPr lang="zh-CN" altLang="en-US" sz="9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sym typeface="+mn-ea"/>
                        </a:rPr>
                        <a:t>男</a:t>
                      </a:r>
                      <a:endParaRPr lang="en-US" altLang="zh-CN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ym typeface="+mn-ea"/>
                        </a:rPr>
                        <a:t>15087022222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sym typeface="+mn-ea"/>
                        </a:rPr>
                        <a:t>53***********313</a:t>
                      </a:r>
                      <a:endParaRPr lang="zh-CN" altLang="en-US" sz="9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5125085" y="6877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16830" y="50800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201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16830" y="105981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李四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25085" y="162369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李三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16830" y="1443990"/>
            <a:ext cx="676910" cy="179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900">
                <a:solidFill>
                  <a:schemeClr val="bg1"/>
                </a:solidFill>
                <a:sym typeface="+mn-ea"/>
              </a:rPr>
              <a:t>301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16830" y="1995805"/>
            <a:ext cx="2721610" cy="3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3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张四</a:t>
            </a:r>
            <a:endParaRPr lang="zh-CN" altLang="en-US" sz="1200">
              <a:solidFill>
                <a:schemeClr val="accent3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28235" y="6096000"/>
            <a:ext cx="3056890" cy="4152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完成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76555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考试信息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114998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3121025"/>
            <a:ext cx="362140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3121025"/>
            <a:ext cx="35839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232346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686050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59829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593850"/>
            <a:ext cx="25019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305371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3092450"/>
            <a:ext cx="25082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0"/>
            <a:endCxn id="16" idx="6"/>
          </p:cNvCxnSpPr>
          <p:nvPr/>
        </p:nvCxnSpPr>
        <p:spPr>
          <a:xfrm flipH="1" flipV="1">
            <a:off x="9935210" y="1703705"/>
            <a:ext cx="1033780" cy="6692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72995"/>
            <a:ext cx="1210945" cy="213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2"/>
            <a:endCxn id="20" idx="7"/>
          </p:cNvCxnSpPr>
          <p:nvPr/>
        </p:nvCxnSpPr>
        <p:spPr>
          <a:xfrm flipH="1">
            <a:off x="9899015" y="2578100"/>
            <a:ext cx="1069975" cy="538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511550"/>
            <a:ext cx="188023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511550"/>
            <a:ext cx="265938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512185"/>
            <a:ext cx="249555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511550"/>
            <a:ext cx="261874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6720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27926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酒店前往考点时间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747260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从考点返回酒店时间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154295"/>
            <a:ext cx="7360285" cy="244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返程时间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48530"/>
            <a:ext cx="251460" cy="21907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9898380" y="2578100"/>
            <a:ext cx="1070610" cy="95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9899650" y="2578100"/>
            <a:ext cx="1069340" cy="1713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9936480" y="2578100"/>
            <a:ext cx="1032510" cy="227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34870" y="6030595"/>
            <a:ext cx="7360285" cy="2260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79850"/>
            <a:ext cx="3673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79850"/>
            <a:ext cx="36004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4870" y="1960245"/>
            <a:ext cx="736028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39235" y="368300"/>
            <a:ext cx="3654425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5435" y="55118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选择支付方式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09720" y="16027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支付金额</a:t>
            </a:r>
            <a:r>
              <a:rPr lang="zh-CN" altLang="en-US" sz="1600">
                <a:solidFill>
                  <a:srgbClr val="FF0000"/>
                </a:solidFill>
              </a:rPr>
              <a:t>（统一支付，已支付）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5435" y="6202045"/>
            <a:ext cx="350837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99755" y="392430"/>
            <a:ext cx="1917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统一支付，学生支付，已支付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09720" y="28067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是否已支付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435" y="243840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其他费用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435" y="202057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房费</a:t>
            </a:r>
            <a:r>
              <a:rPr lang="zh-CN" altLang="en-US" sz="1600">
                <a:solidFill>
                  <a:srgbClr val="FF0000"/>
                </a:solidFill>
              </a:rPr>
              <a:t>（学生支付）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9720" y="320675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人数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（预估）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09720" y="1247140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联系方式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9720" y="91122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负责人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09720" y="3630295"/>
            <a:ext cx="3508375" cy="26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备注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600"/>
              <a:t>统一付款页面</a:t>
            </a:r>
            <a:endParaRPr 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541385" y="506730"/>
            <a:ext cx="207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打开统一支付链接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4076700" y="219646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人数                </a:t>
            </a:r>
            <a:r>
              <a:rPr lang="en-US" altLang="zh-CN" sz="1600">
                <a:solidFill>
                  <a:schemeClr val="tx1"/>
                </a:solidFill>
              </a:rPr>
              <a:t>200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76065" y="48583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支付费用         ￥</a:t>
            </a:r>
            <a:r>
              <a:rPr lang="en-US" altLang="zh-CN" sz="1600">
                <a:solidFill>
                  <a:schemeClr val="tx1"/>
                </a:solidFill>
              </a:rPr>
              <a:t>50000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</a:rPr>
              <a:t>支付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8605" y="3066415"/>
            <a:ext cx="3248660" cy="1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备注信息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4195" y="5067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2020云南省公务员考试</a:t>
            </a:r>
            <a:endParaRPr lang="zh-CN" altLang="en-US" sz="1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6905" y="87503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ym typeface="+mn-ea"/>
              </a:rPr>
              <a:t>考试时间</a:t>
            </a:r>
            <a:endParaRPr lang="zh-CN" altLang="en-US" sz="16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5275" y="2747645"/>
            <a:ext cx="148717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入住时间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2747645"/>
            <a:ext cx="1461135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离店时间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44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68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11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68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475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99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411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101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78760" y="44259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75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847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58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21040" y="729615"/>
            <a:ext cx="3398520" cy="137477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5810" y="80200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考试名称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040" y="494665"/>
            <a:ext cx="7747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810" y="156908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考试网站链接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5810" y="132334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考试说明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85810" y="1066165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考试时间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4270" y="623506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85810" y="1827530"/>
            <a:ext cx="3248660" cy="20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报名截止日期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4205" y="538480"/>
            <a:ext cx="96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方案二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31835" y="2175510"/>
            <a:ext cx="3394075" cy="240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选择考点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1835" y="247904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选择出发点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835" y="3336925"/>
            <a:ext cx="3429000" cy="120142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31835" y="3122930"/>
            <a:ext cx="946150" cy="186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填写个人信息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27085" y="378968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姓名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27085" y="4138930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手机号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7085" y="3439795"/>
            <a:ext cx="324802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身份证号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175115" y="4645660"/>
            <a:ext cx="83185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邀请他人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31835" y="4636135"/>
            <a:ext cx="76390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系统分配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02215" y="4636135"/>
            <a:ext cx="791210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加入他人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8040" y="4636135"/>
            <a:ext cx="772795" cy="2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/>
                </a:solidFill>
              </a:rPr>
              <a:t>一人独住</a:t>
            </a:r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31835" y="4959985"/>
            <a:ext cx="3429000" cy="75755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471535" y="5045710"/>
            <a:ext cx="3203575" cy="6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与他人同住，系统将自动为您分配</a:t>
            </a:r>
            <a:endParaRPr lang="zh-CN" sz="1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666105" y="359346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为您创建一个房间，您可以使用邀请码邀请他人同住，您将支付一间房的费用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66105" y="5046345"/>
            <a:ext cx="2217420" cy="398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加入他人创建的房间，您不支付房间费用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66105" y="5593715"/>
            <a:ext cx="2217420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algn="l"/>
            <a:r>
              <a:rPr lang="zh-CN" sz="1000">
                <a:solidFill>
                  <a:srgbClr val="FF0000"/>
                </a:solidFill>
                <a:sym typeface="+mn-ea"/>
              </a:rPr>
              <a:t>不与他人合住，我们将为您安排单独房间，您将支付一间房的全部费用，</a:t>
            </a:r>
            <a:endParaRPr lang="zh-CN" sz="10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学生付费）</a:t>
            </a:r>
            <a:endParaRPr lang="zh-CN" altLang="en-US" sz="10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4" name="直接箭头连接符 43"/>
          <p:cNvCxnSpPr>
            <a:stCxn id="40" idx="3"/>
            <a:endCxn id="32" idx="0"/>
          </p:cNvCxnSpPr>
          <p:nvPr/>
        </p:nvCxnSpPr>
        <p:spPr>
          <a:xfrm>
            <a:off x="7883525" y="3878580"/>
            <a:ext cx="1707515" cy="775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1" idx="3"/>
            <a:endCxn id="34" idx="2"/>
          </p:cNvCxnSpPr>
          <p:nvPr/>
        </p:nvCxnSpPr>
        <p:spPr>
          <a:xfrm flipV="1">
            <a:off x="7883525" y="4874895"/>
            <a:ext cx="2614295" cy="379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3"/>
            <a:endCxn id="35" idx="2"/>
          </p:cNvCxnSpPr>
          <p:nvPr/>
        </p:nvCxnSpPr>
        <p:spPr>
          <a:xfrm flipV="1">
            <a:off x="7883525" y="4874895"/>
            <a:ext cx="3491230" cy="1003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1835" y="2786380"/>
            <a:ext cx="3394075" cy="24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需要接送？（</a:t>
            </a:r>
            <a:r>
              <a:rPr lang="en-US" altLang="zh-CN" sz="1000">
                <a:solidFill>
                  <a:schemeClr val="bg1"/>
                </a:solidFill>
              </a:rPr>
              <a:t>radio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r>
              <a:rPr lang="zh-CN" altLang="en-US" sz="1000">
                <a:solidFill>
                  <a:srgbClr val="FF0000"/>
                </a:solidFill>
              </a:rPr>
              <a:t>（学生付费）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31835" y="5767070"/>
            <a:ext cx="3429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10046335" y="4862830"/>
            <a:ext cx="446405" cy="904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您支付整间房间的费用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整间：截止后如无人加入则自住一间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您不需要支付房间的费用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不需要付房费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进入下一页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310832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44805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7730" y="858520"/>
            <a:ext cx="1470660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rgbClr val="FF0000"/>
                </a:solidFill>
              </a:rPr>
              <a:t>（</a:t>
            </a:r>
            <a:r>
              <a:rPr lang="zh-CN">
                <a:solidFill>
                  <a:srgbClr val="FF0000"/>
                </a:solidFill>
                <a:sym typeface="+mn-ea"/>
              </a:rPr>
              <a:t>统一付费</a:t>
            </a:r>
            <a:r>
              <a:rPr lang="zh-CN">
                <a:solidFill>
                  <a:srgbClr val="FF0000"/>
                </a:solidFill>
              </a:rPr>
              <a:t>）</a:t>
            </a:r>
            <a:endParaRPr 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4450" y="2705735"/>
            <a:ext cx="1470660" cy="26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olidFill>
                  <a:srgbClr val="FF0000"/>
                </a:solidFill>
              </a:rPr>
              <a:t>如有需要请截图保存</a:t>
            </a:r>
            <a:endParaRPr lang="zh-CN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TABLE_BEAUTIFY" val="smartTable{c42beccb-735e-43b0-8472-97898f44b6a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f08f0429-ea6d-42e0-92bd-1da80879e31a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TABLE_BEAUTIFY" val="smartTable{05630686-4005-4993-a3f4-801563ebb11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TABLE_BEAUTIFY" val="smartTable{0e928674-45c1-4ca2-bb64-cf6237f27ed6}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TABLE_BEAUTIFY" val="smartTable{0e928674-45c1-4ca2-bb64-cf6237f27ed6}"/>
</p:tagLst>
</file>

<file path=ppt/tags/tag87.xml><?xml version="1.0" encoding="utf-8"?>
<p:tagLst xmlns:p="http://schemas.openxmlformats.org/presentationml/2006/main">
  <p:tag name="KSO_WM_UNIT_TABLE_BEAUTIFY" val="smartTable{0e928674-45c1-4ca2-bb64-cf6237f27ed6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TABLE_BEAUTIFY" val="smartTable{05630686-4005-4993-a3f4-801563ebb112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4490</Words>
  <Application>WPS 演示</Application>
  <PresentationFormat>宽屏</PresentationFormat>
  <Paragraphs>1330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224</cp:revision>
  <dcterms:created xsi:type="dcterms:W3CDTF">2019-06-19T02:08:00Z</dcterms:created>
  <dcterms:modified xsi:type="dcterms:W3CDTF">2020-09-12T02:20:08Z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