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1.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3.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4.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12"/>
    <p:sldId id="265" r:id="rId13"/>
    <p:sldId id="269" r:id="rId20"/>
    <p:sldId id="380" r:id="rId21"/>
    <p:sldId id="332" r:id="rId24"/>
    <p:sldId id="272" r:id="rId25"/>
    <p:sldId id="341" r:id="rId42"/>
    <p:sldId id="281" r:id="rId43"/>
    <p:sldId id="342" r:id="rId44"/>
    <p:sldId id="282" r:id="rId45"/>
    <p:sldId id="289" r:id="rId58"/>
    <p:sldId id="349" r:id="rId59"/>
    <p:sldId id="292" r:id="rId64"/>
    <p:sldId id="352" r:id="rId65"/>
    <p:sldId id="297" r:id="rId74"/>
    <p:sldId id="357" r:id="rId75"/>
    <p:sldId id="301" r:id="rId80"/>
    <p:sldId id="361" r:id="rId81"/>
    <p:sldId id="303" r:id="rId84"/>
    <p:sldId id="363" r:id="rId85"/>
    <p:sldId id="310" r:id="rId98"/>
    <p:sldId id="370" r:id="rId99"/>
    <p:sldId id="314" r:id="rId106"/>
    <p:sldId id="374" r:id="rId107"/>
    <p:sldId id="315" r:id="rId108"/>
    <p:sldId id="375" r:id="rId109"/>
    <p:sldId id="395" r:id="rId136"/>
    <p:sldId id="400" r:id="rId137"/>
    <p:sldId id="401" r:id="rId138"/>
    <p:sldId id="405" r:id="rId139"/>
    <p:sldId id="437" r:id="rId174"/>
    <p:sldId id="443" r:id="rId175"/>
    <p:sldId id="438" r:id="rId176"/>
    <p:sldId id="444" r:id="rId177"/>
    <p:sldId id="440" r:id="rId180"/>
    <p:sldId id="446" r:id="rId181"/>
    <p:sldId id="470" r:id="rId204"/>
    <p:sldId id="476" r:id="rId205"/>
    <p:sldId id="492" r:id="rId224"/>
    <p:sldId id="493" r:id="rId225"/>
    <p:sldId id="496" r:id="rId228"/>
    <p:sldId id="497" r:id="rId229"/>
    <p:sldId id="511" r:id="rId246"/>
    <p:sldId id="527" r:id="rId247"/>
    <p:sldId id="512" r:id="rId248"/>
    <p:sldId id="528" r:id="rId249"/>
    <p:sldId id="543" r:id="rId280"/>
    <p:sldId id="551" r:id="rId281"/>
    <p:sldId id="559" r:id="rId296"/>
    <p:sldId id="564" r:id="rId297"/>
    <p:sldId id="572" r:id="rId304"/>
    <p:sldId id="573" r:id="rId305"/>
    <p:sldId id="586" r:id="rId318"/>
    <p:sldId id="587" r:id="rId319"/>
    <p:sldId id="592" r:id="rId324"/>
    <p:sldId id="593" r:id="rId325"/>
    <p:sldId id="596" r:id="rId330"/>
    <p:sldId id="602" r:id="rId331"/>
    <p:sldId id="597" r:id="rId332"/>
    <p:sldId id="603" r:id="rId333"/>
    <p:sldId id="599" r:id="rId334"/>
    <p:sldId id="604" r:id="rId335"/>
    <p:sldId id="605" r:id="rId336"/>
    <p:sldId id="614" r:id="rId337"/>
    <p:sldId id="609" r:id="rId344"/>
    <p:sldId id="618" r:id="rId345"/>
    <p:sldId id="639" r:id="rId370"/>
    <p:sldId id="640" r:id="rId371"/>
    <p:sldId id="647" r:id="rId378"/>
    <p:sldId id="648" r:id="rId379"/>
    <p:sldId id="659" r:id="rId390"/>
    <p:sldId id="660" r:id="rId391"/>
    <p:sldId id="663" r:id="rId394"/>
    <p:sldId id="664" r:id="rId395"/>
    <p:sldId id="673" r:id="rId404"/>
    <p:sldId id="674" r:id="rId405"/>
    <p:sldId id="681" r:id="rId412"/>
    <p:sldId id="682" r:id="rId413"/>
    <p:sldId id="683" r:id="rId414"/>
    <p:sldId id="684" r:id="rId415"/>
    <p:sldId id="689" r:id="rId420"/>
    <p:sldId id="690" r:id="rId421"/>
    <p:sldId id="691" r:id="rId422"/>
    <p:sldId id="692" r:id="rId423"/>
    <p:sldId id="695" r:id="rId426"/>
    <p:sldId id="696" r:id="rId427"/>
    <p:sldId id="705" r:id="rId436"/>
    <p:sldId id="706" r:id="rId437"/>
    <p:sldId id="717" r:id="rId448"/>
    <p:sldId id="718" r:id="rId449"/>
    <p:sldId id="733" r:id="rId464"/>
    <p:sldId id="734" r:id="rId465"/>
    <p:sldId id="761" r:id="rId492"/>
    <p:sldId id="762" r:id="rId493"/>
    <p:sldId id="765" r:id="rId496"/>
    <p:sldId id="766" r:id="rId497"/>
    <p:sldId id="769" r:id="rId500"/>
    <p:sldId id="770" r:id="rId501"/>
    <p:sldId id="779" r:id="rId510"/>
    <p:sldId id="780" r:id="rId5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9"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1" Type="http://schemas.openxmlformats.org/officeDocument/2006/relationships/slide" Target="slides/slide20.xml"/><Relationship Id="rId324" Type="http://schemas.openxmlformats.org/officeDocument/2006/relationships/slide" Target="slides/slide323.xml"/><Relationship Id="rId335" Type="http://schemas.openxmlformats.org/officeDocument/2006/relationships/slide" Target="slides/slide334.xml"/><Relationship Id="rId181" Type="http://schemas.openxmlformats.org/officeDocument/2006/relationships/slide" Target="slides/slide180.xml"/><Relationship Id="rId43" Type="http://schemas.openxmlformats.org/officeDocument/2006/relationships/slide" Target="slides/slide42.xml"/><Relationship Id="rId139" Type="http://schemas.openxmlformats.org/officeDocument/2006/relationships/slide" Target="slides/slide138.xml"/><Relationship Id="rId304" Type="http://schemas.openxmlformats.org/officeDocument/2006/relationships/slide" Target="slides/slide303.xml"/><Relationship Id="rId511" Type="http://schemas.openxmlformats.org/officeDocument/2006/relationships/slide" Target="slides/slide510.xml"/><Relationship Id="rId85" Type="http://schemas.openxmlformats.org/officeDocument/2006/relationships/slide" Target="slides/slide84.xml"/><Relationship Id="rId413" Type="http://schemas.openxmlformats.org/officeDocument/2006/relationships/slide" Target="slides/slide412.xml"/><Relationship Id="rId248" Type="http://schemas.openxmlformats.org/officeDocument/2006/relationships/slide" Target="slides/slide247.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65" Type="http://schemas.openxmlformats.org/officeDocument/2006/relationships/slide" Target="slides/slide64.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79" Type="http://schemas.openxmlformats.org/officeDocument/2006/relationships/slide" Target="slides/slide378.xml"/><Relationship Id="rId390" Type="http://schemas.openxmlformats.org/officeDocument/2006/relationships/slide" Target="slides/slide389.xml"/><Relationship Id="rId404" Type="http://schemas.openxmlformats.org/officeDocument/2006/relationships/slide" Target="slides/slide403.xml"/><Relationship Id="rId45" Type="http://schemas.openxmlformats.org/officeDocument/2006/relationships/slide" Target="slides/slide44.xml"/><Relationship Id="rId415" Type="http://schemas.openxmlformats.org/officeDocument/2006/relationships/slide" Target="slides/slide414.xml"/><Relationship Id="rId98" Type="http://schemas.openxmlformats.org/officeDocument/2006/relationships/slide" Target="slides/slide97.xml"/><Relationship Id="rId370" Type="http://schemas.openxmlformats.org/officeDocument/2006/relationships/slide" Target="slides/slide369.xml"/><Relationship Id="rId426" Type="http://schemas.openxmlformats.org/officeDocument/2006/relationships/slide" Target="slides/slide425.xml"/><Relationship Id="rId25" Type="http://schemas.openxmlformats.org/officeDocument/2006/relationships/slide" Target="slides/slide24.xml"/><Relationship Id="rId535" Type="http://schemas.openxmlformats.org/officeDocument/2006/relationships/viewProps" Target="viewProps.xml"/><Relationship Id="rId174" Type="http://schemas.openxmlformats.org/officeDocument/2006/relationships/slide" Target="slides/slide173.xml"/><Relationship Id="rId437" Type="http://schemas.openxmlformats.org/officeDocument/2006/relationships/slide" Target="slides/slide436.xml"/><Relationship Id="rId448" Type="http://schemas.openxmlformats.org/officeDocument/2006/relationships/slide" Target="slides/slide447.xml"/><Relationship Id="rId319" Type="http://schemas.openxmlformats.org/officeDocument/2006/relationships/slide" Target="slides/slide318.xml"/><Relationship Id="rId58" Type="http://schemas.openxmlformats.org/officeDocument/2006/relationships/slide" Target="slides/slide57.xml"/><Relationship Id="rId330" Type="http://schemas.openxmlformats.org/officeDocument/2006/relationships/slide" Target="slides/slide329.xml"/><Relationship Id="rId537" Type="http://schemas.openxmlformats.org/officeDocument/2006/relationships/tableStyles" Target="tableStyles.xml"/><Relationship Id="rId80" Type="http://schemas.openxmlformats.org/officeDocument/2006/relationships/slide" Target="slides/slide79.xml"/><Relationship Id="rId176" Type="http://schemas.openxmlformats.org/officeDocument/2006/relationships/slide" Target="slides/slide175.xml"/><Relationship Id="rId492" Type="http://schemas.openxmlformats.org/officeDocument/2006/relationships/slide" Target="slides/slide491.xml"/><Relationship Id="rId394" Type="http://schemas.openxmlformats.org/officeDocument/2006/relationships/slide" Target="slides/slide393.xml"/><Relationship Id="rId296" Type="http://schemas.openxmlformats.org/officeDocument/2006/relationships/slide" Target="slides/slide295.xml"/><Relationship Id="rId332" Type="http://schemas.openxmlformats.org/officeDocument/2006/relationships/slide" Target="slides/slide331.xml"/><Relationship Id="rId136" Type="http://schemas.openxmlformats.org/officeDocument/2006/relationships/slide" Target="slides/slide135.xml"/><Relationship Id="rId421" Type="http://schemas.openxmlformats.org/officeDocument/2006/relationships/slide" Target="slides/slide420.xml"/><Relationship Id="rId20" Type="http://schemas.openxmlformats.org/officeDocument/2006/relationships/slide" Target="slides/slide19.xml"/><Relationship Id="rId225" Type="http://schemas.openxmlformats.org/officeDocument/2006/relationships/slide" Target="slides/slide224.xml"/><Relationship Id="rId334" Type="http://schemas.openxmlformats.org/officeDocument/2006/relationships/slide" Target="slides/slide333.xml"/><Relationship Id="rId180" Type="http://schemas.openxmlformats.org/officeDocument/2006/relationships/slide" Target="slides/slide179.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510" Type="http://schemas.openxmlformats.org/officeDocument/2006/relationships/slide" Target="slides/slide509.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496" Type="http://schemas.openxmlformats.org/officeDocument/2006/relationships/slide" Target="slides/slide495.xml"/><Relationship Id="rId423" Type="http://schemas.openxmlformats.org/officeDocument/2006/relationships/slide" Target="slides/slide422.xml"/><Relationship Id="rId465" Type="http://schemas.openxmlformats.org/officeDocument/2006/relationships/slide" Target="slides/slide464.xml"/><Relationship Id="rId64" Type="http://schemas.openxmlformats.org/officeDocument/2006/relationships/slide" Target="slides/slide63.xml"/><Relationship Id="rId325" Type="http://schemas.openxmlformats.org/officeDocument/2006/relationships/slide" Target="slides/slide324.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378" Type="http://schemas.openxmlformats.org/officeDocument/2006/relationships/slide" Target="slides/slide377.xml"/><Relationship Id="rId305" Type="http://schemas.openxmlformats.org/officeDocument/2006/relationships/slide" Target="slides/slide304.xml"/><Relationship Id="rId44" Type="http://schemas.openxmlformats.org/officeDocument/2006/relationships/slide" Target="slides/slide43.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4" Type="http://schemas.openxmlformats.org/officeDocument/2006/relationships/slide" Target="slides/slide23.xml"/><Relationship Id="rId534" Type="http://schemas.openxmlformats.org/officeDocument/2006/relationships/presProps" Target="presProps.xml"/><Relationship Id="rId229" Type="http://schemas.openxmlformats.org/officeDocument/2006/relationships/slide" Target="slides/slide228.xml"/><Relationship Id="rId436" Type="http://schemas.openxmlformats.org/officeDocument/2006/relationships/slide" Target="slides/slide435.xml"/><Relationship Id="rId391" Type="http://schemas.openxmlformats.org/officeDocument/2006/relationships/slide" Target="slides/slide390.xml"/><Relationship Id="rId405" Type="http://schemas.openxmlformats.org/officeDocument/2006/relationships/slide" Target="slides/slide404.xml"/><Relationship Id="rId318" Type="http://schemas.openxmlformats.org/officeDocument/2006/relationships/slide" Target="slides/slide317.xml"/><Relationship Id="rId99" Type="http://schemas.openxmlformats.org/officeDocument/2006/relationships/slide" Target="slides/slide98.xml"/><Relationship Id="rId371" Type="http://schemas.openxmlformats.org/officeDocument/2006/relationships/slide" Target="slides/slide370.xml"/><Relationship Id="rId427" Type="http://schemas.openxmlformats.org/officeDocument/2006/relationships/slide" Target="slides/slide426.xml"/><Relationship Id="rId536" Type="http://schemas.openxmlformats.org/officeDocument/2006/relationships/theme" Target="theme/theme1.xml"/><Relationship Id="rId175" Type="http://schemas.openxmlformats.org/officeDocument/2006/relationships/slide" Target="slides/slide174.xml"/><Relationship Id="rId449" Type="http://schemas.openxmlformats.org/officeDocument/2006/relationships/slide" Target="slides/slide448.xml"/><Relationship Id="rId59" Type="http://schemas.openxmlformats.org/officeDocument/2006/relationships/slide" Target="slides/slide58.xml"/><Relationship Id="rId331" Type="http://schemas.openxmlformats.org/officeDocument/2006/relationships/slide" Target="slides/slide330.xml"/><Relationship Id="rId1" Type="http://schemas.openxmlformats.org/officeDocument/2006/relationships/slideMaster" Target="slideMasters/slideMaster1.xml"/><Relationship Id="rId81" Type="http://schemas.openxmlformats.org/officeDocument/2006/relationships/slide" Target="slides/slide80.xml"/><Relationship Id="rId177" Type="http://schemas.openxmlformats.org/officeDocument/2006/relationships/slide" Target="slides/slide176.xml"/><Relationship Id="rId493" Type="http://schemas.openxmlformats.org/officeDocument/2006/relationships/slide" Target="slides/slide492.xml"/><Relationship Id="rId395" Type="http://schemas.openxmlformats.org/officeDocument/2006/relationships/slide" Target="slides/slide394.xml"/><Relationship Id="rId420" Type="http://schemas.openxmlformats.org/officeDocument/2006/relationships/slide" Target="slides/slide419.xml"/><Relationship Id="rId297" Type="http://schemas.openxmlformats.org/officeDocument/2006/relationships/slide" Target="slides/slide296.xml"/><Relationship Id="rId224" Type="http://schemas.openxmlformats.org/officeDocument/2006/relationships/slide" Target="slides/slide223.xml"/><Relationship Id="rId333" Type="http://schemas.openxmlformats.org/officeDocument/2006/relationships/slide" Target="slides/slide332.xml"/><Relationship Id="rId137" Type="http://schemas.openxmlformats.org/officeDocument/2006/relationships/slide" Target="slides/slide136.xml"/><Relationship Id="rId344" Type="http://schemas.openxmlformats.org/officeDocument/2006/relationships/slide" Target="slides/slide343.xml"/><Relationship Id="rId204" Type="http://schemas.openxmlformats.org/officeDocument/2006/relationships/slide" Target="slides/slide203.xml"/><Relationship Id="rId246" Type="http://schemas.openxmlformats.org/officeDocument/2006/relationships/slide" Target="slides/slide245.xml"/><Relationship Id="rId106" Type="http://schemas.openxmlformats.org/officeDocument/2006/relationships/slide" Target="slides/slide105.xml"/><Relationship Id="rId422" Type="http://schemas.openxmlformats.org/officeDocument/2006/relationships/slide" Target="slides/slide421.xml"/><Relationship Id="rId464" Type="http://schemas.openxmlformats.org/officeDocument/2006/relationships/slide" Target="slides/slide463.xml"/><Relationship Id="rId74" Type="http://schemas.openxmlformats.org/officeDocument/2006/relationships/slide" Target="slides/slide73.xml"/><Relationship Id="rId500" Type="http://schemas.openxmlformats.org/officeDocument/2006/relationships/slide" Target="slides/slide49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A065-F933-45BE-A4A5-7533C9355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C81AC-2329-418B-89CA-0E9523939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33788-D7C2-4674-81D8-9D60835165EE}"/>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D30C796C-3F9D-4B49-9641-1B5F7A7B6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58A77-E54C-4FF7-ABE6-D7EF6D4941D3}"/>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364562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529-7AAD-4504-8690-7C1D145208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D4BF6-A932-4FFF-9D45-A9ADAF539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AAB0E-8C26-4967-A9B8-6AB719527DC2}"/>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1AF5763C-4F1A-4746-A7CD-567792C92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F4CE0-7796-4251-AF0C-94581C903F71}"/>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6835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8ACD6-0345-43AD-B906-0721651841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526DEB-E6DD-4891-B565-DADAD2FDC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DED92-2E99-461F-9AF2-7FA8FA53520A}"/>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87CEEB69-4167-4E98-8546-DA9A10D04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83C25-E445-419D-A1C6-D43C20068628}"/>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419911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488A-F8DD-4B27-AC76-131383B18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B55DB-3BFB-4540-BB32-9BB2D4804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71F0B-4CB7-454A-9402-44FD5E99D98D}"/>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7DD9B0B9-BCB6-4667-90A6-BFF063692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CADD-3D33-487E-B07B-9B679155736A}"/>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82214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A1B7-091B-4530-886A-BBF810518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014B18-24F2-47AD-B3DF-3D3861074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76375-F35B-47EC-8853-E6BD22F64B1F}"/>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EEA453C7-58DF-4A05-8314-59C2D67A2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02CD-8FD4-4C6A-888E-9695843F7A43}"/>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60658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41DB-B2AD-4CD7-A586-5B5B70D26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277AF-D908-4B05-A32A-DC0D4A971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AB2B6A-CF1C-47E7-A2D6-79F0EFEB0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43AF6-EC84-4A63-8859-30CA5B6B591B}"/>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43D2DEE0-E68C-46CE-972F-7010ECDD3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460BB-D489-4E46-AAA7-DF5F0E7C6848}"/>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42193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50F4-E36D-4679-89AE-4607F7595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7AA31-7B6C-4F5F-B3EB-97465DF00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9CD4C-35BC-447E-8AAC-9BA61FDC5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7DBE19-E96F-4BAF-BC43-7580E1054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956D5-10F5-43E0-A406-0F79ACA3D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AB5526-F0F5-4824-926D-26E9CACCD4F4}"/>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8" name="Footer Placeholder 7">
            <a:extLst>
              <a:ext uri="{FF2B5EF4-FFF2-40B4-BE49-F238E27FC236}">
                <a16:creationId xmlns:a16="http://schemas.microsoft.com/office/drawing/2014/main" id="{084787F8-E479-4B36-8E79-250F5B24C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E10D02-1914-46CD-83A0-A5E2768D871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1614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5D0B-7FB3-4D75-9EEF-13407D563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D8AEA-C0A1-4F9D-A4B0-6EDFD8D04C09}"/>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4" name="Footer Placeholder 3">
            <a:extLst>
              <a:ext uri="{FF2B5EF4-FFF2-40B4-BE49-F238E27FC236}">
                <a16:creationId xmlns:a16="http://schemas.microsoft.com/office/drawing/2014/main" id="{C785E799-189F-45F5-9103-19A9C0B00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D9402E-D090-40B5-92D1-739F530289C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380821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D3F8B-0BD0-48D1-9E0F-465C38B3AEB7}"/>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3" name="Footer Placeholder 2">
            <a:extLst>
              <a:ext uri="{FF2B5EF4-FFF2-40B4-BE49-F238E27FC236}">
                <a16:creationId xmlns:a16="http://schemas.microsoft.com/office/drawing/2014/main" id="{D32F02A8-710B-4E01-80C1-C23F2C3F5D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C855C3-05F9-49C5-8F81-ECE93B11D2CF}"/>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93120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C41-EEC7-4E0B-863F-5E685B95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2A48DB-CC8F-409E-B63B-54A963DC7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A0482-3C70-48D3-8DE7-B9776947D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B269B-8E71-4C69-817F-415F1806C8DD}"/>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6C8FD763-2588-4DF1-A64E-3C43CC4C9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0A173-ADC1-4046-A15E-D3FFDCBCF876}"/>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233553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F38F-E6EE-4C2C-8497-42102D3E1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8000C-C178-4C18-BC4C-024363D40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A7205-41B5-48B8-8AAB-FA6936184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BC988-63D3-4AED-AEDB-7AB6E50B554B}"/>
              </a:ext>
            </a:extLst>
          </p:cNvPr>
          <p:cNvSpPr>
            <a:spLocks noGrp="1"/>
          </p:cNvSpPr>
          <p:nvPr>
            <p:ph type="dt" sz="half" idx="10"/>
          </p:nvPr>
        </p:nvSpPr>
        <p:spPr/>
        <p:txBody>
          <a:bodyPr/>
          <a:lstStyle/>
          <a:p>
            <a:fld id="{E1A6C797-4610-426A-A81B-DD118EC9D6F2}" type="datetimeFigureOut">
              <a:rPr lang="en-US" smtClean="0"/>
              <a:t>5/9/2021</a:t>
            </a:fld>
            <a:endParaRPr lang="en-US"/>
          </a:p>
        </p:txBody>
      </p:sp>
      <p:sp>
        <p:nvSpPr>
          <p:cNvPr id="6" name="Footer Placeholder 5">
            <a:extLst>
              <a:ext uri="{FF2B5EF4-FFF2-40B4-BE49-F238E27FC236}">
                <a16:creationId xmlns:a16="http://schemas.microsoft.com/office/drawing/2014/main" id="{84EDC1AD-320F-4379-9884-5AEB0C1B0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ADE2E-324E-49B1-AC0E-CD829F97F74C}"/>
              </a:ext>
            </a:extLst>
          </p:cNvPr>
          <p:cNvSpPr>
            <a:spLocks noGrp="1"/>
          </p:cNvSpPr>
          <p:nvPr>
            <p:ph type="sldNum" sz="quarter" idx="12"/>
          </p:nvPr>
        </p:nvSpPr>
        <p:spPr/>
        <p:txBody>
          <a:bodyPr/>
          <a:lstStyle/>
          <a:p>
            <a:fld id="{B3C363B3-03FA-4390-AFCB-B0F7257578A4}" type="slidenum">
              <a:rPr lang="en-US" smtClean="0"/>
              <a:t>‹#›</a:t>
            </a:fld>
            <a:endParaRPr lang="en-US"/>
          </a:p>
        </p:txBody>
      </p:sp>
    </p:spTree>
    <p:extLst>
      <p:ext uri="{BB962C8B-B14F-4D97-AF65-F5344CB8AC3E}">
        <p14:creationId xmlns:p14="http://schemas.microsoft.com/office/powerpoint/2010/main" val="191665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BE532-3822-4CD7-A5A8-D951C32C3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345A5-13EB-4EAF-9681-14C8B200F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B607D-B161-4AA3-8683-96C8A839E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6C797-4610-426A-A81B-DD118EC9D6F2}" type="datetimeFigureOut">
              <a:rPr lang="en-US" smtClean="0"/>
              <a:t>5/9/2021</a:t>
            </a:fld>
            <a:endParaRPr lang="en-US"/>
          </a:p>
        </p:txBody>
      </p:sp>
      <p:sp>
        <p:nvSpPr>
          <p:cNvPr id="5" name="Footer Placeholder 4">
            <a:extLst>
              <a:ext uri="{FF2B5EF4-FFF2-40B4-BE49-F238E27FC236}">
                <a16:creationId xmlns:a16="http://schemas.microsoft.com/office/drawing/2014/main" id="{347F5B5F-3C52-4284-911E-394718B31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7777B0-C47E-45FD-A6D3-6DB45FED5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363B3-03FA-4390-AFCB-B0F7257578A4}" type="slidenum">
              <a:rPr lang="en-US" smtClean="0"/>
              <a:t>‹#›</a:t>
            </a:fld>
            <a:endParaRPr lang="en-US"/>
          </a:p>
        </p:txBody>
      </p:sp>
    </p:spTree>
    <p:extLst>
      <p:ext uri="{BB962C8B-B14F-4D97-AF65-F5344CB8AC3E}">
        <p14:creationId xmlns:p14="http://schemas.microsoft.com/office/powerpoint/2010/main" val="369465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How many more bits are used in an IPv6 address than in an IPv4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0419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15373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How many more bits are used in an IPv6 address than in an IPv4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96</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91355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114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is the significance of :: in the IPv6 address 2001:0:11:1::1:1AB1/64?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is used to represent a single section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is used to represent consecutive sections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is used to represent a single section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is used to represent consecutive sections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8711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851148"/>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is the significance of :: in the IPv6 address 2001:0:11:1::1:1AB1/64?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is used to represent a single section of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It is used to represent consecutive sections of 0000</a:t>
            </a:r>
            <a:r>
              <a:rPr lang="en-US" sz="1800" dirty="0">
                <a:effectLst/>
                <a:latin typeface="HelveticaNeueLTStd-Roman"/>
                <a:ea typeface="Calibri" panose="020F0502020204030204" pitchFamily="34" charset="0"/>
                <a:cs typeface="HelveticaNeueLTStd-Roman"/>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is used to represent a single section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is used to represent consecutive sections of 1111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966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counter increments if the number of frames transmitted is greater than 1518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bytes in 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Babble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54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counter increments if the number of frames transmitted is greater than 1518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bytes in 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Babble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Late collision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Runt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Ignored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753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verify the voice VLAN configuration?</a:t>
            </a:r>
          </a:p>
          <a:p>
            <a:pPr algn="l"/>
            <a:r>
              <a:rPr lang="en-US" sz="1800" b="0" i="0" u="none" strike="noStrike" baseline="0" dirty="0">
                <a:latin typeface="ZapfDingbats"/>
              </a:rPr>
              <a:t> </a:t>
            </a:r>
            <a:r>
              <a:rPr lang="en-US" sz="1800" b="0" i="0" u="none" strike="noStrike" baseline="0" dirty="0">
                <a:latin typeface="HelveticaNeueLTStd-Bd"/>
              </a:rPr>
              <a:t>A. show interface gi0/1 voice</a:t>
            </a:r>
          </a:p>
          <a:p>
            <a:pPr algn="l"/>
            <a:r>
              <a:rPr lang="en-US" sz="1800" b="0" i="0" u="none" strike="noStrike" baseline="0" dirty="0">
                <a:latin typeface="ZapfDingbats"/>
              </a:rPr>
              <a:t> </a:t>
            </a:r>
            <a:r>
              <a:rPr lang="en-US" sz="1800" b="0" i="0" u="none" strike="noStrike" baseline="0" dirty="0">
                <a:latin typeface="HelveticaNeueLTStd-Bd"/>
              </a:rPr>
              <a:t>B. show interface gi0/1 switchport</a:t>
            </a:r>
          </a:p>
          <a:p>
            <a:pPr algn="l"/>
            <a:r>
              <a:rPr lang="en-US" sz="1800" b="0" i="0" u="none" strike="noStrike" baseline="0" dirty="0">
                <a:latin typeface="ZapfDingbats"/>
              </a:rPr>
              <a:t> </a:t>
            </a:r>
            <a:r>
              <a:rPr lang="en-US" sz="1800" b="0" i="0" u="none" strike="noStrike" baseline="0" dirty="0">
                <a:latin typeface="HelveticaNeueLTStd-Bd"/>
              </a:rPr>
              <a:t>C. show interface gi0/1 </a:t>
            </a:r>
            <a:r>
              <a:rPr lang="en-US" sz="1800" b="0" i="0" u="none" strike="noStrike" baseline="0" dirty="0" err="1">
                <a:latin typeface="HelveticaNeueLTStd-Bd"/>
              </a:rPr>
              <a:t>vlan</a:t>
            </a:r>
            <a:endParaRPr lang="en-U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show interface gi0/1 </a:t>
            </a:r>
            <a:r>
              <a:rPr lang="en-US" sz="1800" b="0" i="0" u="none" strike="noStrike" baseline="0" dirty="0" err="1">
                <a:latin typeface="HelveticaNeueLTStd-Bd"/>
              </a:rPr>
              <a:t>vlan</a:t>
            </a:r>
            <a:r>
              <a:rPr lang="en-US" sz="1800" b="0" i="0" u="none" strike="noStrike" baseline="0" dirty="0">
                <a:latin typeface="HelveticaNeueLTStd-Bd"/>
              </a:rPr>
              <a:t> assign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8245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754326"/>
          </a:xfrm>
          <a:prstGeom prst="rect">
            <a:avLst/>
          </a:prstGeom>
          <a:noFill/>
        </p:spPr>
        <p:txBody>
          <a:bodyPr wrap="square">
            <a:spAutoFit/>
          </a:bodyPr>
          <a:lstStyle/>
          <a:p>
            <a:pPr algn="l"/>
            <a:r>
              <a:rPr lang="en-US" sz="1800" b="0" i="0" u="none" strike="noStrike" baseline="0" dirty="0">
                <a:latin typeface="HelveticaNeueLTStd-Roman"/>
              </a:rPr>
              <a:t>What command allows you to verify the voice VLAN configuration?</a:t>
            </a:r>
          </a:p>
          <a:p>
            <a:pPr algn="l"/>
            <a:r>
              <a:rPr lang="en-US" sz="1800" b="0" i="0" u="none" strike="noStrike" baseline="0" dirty="0">
                <a:latin typeface="ZapfDingbats"/>
              </a:rPr>
              <a:t> </a:t>
            </a:r>
            <a:r>
              <a:rPr lang="en-US" sz="1800" b="0" i="0" u="none" strike="noStrike" baseline="0" dirty="0">
                <a:latin typeface="HelveticaNeueLTStd-Bd"/>
              </a:rPr>
              <a:t>A. show interface gi0/1 voice</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B. show interface gi0/1 switchport</a:t>
            </a:r>
          </a:p>
          <a:p>
            <a:pPr algn="l"/>
            <a:r>
              <a:rPr lang="en-US" sz="1800" b="0" i="0" u="none" strike="noStrike" baseline="0" dirty="0">
                <a:latin typeface="ZapfDingbats"/>
              </a:rPr>
              <a:t> </a:t>
            </a:r>
            <a:r>
              <a:rPr lang="en-US" sz="1800" b="0" i="0" u="none" strike="noStrike" baseline="0" dirty="0">
                <a:latin typeface="HelveticaNeueLTStd-Bd"/>
              </a:rPr>
              <a:t>C. show interface gi0/1 </a:t>
            </a:r>
            <a:r>
              <a:rPr lang="en-US" sz="1800" b="0" i="0" u="none" strike="noStrike" baseline="0" dirty="0" err="1">
                <a:latin typeface="HelveticaNeueLTStd-Bd"/>
              </a:rPr>
              <a:t>vlan</a:t>
            </a:r>
            <a:endParaRPr lang="en-US" sz="1800" b="0" i="0" u="none" strike="noStrike" baseline="0" dirty="0">
              <a:latin typeface="HelveticaNeueLTStd-Bd"/>
            </a:endParaRPr>
          </a:p>
          <a:p>
            <a:pPr algn="l"/>
            <a:r>
              <a:rPr lang="en-US" sz="1800" b="0" i="0" u="none" strike="noStrike" baseline="0" dirty="0">
                <a:latin typeface="ZapfDingbats"/>
              </a:rPr>
              <a:t> </a:t>
            </a:r>
            <a:r>
              <a:rPr lang="en-US" sz="1800" b="0" i="0" u="none" strike="noStrike" baseline="0" dirty="0">
                <a:latin typeface="HelveticaNeueLTStd-Bd"/>
              </a:rPr>
              <a:t>D. show interface gi0/1 </a:t>
            </a:r>
            <a:r>
              <a:rPr lang="en-US" sz="1800" b="0" i="0" u="none" strike="noStrike" baseline="0" dirty="0" err="1">
                <a:latin typeface="HelveticaNeueLTStd-Bd"/>
              </a:rPr>
              <a:t>vlan</a:t>
            </a:r>
            <a:r>
              <a:rPr lang="en-US" sz="1800" b="0" i="0" u="none" strike="noStrike" baseline="0" dirty="0">
                <a:latin typeface="HelveticaNeueLTStd-Bd"/>
              </a:rPr>
              <a:t> assign</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3627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Where is an 802.1Q tag inserted in a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Between the Preamble and SFD fields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Between the Source and Destination MAC fields</a:t>
            </a:r>
          </a:p>
          <a:p>
            <a:pPr algn="l"/>
            <a:r>
              <a:rPr lang="en-US" sz="1800" b="0" i="0" u="none" strike="noStrike" baseline="0" dirty="0">
                <a:latin typeface="ZapfDingbats"/>
              </a:rPr>
              <a:t> </a:t>
            </a:r>
            <a:r>
              <a:rPr lang="en-US" sz="1800" b="0" i="0" u="none" strike="noStrike" baseline="0" dirty="0">
                <a:latin typeface="HelveticaNeueLTStd-Bd"/>
              </a:rPr>
              <a:t>C. </a:t>
            </a:r>
            <a:r>
              <a:rPr lang="en-US" sz="1800" b="0" i="0" u="none" strike="noStrike" baseline="0" dirty="0">
                <a:latin typeface="HelveticaNeueLTStd-Roman"/>
              </a:rPr>
              <a:t>Between the Source MAC and Type fields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Between the Source MAC and FCS fields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3460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1477328"/>
          </a:xfrm>
          <a:prstGeom prst="rect">
            <a:avLst/>
          </a:prstGeom>
          <a:noFill/>
        </p:spPr>
        <p:txBody>
          <a:bodyPr wrap="square">
            <a:spAutoFit/>
          </a:bodyPr>
          <a:lstStyle/>
          <a:p>
            <a:pPr algn="l"/>
            <a:r>
              <a:rPr lang="en-US" sz="1800" b="0" i="0" u="none" strike="noStrike" baseline="0" dirty="0">
                <a:latin typeface="HelveticaNeueLTStd-Roman"/>
              </a:rPr>
              <a:t>Where is an 802.1Q tag inserted in a frame?</a:t>
            </a:r>
          </a:p>
          <a:p>
            <a:pPr algn="l"/>
            <a:r>
              <a:rPr lang="en-US" sz="1800" b="0" i="0" u="none" strike="noStrike" baseline="0" dirty="0">
                <a:latin typeface="ZapfDingbats"/>
              </a:rPr>
              <a:t> </a:t>
            </a:r>
            <a:r>
              <a:rPr lang="en-US" sz="1800" b="0" i="0" u="none" strike="noStrike" baseline="0" dirty="0">
                <a:latin typeface="HelveticaNeueLTStd-Bd"/>
              </a:rPr>
              <a:t>A. </a:t>
            </a:r>
            <a:r>
              <a:rPr lang="en-US" sz="1800" b="0" i="0" u="none" strike="noStrike" baseline="0" dirty="0">
                <a:latin typeface="HelveticaNeueLTStd-Roman"/>
              </a:rPr>
              <a:t>Between the Preamble and SFD fields</a:t>
            </a:r>
          </a:p>
          <a:p>
            <a:pPr algn="l"/>
            <a:r>
              <a:rPr lang="en-US" sz="1800" b="0" i="0" u="none" strike="noStrike" baseline="0" dirty="0">
                <a:latin typeface="ZapfDingbats"/>
              </a:rPr>
              <a:t> </a:t>
            </a:r>
            <a:r>
              <a:rPr lang="en-US" sz="1800" b="0" i="0" u="none" strike="noStrike" baseline="0" dirty="0">
                <a:latin typeface="HelveticaNeueLTStd-Bd"/>
              </a:rPr>
              <a:t>B. </a:t>
            </a:r>
            <a:r>
              <a:rPr lang="en-US" sz="1800" b="0" i="0" u="none" strike="noStrike" baseline="0" dirty="0">
                <a:latin typeface="HelveticaNeueLTStd-Roman"/>
              </a:rPr>
              <a:t>Between the Source and Destination MAC fields</a:t>
            </a:r>
          </a:p>
          <a:p>
            <a:pPr algn="l"/>
            <a:r>
              <a:rPr lang="en-US" sz="1800" b="0" i="0" u="none" strike="noStrike" baseline="0" dirty="0">
                <a:latin typeface="ZapfDingbats"/>
              </a:rPr>
              <a:t> </a:t>
            </a:r>
            <a:r>
              <a:rPr lang="en-US" sz="1800" b="0" i="0" u="none" strike="noStrike" baseline="0" dirty="0">
                <a:highlight>
                  <a:srgbClr val="FFFF00"/>
                </a:highlight>
                <a:latin typeface="HelveticaNeueLTStd-Bd"/>
              </a:rPr>
              <a:t>C. </a:t>
            </a:r>
            <a:r>
              <a:rPr lang="en-US" sz="1800" b="0" i="0" u="none" strike="noStrike" baseline="0" dirty="0">
                <a:highlight>
                  <a:srgbClr val="FFFF00"/>
                </a:highlight>
                <a:latin typeface="HelveticaNeueLTStd-Roman"/>
              </a:rPr>
              <a:t>Between the Source MAC and Type fields</a:t>
            </a:r>
          </a:p>
          <a:p>
            <a:pPr algn="l"/>
            <a:r>
              <a:rPr lang="en-US" sz="1800" b="0" i="0" u="none" strike="noStrike" baseline="0" dirty="0">
                <a:latin typeface="ZapfDingbats"/>
              </a:rPr>
              <a:t> </a:t>
            </a:r>
            <a:r>
              <a:rPr lang="en-US" sz="1800" b="0" i="0" u="none" strike="noStrike" baseline="0" dirty="0">
                <a:latin typeface="HelveticaNeueLTStd-Bd"/>
              </a:rPr>
              <a:t>D. </a:t>
            </a:r>
            <a:r>
              <a:rPr lang="en-US" sz="1800" b="0" i="0" u="none" strike="noStrike" baseline="0" dirty="0">
                <a:latin typeface="HelveticaNeueLTStd-Roman"/>
              </a:rPr>
              <a:t>Between the Source MAC and FCS fields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74770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16320"/>
          </a:xfrm>
          <a:prstGeom prst="rect">
            <a:avLst/>
          </a:prstGeom>
          <a:noFill/>
        </p:spPr>
        <p:txBody>
          <a:bodyPr wrap="square">
            <a:spAutoFit/>
          </a:bodyPr>
          <a:lstStyle/>
          <a:p>
            <a:pPr algn="l"/>
            <a:r>
              <a:rPr lang="en-US" sz="2400" dirty="0"/>
              <a:t>Which of the following routing protocols use a metric that is, by default, at least partially affected by link bandwidth? (Choose two answers.) </a:t>
            </a:r>
          </a:p>
          <a:p>
            <a:pPr algn="l"/>
            <a:endParaRPr lang="en-US" sz="2400" dirty="0"/>
          </a:p>
          <a:p>
            <a:pPr marL="457200" indent="-457200" algn="l">
              <a:buAutoNum type="alphaLcPeriod"/>
            </a:pPr>
            <a:r>
              <a:rPr lang="en-US" sz="2400" dirty="0"/>
              <a:t>RIPv1 </a:t>
            </a:r>
          </a:p>
          <a:p>
            <a:pPr marL="457200" indent="-457200" algn="l">
              <a:buAutoNum type="alphaLcPeriod"/>
            </a:pPr>
            <a:r>
              <a:rPr lang="en-US" sz="2400" dirty="0"/>
              <a:t>RIPv2 </a:t>
            </a:r>
          </a:p>
          <a:p>
            <a:pPr marL="457200" indent="-457200" algn="l">
              <a:buAutoNum type="alphaLcPeriod"/>
            </a:pPr>
            <a:r>
              <a:rPr lang="en-US" sz="2400" dirty="0"/>
              <a:t>EIGRP </a:t>
            </a:r>
          </a:p>
          <a:p>
            <a:pPr marL="457200" indent="-457200" algn="l">
              <a:buAutoNum type="alphaLcPeriod"/>
            </a:pPr>
            <a:r>
              <a:rPr lang="en-US" sz="2400" dirty="0"/>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141925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416320"/>
          </a:xfrm>
          <a:prstGeom prst="rect">
            <a:avLst/>
          </a:prstGeom>
          <a:noFill/>
        </p:spPr>
        <p:txBody>
          <a:bodyPr wrap="square">
            <a:spAutoFit/>
          </a:bodyPr>
          <a:lstStyle/>
          <a:p>
            <a:pPr algn="l"/>
            <a:r>
              <a:rPr lang="en-US" sz="2400" dirty="0"/>
              <a:t>Which of the following routing protocols use a metric that is, by default, at least partially affected by link bandwidth? (Choose two answers.) </a:t>
            </a:r>
          </a:p>
          <a:p>
            <a:pPr algn="l"/>
            <a:endParaRPr lang="en-US" sz="2400" dirty="0"/>
          </a:p>
          <a:p>
            <a:pPr marL="457200" indent="-457200" algn="l">
              <a:buAutoNum type="alphaLcPeriod"/>
            </a:pPr>
            <a:r>
              <a:rPr lang="en-US" sz="2400" dirty="0"/>
              <a:t>RIPv1 </a:t>
            </a:r>
          </a:p>
          <a:p>
            <a:pPr marL="457200" indent="-457200" algn="l">
              <a:buAutoNum type="alphaLcPeriod"/>
            </a:pPr>
            <a:r>
              <a:rPr lang="en-US" sz="2400" dirty="0"/>
              <a:t>RIPv2 </a:t>
            </a:r>
          </a:p>
          <a:p>
            <a:pPr marL="457200" indent="-457200" algn="l">
              <a:buAutoNum type="alphaLcPeriod"/>
            </a:pPr>
            <a:r>
              <a:rPr lang="en-US" sz="2400" dirty="0">
                <a:highlight>
                  <a:srgbClr val="FFFF00"/>
                </a:highlight>
              </a:rPr>
              <a:t>EIGRP </a:t>
            </a:r>
          </a:p>
          <a:p>
            <a:pPr marL="457200" indent="-457200" algn="l">
              <a:buAutoNum type="alphaLcPeriod"/>
            </a:pPr>
            <a:r>
              <a:rPr lang="en-US" sz="2400" dirty="0">
                <a:highlight>
                  <a:srgbClr val="FFFF00"/>
                </a:highlight>
              </a:rPr>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235268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046988"/>
          </a:xfrm>
          <a:prstGeom prst="rect">
            <a:avLst/>
          </a:prstGeom>
          <a:noFill/>
        </p:spPr>
        <p:txBody>
          <a:bodyPr wrap="square">
            <a:spAutoFit/>
          </a:bodyPr>
          <a:lstStyle/>
          <a:p>
            <a:pPr algn="l"/>
            <a:r>
              <a:rPr lang="en-US" sz="2400" dirty="0"/>
              <a:t>Which of the following interior routing protocols support VLSM? (Choose three answers.) </a:t>
            </a:r>
          </a:p>
          <a:p>
            <a:pPr algn="l"/>
            <a:endParaRPr lang="en-US" sz="2400" dirty="0"/>
          </a:p>
          <a:p>
            <a:pPr marL="457200" indent="-457200" algn="l">
              <a:buAutoNum type="alphaLcPeriod"/>
            </a:pPr>
            <a:r>
              <a:rPr lang="en-US" sz="2400" dirty="0"/>
              <a:t>RIPv1</a:t>
            </a:r>
          </a:p>
          <a:p>
            <a:pPr marL="457200" indent="-457200" algn="l">
              <a:buAutoNum type="alphaLcPeriod"/>
            </a:pPr>
            <a:r>
              <a:rPr lang="en-US" sz="2400" dirty="0"/>
              <a:t>RIPv2 </a:t>
            </a:r>
          </a:p>
          <a:p>
            <a:pPr marL="457200" indent="-457200" algn="l">
              <a:buAutoNum type="alphaLcPeriod"/>
            </a:pPr>
            <a:r>
              <a:rPr lang="en-US" sz="2400" dirty="0"/>
              <a:t>EIGRP </a:t>
            </a:r>
          </a:p>
          <a:p>
            <a:pPr marL="457200" indent="-457200" algn="l">
              <a:buAutoNum type="alphaLcPeriod"/>
            </a:pPr>
            <a:r>
              <a:rPr lang="en-US" sz="2400" dirty="0"/>
              <a:t>OSPF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5554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3046988"/>
          </a:xfrm>
          <a:prstGeom prst="rect">
            <a:avLst/>
          </a:prstGeom>
          <a:noFill/>
        </p:spPr>
        <p:txBody>
          <a:bodyPr wrap="square">
            <a:spAutoFit/>
          </a:bodyPr>
          <a:lstStyle/>
          <a:p>
            <a:pPr algn="l"/>
            <a:r>
              <a:rPr lang="en-US" sz="2400" dirty="0"/>
              <a:t>Which of the following interior routing protocols support VLSM? (Choose three answers.) </a:t>
            </a:r>
          </a:p>
          <a:p>
            <a:pPr algn="l"/>
            <a:endParaRPr lang="en-US" sz="2400" dirty="0"/>
          </a:p>
          <a:p>
            <a:pPr marL="457200" indent="-457200" algn="l">
              <a:buAutoNum type="alphaLcPeriod"/>
            </a:pPr>
            <a:r>
              <a:rPr lang="en-US" sz="2400" dirty="0"/>
              <a:t>RIPv1</a:t>
            </a:r>
          </a:p>
          <a:p>
            <a:pPr marL="457200" indent="-457200" algn="l">
              <a:buAutoNum type="alphaLcPeriod"/>
            </a:pPr>
            <a:r>
              <a:rPr lang="en-US" sz="2400" dirty="0">
                <a:highlight>
                  <a:srgbClr val="FFFF00"/>
                </a:highlight>
              </a:rPr>
              <a:t>RIPv2 </a:t>
            </a:r>
          </a:p>
          <a:p>
            <a:pPr marL="457200" indent="-457200" algn="l">
              <a:buAutoNum type="alphaLcPeriod"/>
            </a:pPr>
            <a:r>
              <a:rPr lang="en-US" sz="2400" dirty="0">
                <a:highlight>
                  <a:srgbClr val="FFFF00"/>
                </a:highlight>
              </a:rPr>
              <a:t>EIGRP </a:t>
            </a:r>
          </a:p>
          <a:p>
            <a:pPr marL="457200" indent="-457200" algn="l">
              <a:buAutoNum type="alphaLcPeriod"/>
            </a:pPr>
            <a:r>
              <a:rPr lang="en-US" sz="2400" dirty="0">
                <a:highlight>
                  <a:srgbClr val="FFFF00"/>
                </a:highlight>
              </a:rPr>
              <a:t>OSPF</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150178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3046988"/>
          </a:xfrm>
          <a:prstGeom prst="rect">
            <a:avLst/>
          </a:prstGeom>
          <a:noFill/>
        </p:spPr>
        <p:txBody>
          <a:bodyPr wrap="square">
            <a:spAutoFit/>
          </a:bodyPr>
          <a:lstStyle/>
          <a:p>
            <a:pPr algn="l"/>
            <a:r>
              <a:rPr lang="en-US" sz="2400" dirty="0"/>
              <a:t>Which of the following OSPF neighbor states is expected when the exchange of topology information is complete between two OSPF neighbors? </a:t>
            </a:r>
          </a:p>
          <a:p>
            <a:pPr algn="l"/>
            <a:endParaRPr lang="en-US" sz="2400" dirty="0"/>
          </a:p>
          <a:p>
            <a:pPr marL="457200" indent="-457200" algn="l">
              <a:buAutoNum type="alphaLcPeriod"/>
            </a:pPr>
            <a:r>
              <a:rPr lang="en-US" sz="2400" dirty="0"/>
              <a:t>2-way </a:t>
            </a:r>
          </a:p>
          <a:p>
            <a:pPr marL="457200" indent="-457200" algn="l">
              <a:buAutoNum type="alphaLcPeriod"/>
            </a:pPr>
            <a:r>
              <a:rPr lang="en-US" sz="2400" dirty="0"/>
              <a:t>Full </a:t>
            </a:r>
          </a:p>
          <a:p>
            <a:pPr marL="457200" indent="-457200" algn="l">
              <a:buAutoNum type="alphaLcPeriod"/>
            </a:pPr>
            <a:r>
              <a:rPr lang="en-US" sz="2400" dirty="0"/>
              <a:t>Up/up </a:t>
            </a:r>
          </a:p>
          <a:p>
            <a:pPr marL="457200" indent="-457200" algn="l">
              <a:buAutoNum type="alphaLcPeriod"/>
            </a:pPr>
            <a:r>
              <a:rPr lang="en-US" sz="2400" dirty="0"/>
              <a:t>Final</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89027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8" y="612844"/>
            <a:ext cx="7416243" cy="3046988"/>
          </a:xfrm>
          <a:prstGeom prst="rect">
            <a:avLst/>
          </a:prstGeom>
          <a:noFill/>
        </p:spPr>
        <p:txBody>
          <a:bodyPr wrap="square">
            <a:spAutoFit/>
          </a:bodyPr>
          <a:lstStyle/>
          <a:p>
            <a:pPr algn="l"/>
            <a:r>
              <a:rPr lang="en-US" sz="2400" dirty="0"/>
              <a:t>Which of the following OSPF neighbor states is expected when the exchange of topology information is complete between two OSPF neighbors? </a:t>
            </a:r>
          </a:p>
          <a:p>
            <a:pPr algn="l"/>
            <a:endParaRPr lang="en-US" sz="2400" dirty="0"/>
          </a:p>
          <a:p>
            <a:pPr marL="457200" indent="-457200" algn="l">
              <a:buAutoNum type="alphaLcPeriod"/>
            </a:pPr>
            <a:r>
              <a:rPr lang="en-US" sz="2400" dirty="0"/>
              <a:t>2-way </a:t>
            </a:r>
          </a:p>
          <a:p>
            <a:pPr marL="457200" indent="-457200" algn="l">
              <a:buAutoNum type="alphaLcPeriod"/>
            </a:pPr>
            <a:r>
              <a:rPr lang="en-US" sz="2400" dirty="0">
                <a:highlight>
                  <a:srgbClr val="FFFF00"/>
                </a:highlight>
              </a:rPr>
              <a:t>Full </a:t>
            </a:r>
          </a:p>
          <a:p>
            <a:pPr marL="457200" indent="-457200" algn="l">
              <a:buAutoNum type="alphaLcPeriod"/>
            </a:pPr>
            <a:r>
              <a:rPr lang="en-US" sz="2400" dirty="0"/>
              <a:t>Up/up </a:t>
            </a:r>
          </a:p>
          <a:p>
            <a:pPr marL="457200" indent="-457200" algn="l">
              <a:buAutoNum type="alphaLcPeriod"/>
            </a:pPr>
            <a:r>
              <a:rPr lang="en-US" sz="2400" dirty="0"/>
              <a:t>Final</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699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duplex setting used throughout a point-to-point Ethernet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Half-duplex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Full-duplex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Main 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082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duplex setting used throughout a point-to-point Ethernet network?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Half-duplex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Full-duplex</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Main 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Dual-duplex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22258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FE80:0000:0000:0100: 0000:0000:0000:0123?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FE8::1::123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FE80::100:0:0:0:123:4567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FE80:0:0:100::123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2766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is the shortest valid abbreviation for FE80:0000:0000:0100: 0000:0000:0000:0123?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FE8::1::123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FE80::100:0:0:0:123:4567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FE80:0:0:100::123 </a:t>
            </a:r>
          </a:p>
        </p:txBody>
      </p:sp>
    </p:spTree>
    <p:extLst>
      <p:ext uri="{BB962C8B-B14F-4D97-AF65-F5344CB8AC3E}">
        <p14:creationId xmlns:p14="http://schemas.microsoft.com/office/powerpoint/2010/main" val="38032455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5055.4444.3333. This interface has been configured with the ipv6 address 2000:1:1:1::/64 eui-64 subcommand. What unicast address will this interface 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2000:1:1:1:52FF:FE55:4444:3333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2000:1:1:1:5255:44FF:FE44:3333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2000:1:1:1:5255:4444:33FF:FE33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2000:1:1:1:200:FF:FE00:0 . </a:t>
            </a:r>
          </a:p>
        </p:txBody>
      </p:sp>
    </p:spTree>
    <p:extLst>
      <p:ext uri="{BB962C8B-B14F-4D97-AF65-F5344CB8AC3E}">
        <p14:creationId xmlns:p14="http://schemas.microsoft.com/office/powerpoint/2010/main" val="41434947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5055.4444.3333. This interface has been configured with the ipv6 address 2000:1:1:1::/64 eui-64 subcommand. What unicast address will this interface use?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2000:1:1:1:52FF:FE55:4444:3333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2000:1:1:1:5255:44FF:FE44:3333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2000:1:1:1:5255:4444:33FF:FE33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2000:1:1:1:200:FF:FE00:0 . </a:t>
            </a:r>
          </a:p>
        </p:txBody>
      </p:sp>
    </p:spTree>
    <p:extLst>
      <p:ext uri="{BB962C8B-B14F-4D97-AF65-F5344CB8AC3E}">
        <p14:creationId xmlns:p14="http://schemas.microsoft.com/office/powerpoint/2010/main" val="6997030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The interface is then configured with the ipv6 address 2001:1:1:1:200:FF:FE01:B/64 interface subcommand; no other ipv6 address commands are configured on the interface. Which of the following answers lists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linklocal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used on the interface?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FE80::FF:FE01:B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FE80::200:FF:FE01:B</a:t>
            </a:r>
          </a:p>
        </p:txBody>
      </p:sp>
    </p:spTree>
    <p:extLst>
      <p:ext uri="{BB962C8B-B14F-4D97-AF65-F5344CB8AC3E}">
        <p14:creationId xmlns:p14="http://schemas.microsoft.com/office/powerpoint/2010/main" val="34287593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15682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Router R1 has an interface named Gigabit Ethernet 0/1, whose MAC address has been set to 0200.0001.000A. The interface is then configured with the ipv6 address 2001:1:1:1:200:FF:FE01:B/64 interface subcommand; no other ipv6 address commands are configured on the interface. Which of the following answers lists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linklocal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used on the interface?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FE80::FF:FE01:A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FE80::FF:FE01:B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FE80::200:FF:FE01:A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FE80::200:FF:FE01:B</a:t>
            </a:r>
          </a:p>
        </p:txBody>
      </p:sp>
    </p:spTree>
    <p:extLst>
      <p:ext uri="{BB962C8B-B14F-4D97-AF65-F5344CB8AC3E}">
        <p14:creationId xmlns:p14="http://schemas.microsoft.com/office/powerpoint/2010/main" val="115066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cable is used to connect a switch to another switch?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Straight-through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Crossover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Null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Dual-band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0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type of cable is used to connect a switch to another switch?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Straight-through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Crossover</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Null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Dual-band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09992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uniquely identify an AP and the basic service set it maintains with its associated wireless clients?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BSSID</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MAC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MAC address </a:t>
            </a:r>
          </a:p>
        </p:txBody>
      </p:sp>
    </p:spTree>
    <p:extLst>
      <p:ext uri="{BB962C8B-B14F-4D97-AF65-F5344CB8AC3E}">
        <p14:creationId xmlns:p14="http://schemas.microsoft.com/office/powerpoint/2010/main" val="378138638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used to uniquely identify an AP and the basic service set it maintains with its associated wireless clients?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BSSID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Ethernet MAC address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Radio MAC address </a:t>
            </a:r>
          </a:p>
        </p:txBody>
      </p:sp>
    </p:spTree>
    <p:extLst>
      <p:ext uri="{BB962C8B-B14F-4D97-AF65-F5344CB8AC3E}">
        <p14:creationId xmlns:p14="http://schemas.microsoft.com/office/powerpoint/2010/main" val="150160634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can be used to provide wireless connectivity to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nonwireless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device?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Wireless repeater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Workgroup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Transparent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Adaptive bridge </a:t>
            </a:r>
          </a:p>
        </p:txBody>
      </p:sp>
    </p:spTree>
    <p:extLst>
      <p:ext uri="{BB962C8B-B14F-4D97-AF65-F5344CB8AC3E}">
        <p14:creationId xmlns:p14="http://schemas.microsoft.com/office/powerpoint/2010/main" val="33531215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can be used to provide wireless connectivity to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nonwireless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device?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Wireless repeater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Workgroup bridge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Transparent bridge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Adaptive bridge </a:t>
            </a:r>
          </a:p>
        </p:txBody>
      </p:sp>
    </p:spTree>
    <p:extLst>
      <p:ext uri="{BB962C8B-B14F-4D97-AF65-F5344CB8AC3E}">
        <p14:creationId xmlns:p14="http://schemas.microsoft.com/office/powerpoint/2010/main" val="110158082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the data encryption and integrity method used by 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TKIP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CCMP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60266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is the data encryption and integrity method used by WPA2?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TKIP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CCMP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WPA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926595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two of the following things are bound together when a new WLAN is created?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Controller interface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SSID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127893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two of the following things are bound together when a new WLAN is created?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VLAN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Controller interface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SSID </a:t>
            </a:r>
          </a:p>
        </p:txBody>
      </p:sp>
    </p:spTree>
    <p:extLst>
      <p:ext uri="{BB962C8B-B14F-4D97-AF65-F5344CB8AC3E}">
        <p14:creationId xmlns:p14="http://schemas.microsoft.com/office/powerpoint/2010/main" val="64006837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typical functions of TCP? (Choose four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Flow control (windowing)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Ordered data transfer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207886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769284"/>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typical functions of TCP? (Choose four answers.)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Flow control (windowing)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Error recovery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Multiplexing using port numbers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Routing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Ordered data transfer </a:t>
            </a:r>
          </a:p>
        </p:txBody>
      </p:sp>
    </p:spTree>
    <p:extLst>
      <p:ext uri="{BB962C8B-B14F-4D97-AF65-F5344CB8AC3E}">
        <p14:creationId xmlns:p14="http://schemas.microsoft.com/office/powerpoint/2010/main" val="77392512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wildcard masks is most useful for matching all IP packets in subnet 10.1.128.0, mask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0.0.0.255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253045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wildcard masks is most useful for matching all IP packets in subnet 10.1.128.0, mask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0.0.0.31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0.0.0.240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0.0.0.255</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0.0.15.0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0.0.248.255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204303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access-list commands matches all packets sent from hosts in subnet 172.16.4.0/23?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172.16.0.5 0.0.255.0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172.16.4.0 0.0.1.255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0.0.0.127</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10802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Which of the following access-list commands matches all packets sent from hosts in subnet 172.16.4.0/23?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172.16.0.5 0.0.255.0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1 permit 172.16.4.0 0.0.1.255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 permit 172.16.5.0 0.0.0.127</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87588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access-list commands permits packets going to any web client from all web servers whose IP addresses begin with 172.16.5?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any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any</a:t>
            </a: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05322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access-list commands permits packets going to any web client from all web servers whose IP addresses begin with 172.16.5?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101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1951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host 10.1.1.1 172.16.5.0 0.0.0.255 eq www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any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latin typeface="Calibri" panose="020F0502020204030204" pitchFamily="34" charset="0"/>
                <a:ea typeface="Calibri" panose="020F0502020204030204" pitchFamily="34" charset="0"/>
                <a:cs typeface="Times New Roman" panose="02020603050405020304" pitchFamily="18" charset="0"/>
              </a:rPr>
              <a:t> 172.16.5.0 0.0.0.255 eq www 172.16.5.0 0.0.0.255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access-list 2523 permit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172.16.5.0 0.0.0.255 eq www any</a:t>
            </a: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248447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In a router running a recent IOS version (at least version 15.0), an engineer needs to delete the second line in ACL 101, which currently has four commands configured. Which of the following options could be used?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entire ACL and reconfigure the three ACL statements that should remain in the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using the no access-list… global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by entering ACL configuration mode for the ACL and then deleting only the second line based on its sequence number.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last three lines from the ACL from global configuration mode, and then add the last two statements back into the ACL.</a:t>
            </a:r>
          </a:p>
        </p:txBody>
      </p:sp>
    </p:spTree>
    <p:extLst>
      <p:ext uri="{BB962C8B-B14F-4D97-AF65-F5344CB8AC3E}">
        <p14:creationId xmlns:p14="http://schemas.microsoft.com/office/powerpoint/2010/main" val="264935053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In a router running a recent IOS version (at least version 15.0), an engineer needs to delete the second line in ACL 101, which currently has four commands configured. Which of the following options could be used?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Delete the entire ACL and reconfigure the three ACL statements that should remain in the ACL.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one line from the ACL using the no access-list… global command.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Delete one line from the ACL by entering ACL configuration mode for the ACL and then deleting only the second line based on its sequence number.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the last three lines from the ACL from global configuration mode, and then add the last two statements back into the ACL.</a:t>
            </a:r>
          </a:p>
        </p:txBody>
      </p:sp>
    </p:spTree>
    <p:extLst>
      <p:ext uri="{BB962C8B-B14F-4D97-AF65-F5344CB8AC3E}">
        <p14:creationId xmlns:p14="http://schemas.microsoft.com/office/powerpoint/2010/main" val="263693697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engineer configures an ACL but forgets to save the configuration. At that point, which of the following commands display the configuration of an IPv4 ACL, including line numbers?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running-config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startup-config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access-lists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access-lists  </a:t>
            </a:r>
          </a:p>
        </p:txBody>
      </p:sp>
    </p:spTree>
    <p:extLst>
      <p:ext uri="{BB962C8B-B14F-4D97-AF65-F5344CB8AC3E}">
        <p14:creationId xmlns:p14="http://schemas.microsoft.com/office/powerpoint/2010/main" val="321223847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engineer configures an ACL but forgets to save the configuration. At that point, which of the following commands display the configuration of an IPv4 ACL, including line numbers?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running-config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startup-config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access-lists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access-lists  </a:t>
            </a:r>
          </a:p>
        </p:txBody>
      </p:sp>
    </p:spTree>
    <p:extLst>
      <p:ext uri="{BB962C8B-B14F-4D97-AF65-F5344CB8AC3E}">
        <p14:creationId xmlns:p14="http://schemas.microsoft.com/office/powerpoint/2010/main" val="302825129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means anything that can be considered to be a weakness that can compromise security?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Vulnerability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34655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06564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one of the following terms means anything that can be considered to be a weakness that can compromise security?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Exploit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Vulnerability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Attack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 </a:t>
            </a:r>
          </a:p>
          <a:p>
            <a:pPr marL="0" marR="0">
              <a:lnSpc>
                <a:spcPct val="107000"/>
              </a:lnSpc>
              <a:spcBef>
                <a:spcPts val="0"/>
              </a:spcBef>
              <a:spcAft>
                <a:spcPts val="800"/>
              </a:spcAft>
            </a:pP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495452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a reflection attack, the source IP address in the attack packets is spoofed so that it contains which one of the following entities?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attacker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reflector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victim</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router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75660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In a reflection attack, the source IP address in the attack packets is spoofed so that it contains which one of the following entities?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attacker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reflector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address of the victim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address of the router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535122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commands list the MAC address table entries for MAC addresses configured by port security?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dynamic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static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port-security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88132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Which of the following commands list the MAC address table entries for MAC addresses configured by port security?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dynamic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mac address-table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show mac address-table static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 mac address-table port-security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18612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kinds of information are part of a DHCP server configuration?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Ranges of IP addresses in subnets that the server should lease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Ranges of IP addresses to not lease per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server hostnames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default router IP and MAC address in each subnet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0246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kinds of information are part of a DHCP server configuration?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Ranges of IP addresses in subnets that the server should lease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Ranges of IP addresses to not lease per subnet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server hostnames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default router IP and MAC address in each subnet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959964"/>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Layer 2 switch SW2 connects a Layer 2 switch (SW1), a router (R1), a DHCP server (S1), and three PCs (PC1, PC2, and PC3). All PCs are DHCP clients. Which of the following are the most likely DHCP Snooping trust state configurations on SW2 for the ports connected to the listed devices?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the router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switch SW1 is 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PC1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PC3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58880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860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Layer 2 switch SW2 connects a Layer 2 switch (SW1), a router (R1), a DHCP server (S1), and three PCs (PC1, PC2, and PC3). All PCs are DHCP clients. Which of the following are the most likely DHCP Snooping trust state configurations on SW2 for the ports connected to the listed devices?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the router is untrusted.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port connected to switch SW1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port connected to PC1 is untrusted.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port connected to PC3 is trusted.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204142"/>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On a multilayer switch, a switch needs to be configured to perform DHCP Snooping on some Layer 2 ports in VLAN 3. Which command may or may not be needed depending on whether the switch also acts as a DHCP relay agent?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information option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limit rate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errdisable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recovery cause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-rate-limit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855051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On a multilayer switch, a switch needs to be configured to perform DHCP Snooping on some Layer 2 ports in VLAN 3. Which command may or may not be needed depending on whether the switch also acts as a DHCP relay agent?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no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snooping information option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limit rate 5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errdisable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recovery cause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-rate-limit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dhcp</a:t>
            </a:r>
            <a:r>
              <a:rPr lang="en-US" sz="1800" dirty="0">
                <a:effectLst/>
                <a:latin typeface="Calibri" panose="020F0502020204030204" pitchFamily="34" charset="0"/>
                <a:ea typeface="Calibri" panose="020F0502020204030204" pitchFamily="34" charset="0"/>
                <a:cs typeface="Times New Roman" panose="02020603050405020304" pitchFamily="18" charset="0"/>
              </a:rPr>
              <a:t> snooping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3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41511"/>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What command limits the messages sent to a syslog server to levels 4 through 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0,1,2,3,4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through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3239171"/>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1971374"/>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What command limits the messages sent to a syslog server to levels 4 through 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0-4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0,1,2,3,4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logging trap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logging trap through 4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321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uses windowing to implement flow control?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RIP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08741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summarized subnets represent routes that could have been created for CIDR’s goal to reduce the size of Internet routing tables?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10.0.0.0 255.255.255.0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10.1.0.0 255.255.0.0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200.1.1.0 255.255.255.0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200.1.0.0 255.255.0.0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271964"/>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summarized subnets represent routes that could have been created for CIDR’s goal to reduce the size of Internet routing tables?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10.0.0.0 255.255.255.0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10.1.0.0 255.255.0.0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200.1.1.0 255.255.255.0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200.1.0.0 255.255.0.0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308450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not private addresses according to RFC 1918?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172.31.1.1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172.33.1.1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10.255.1.1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10.1.255.1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191.168.1.1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870074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Which of the following are not private addresses according to RFC 1918?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172.31.1.1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172.33.1.1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10.255.1.1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10.1.255.1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191.168.1.1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5329010"/>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NAT has been configured to translate source addresses of packets for the inside part of the network, but only for some hosts as identified by an access control list. Which of the following commands indirectly identifies the hosts?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pool barney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barney 200.1.1.1 200.1.1.254 netmask 255.255.255.0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200.1.1.1 200.1.1.2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373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protocol uses windowing to implement flow control?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ICMP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B. </a:t>
            </a:r>
            <a:r>
              <a:rPr lang="en-US" sz="1800" dirty="0">
                <a:effectLst/>
                <a:highlight>
                  <a:srgbClr val="FFFF00"/>
                </a:highlight>
                <a:latin typeface="HelveticaNeueLTStd-Roman"/>
                <a:ea typeface="Calibri" panose="020F0502020204030204" pitchFamily="34" charset="0"/>
                <a:cs typeface="HelveticaNeueLTStd-Roman"/>
              </a:rPr>
              <a:t>TCP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RIP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290616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NAT has been configured to translate source addresses of packets for the inside part of the network, but only for some hosts as identified by an access control list. Which of the following commands indirectly identifies the hosts?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inside source list 1 pool barney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barney 200.1.1.1 200.1.1.254 netmask 255.255.255.0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200.1.1.1 200.1.1.2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23310"/>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Examine the following configuration commands: interface Ethernet0/0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10.1.1.1 255.255.255.0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interface Serial0/0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200.1.1.249 255.255.255.252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interface Serial0/0 access-list 1 permit 10.1.1.0 0.0.0.255 If the configuration is intended to enable source NAT overload, which of the following commands could be useful to complete the configuration?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outside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overload keyword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359122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Examine the following configuration commands: interface Ethernet0/0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10.1.1.1 255.255.255.0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interface Serial0/0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address 200.1.1.249 255.255.255.252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inside source list 1 interface Serial0/0 access-list 1 permit 10.1.1.0 0.0.0.255 If the configuration is intended to enable source NAT overload, which of the following commands could be useful to complete the configuration?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outside command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 command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overload keyword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pool command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140505"/>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attributes do QoS tools manage?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Bandwidth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Load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MTU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Loss </a:t>
            </a:r>
          </a:p>
        </p:txBody>
      </p:sp>
    </p:spTree>
    <p:extLst>
      <p:ext uri="{BB962C8B-B14F-4D97-AF65-F5344CB8AC3E}">
        <p14:creationId xmlns:p14="http://schemas.microsoft.com/office/powerpoint/2010/main" val="58983597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37032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attributes do QoS tools manage? (Choose three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Bandwidth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Delay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Load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MTU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Loss </a:t>
            </a:r>
          </a:p>
        </p:txBody>
      </p:sp>
    </p:spTree>
    <p:extLst>
      <p:ext uri="{BB962C8B-B14F-4D97-AF65-F5344CB8AC3E}">
        <p14:creationId xmlns:p14="http://schemas.microsoft.com/office/powerpoint/2010/main" val="3424585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SSH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TCP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0117880"/>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 queuing system has three queues serviced with round-robin scheduling and one low latency queue that holds all voice traffic. Round-robin queue 1 holds predominantly UDP traffic, while round-robin queues 2 and 3 hold predominantly TCP traffic. The packets in each queue happen to have a variety of DSCP markings per the QoS design. In which queues would it make sense to use a congestion avoidance (drop management) tool?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LLQ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3 </a:t>
            </a:r>
          </a:p>
        </p:txBody>
      </p:sp>
    </p:spTree>
    <p:extLst>
      <p:ext uri="{BB962C8B-B14F-4D97-AF65-F5344CB8AC3E}">
        <p14:creationId xmlns:p14="http://schemas.microsoft.com/office/powerpoint/2010/main" val="169089249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345318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 queuing system has three queues serviced with round-robin scheduling and one low latency queue that holds all voice traffic. Round-robin queue 1 holds predominantly UDP traffic, while round-robin queues 2 and 3 hold predominantly TCP traffic. The packets in each queue happen to have a variety of DSCP markings per the QoS design. In which queues would it make sense to use a congestion avoidance (drop management) tool?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LLQ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Queue 2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Queue 3 </a:t>
            </a:r>
          </a:p>
        </p:txBody>
      </p:sp>
    </p:spTree>
    <p:extLst>
      <p:ext uri="{BB962C8B-B14F-4D97-AF65-F5344CB8AC3E}">
        <p14:creationId xmlns:p14="http://schemas.microsoft.com/office/powerpoint/2010/main" val="569468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port number does SSH use, and what protocol does it use? (Choose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A. </a:t>
            </a:r>
            <a:r>
              <a:rPr lang="en-US" sz="1800" dirty="0">
                <a:effectLst/>
                <a:highlight>
                  <a:srgbClr val="FFFF00"/>
                </a:highlight>
                <a:latin typeface="HelveticaNeueLTStd-Roman"/>
                <a:ea typeface="Calibri" panose="020F0502020204030204" pitchFamily="34" charset="0"/>
                <a:cs typeface="HelveticaNeueLTStd-Roman"/>
              </a:rPr>
              <a:t>TCP</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UDP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22</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381821"/>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FTP client connects to an FTP server using active mode and retrieves a copy of a file from the server. Which of the answers describes a TCP connection initiated by the FTP client?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control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data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TLS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598881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508501" y="915700"/>
            <a:ext cx="8162295" cy="25641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An FTP client connects to an FTP server using active mode and retrieves a copy of a file from the server. Which of the answers describes a TCP connection initiated by the FTP client?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FTP control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data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FTP TLS connection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other answers are correct.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108302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topology terms most closely describe the topology created by a Metro Ethernet Tree (E-Tree) service?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Partial mesh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Hub and spoke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Point-to-point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160246"/>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the following topology terms most closely describe the topology created by a Metro Ethernet Tree (E-Tree) service? (Choose two answers.)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mesh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Partial mesh </a:t>
            </a:r>
          </a:p>
          <a:p>
            <a:pPr marL="342900" marR="0" lvl="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Hub and spoke </a:t>
            </a:r>
          </a:p>
          <a:p>
            <a:pPr marL="342900" marR="0" lvl="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Point-to-point </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93232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router uses OSPF to learn routes and adds those to the IPv4 routing table. That action occurs as part of which plane of the switch?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Control plane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2905343274"/>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 router uses OSPF to learn routes and adds those to the IPv4 routing table. That action occurs as part of which plane of the switch?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plane</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Management plane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Control plane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plane</a:t>
            </a:r>
          </a:p>
        </p:txBody>
      </p:sp>
    </p:spTree>
    <p:extLst>
      <p:ext uri="{BB962C8B-B14F-4D97-AF65-F5344CB8AC3E}">
        <p14:creationId xmlns:p14="http://schemas.microsoft.com/office/powerpoint/2010/main" val="2846600204"/>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controllers (if any) uses a mostly centralized control plane model? </a:t>
            </a:r>
          </a:p>
          <a:p>
            <a:pPr marL="342900" marR="0" indent="-342900">
              <a:lnSpc>
                <a:spcPct val="107000"/>
              </a:lnSpc>
              <a:spcBef>
                <a:spcPts val="0"/>
              </a:spcBef>
              <a:spcAft>
                <a:spcPts val="800"/>
              </a:spcAft>
              <a:buAutoNum type="alphaL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OpenDaylight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Controller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Application Policy Infrastructure Controller (APIC)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APIC Enterprise Module (APIC-EM)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controllers uses a mostly centralized control plane.</a:t>
            </a:r>
          </a:p>
        </p:txBody>
      </p:sp>
    </p:spTree>
    <p:extLst>
      <p:ext uri="{BB962C8B-B14F-4D97-AF65-F5344CB8AC3E}">
        <p14:creationId xmlns:p14="http://schemas.microsoft.com/office/powerpoint/2010/main" val="861873882"/>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Which of the following controllers (if any) uses a mostly centralized control plane model? </a:t>
            </a:r>
          </a:p>
          <a:p>
            <a:pPr marL="342900" marR="0" indent="-342900">
              <a:lnSpc>
                <a:spcPct val="107000"/>
              </a:lnSpc>
              <a:spcBef>
                <a:spcPts val="0"/>
              </a:spcBef>
              <a:spcAft>
                <a:spcPts val="800"/>
              </a:spcAft>
              <a:buAutoNum type="alphaLcPeriod"/>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OpenDaylight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Controller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Application Policy Infrastructure Controller (APIC)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APIC Enterprise Module (APIC-EM)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these controllers uses a mostly centralized control plane.</a:t>
            </a:r>
          </a:p>
        </p:txBody>
      </p:sp>
    </p:spTree>
    <p:extLst>
      <p:ext uri="{BB962C8B-B14F-4D97-AF65-F5344CB8AC3E}">
        <p14:creationId xmlns:p14="http://schemas.microsoft.com/office/powerpoint/2010/main" val="98756107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an advantage of controller-based networks versus traditional networks? (Choose two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configure the features for the network rather than per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have forwarding tables at each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Programmatic APIs available per device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consistent device configuration</a:t>
            </a:r>
          </a:p>
        </p:txBody>
      </p:sp>
    </p:spTree>
    <p:extLst>
      <p:ext uri="{BB962C8B-B14F-4D97-AF65-F5344CB8AC3E}">
        <p14:creationId xmlns:p14="http://schemas.microsoft.com/office/powerpoint/2010/main" val="3590437648"/>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26773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answers list an advantage of controller-based networks versus traditional networks? (Choose two answers.)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ability to configure the features for the network rather than per device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have forwarding tables at each device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Programmatic APIs available per device </a:t>
            </a: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More consistent device configuration</a:t>
            </a:r>
          </a:p>
        </p:txBody>
      </p:sp>
    </p:spTree>
    <p:extLst>
      <p:ext uri="{BB962C8B-B14F-4D97-AF65-F5344CB8AC3E}">
        <p14:creationId xmlns:p14="http://schemas.microsoft.com/office/powerpoint/2010/main" val="1605302889"/>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protocols or tools could be used as part of the Cisco DNA Center southbound interface?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SSH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NETCONF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SNMP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938971"/>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474945" y="871658"/>
            <a:ext cx="8162295" cy="266669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Which of the following protocols or tools could be used as part of the Cisco DNA Center southbound interface? (Choose three answers.) </a:t>
            </a: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SSH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NETCONF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SNMP </a:t>
            </a:r>
            <a:endParaRPr lang="en-US"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lphaL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Puppet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0613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last usable host address on a subnet where a host has been given the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address 172.16.7.1 255.255.254.0?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172.16.7.255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172.16.6.1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172.16.7.128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172.16.7.254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7316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last usable host address on a subnet where a host has been given the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address 172.16.7.1 255.255.254.0?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172.16.7.255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172.16.6.1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172.16.7.128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172.16.7.254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507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it mean when you see FF:FF:FF:FF:FF:FF as the destination address 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an Ethernet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means the frame is a multicast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means the frame is a unicast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means the frame should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It means the frame is a broadcast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634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does it mean when you see FF:FF:FF:FF:FF:FF as the destination address in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an Ethernet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It means the frame is a multicast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It means the frame is a unicast frame.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It means the frame should be dropped.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It means the frame is a broadcast frame.</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7395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subnet mask if you begin with the default Class A mask and then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“borrow” 4 bits for subnetting?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255.255.128.0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255.240.0.0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583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2151936"/>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subnet mask if you begin with the default Class A mask and then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“borrow” 4 bits for subnetting?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255.255.128.0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255.255.240.0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255.240.0.0</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255.255.255.240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564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range of Class B private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172.16.0.0 to 172.16.255.255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172.0.0.0 to 172.255.255.255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172.16.0.0 to 172.31.255.255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172.32.0.0 to 172.36.255.255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5427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559209"/>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range of Class B private addresses?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172.16.0.0 to 172.16.255.255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172.0.0.0 to 172.255.255.255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a:t>
            </a:r>
            <a:r>
              <a:rPr lang="en-US" sz="1800" dirty="0">
                <a:effectLst/>
                <a:highlight>
                  <a:srgbClr val="FFFF00"/>
                </a:highlight>
                <a:latin typeface="HelveticaNeueLTStd-Roman"/>
                <a:ea typeface="Calibri" panose="020F0502020204030204" pitchFamily="34" charset="0"/>
                <a:cs typeface="HelveticaNeueLTStd-Roman"/>
              </a:rPr>
              <a:t>172.16.0.0 to 172.31.255.255</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172.32.0.0 to 172.36.255.255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2084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size of the source address field in an IPv6 header?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HelveticaNeueLTStd-Bd"/>
                <a:ea typeface="Calibri" panose="020F0502020204030204" pitchFamily="34" charset="0"/>
                <a:cs typeface="HelveticaNeueLTStd-Bd"/>
              </a:rPr>
              <a:t>D. </a:t>
            </a:r>
            <a:r>
              <a:rPr lang="en-US" sz="1800" dirty="0">
                <a:effectLst/>
                <a:latin typeface="HelveticaNeueLTStd-Roman"/>
                <a:ea typeface="Calibri" panose="020F0502020204030204" pitchFamily="34" charset="0"/>
                <a:cs typeface="HelveticaNeueLTStd-Roman"/>
              </a:rPr>
              <a:t>16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3791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35624" y="1062056"/>
            <a:ext cx="6096000" cy="1855573"/>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What is the size of the source address field in an IPv6 header?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a:t>
            </a:r>
            <a:r>
              <a:rPr lang="en-US" sz="1800" dirty="0">
                <a:effectLst/>
                <a:latin typeface="HelveticaNeueLTStd-Roman"/>
                <a:ea typeface="Calibri" panose="020F0502020204030204" pitchFamily="34" charset="0"/>
                <a:cs typeface="HelveticaNeueLTStd-Roman"/>
              </a:rPr>
              <a:t>6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a:t>
            </a:r>
            <a:r>
              <a:rPr lang="en-US" sz="1800" dirty="0">
                <a:effectLst/>
                <a:latin typeface="HelveticaNeueLTStd-Roman"/>
                <a:ea typeface="Calibri" panose="020F0502020204030204" pitchFamily="34" charset="0"/>
                <a:cs typeface="HelveticaNeueLTStd-Roman"/>
              </a:rPr>
              <a:t>8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a:t>
            </a:r>
            <a:r>
              <a:rPr lang="en-US" sz="1800" dirty="0">
                <a:effectLst/>
                <a:latin typeface="HelveticaNeueLTStd-Roman"/>
                <a:ea typeface="Calibri" panose="020F0502020204030204" pitchFamily="34" charset="0"/>
                <a:cs typeface="HelveticaNeueLTStd-Roman"/>
              </a:rPr>
              <a:t>12 bytes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highlight>
                  <a:srgbClr val="FFFF00"/>
                </a:highlight>
                <a:latin typeface="HelveticaNeueLTStd-Bd"/>
                <a:ea typeface="Calibri" panose="020F0502020204030204" pitchFamily="34" charset="0"/>
                <a:cs typeface="HelveticaNeueLTStd-Bd"/>
              </a:rPr>
              <a:t>D. </a:t>
            </a:r>
            <a:r>
              <a:rPr lang="en-US" sz="1800" dirty="0">
                <a:effectLst/>
                <a:highlight>
                  <a:srgbClr val="FFFF00"/>
                </a:highlight>
                <a:latin typeface="HelveticaNeueLTStd-Roman"/>
                <a:ea typeface="Calibri" panose="020F0502020204030204" pitchFamily="34" charset="0"/>
                <a:cs typeface="HelveticaNeueLTStd-Roman"/>
              </a:rPr>
              <a:t>16 bytes</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5844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configures IPv6 on an interface and eliminates the need to</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configure the host portion of the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C. ipv6 address 2001:aaaa:bbbb::/64 eui-64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t>
            </a:r>
            <a:r>
              <a:rPr lang="en-US" sz="1800" dirty="0" err="1">
                <a:effectLst/>
                <a:latin typeface="HelveticaNeueLTStd-Bd"/>
                <a:ea typeface="Calibri" panose="020F0502020204030204" pitchFamily="34" charset="0"/>
                <a:cs typeface="HelveticaNeueLTStd-Bd"/>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075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05278-3185-4F37-96C5-64E12950A9B0}"/>
              </a:ext>
            </a:extLst>
          </p:cNvPr>
          <p:cNvSpPr txBox="1"/>
          <p:nvPr/>
        </p:nvSpPr>
        <p:spPr>
          <a:xfrm>
            <a:off x="2626659" y="1062056"/>
            <a:ext cx="6096000" cy="2450094"/>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 </a:t>
            </a:r>
            <a:r>
              <a:rPr lang="en-US" sz="1800" dirty="0">
                <a:effectLst/>
                <a:latin typeface="HelveticaNeueLTStd-Roman"/>
                <a:ea typeface="Calibri" panose="020F0502020204030204" pitchFamily="34" charset="0"/>
                <a:cs typeface="HelveticaNeueLTStd-Roman"/>
              </a:rPr>
              <a:t>What command configures IPv6 on an interface and eliminates the need to</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HelveticaNeueLTStd-Roman"/>
                <a:ea typeface="Calibri" panose="020F0502020204030204" pitchFamily="34" charset="0"/>
                <a:cs typeface="HelveticaNeueLTStd-Roman"/>
              </a:rPr>
              <a:t>manually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Roman"/>
                <a:ea typeface="Calibri" panose="020F0502020204030204" pitchFamily="34" charset="0"/>
                <a:cs typeface="HelveticaNeueLTStd-Roman"/>
              </a:rPr>
              <a:t>configure the host portion of the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A. ipv6 address 2001:aaaa:bbbb::/64 auto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B. ipv6 address 2001:aaaa:bbbb::/64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highlight>
                  <a:srgbClr val="FFFF00"/>
                </a:highlight>
                <a:latin typeface="HelveticaNeueLTStd-Bd"/>
                <a:ea typeface="Calibri" panose="020F0502020204030204" pitchFamily="34" charset="0"/>
                <a:cs typeface="HelveticaNeueLTStd-Bd"/>
              </a:rPr>
              <a:t>C. ipv6 address 2001:aaaa:bbbb::/64 eui-64</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HelveticaNeueLTStd-Bd"/>
                <a:ea typeface="Calibri" panose="020F0502020204030204" pitchFamily="34" charset="0"/>
                <a:cs typeface="HelveticaNeueLTStd-Bd"/>
              </a:rPr>
              <a:t>D. ipv6 address 2001:aaaa:bbbb::/64 </a:t>
            </a:r>
            <a:r>
              <a:rPr lang="en-US" sz="1800" dirty="0" err="1">
                <a:effectLst/>
                <a:latin typeface="HelveticaNeueLTStd-Bd"/>
                <a:ea typeface="Calibri" panose="020F0502020204030204" pitchFamily="34" charset="0"/>
                <a:cs typeface="HelveticaNeueLTStd-Bd"/>
              </a:rPr>
              <a:t>slaac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26165</Words>
  <Application>Microsoft Office PowerPoint</Application>
  <PresentationFormat>Widescreen</PresentationFormat>
  <Paragraphs>2801</Paragraphs>
  <Slides>532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532</vt:i4>
      </vt:variant>
    </vt:vector>
  </HeadingPairs>
  <TitlesOfParts>
    <vt:vector size="540" baseType="lpstr">
      <vt:lpstr>MS UI Gothic</vt:lpstr>
      <vt:lpstr>Arial</vt:lpstr>
      <vt:lpstr>Calibri</vt:lpstr>
      <vt:lpstr>Calibri Light</vt:lpstr>
      <vt:lpstr>HelveticaNeueLTStd-Bd</vt:lpstr>
      <vt:lpstr>HelveticaNeueLTStd-Roman</vt:lpstr>
      <vt:lpstr>ZapfDingbats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gay</dc:creator>
  <cp:lastModifiedBy>john gay</cp:lastModifiedBy>
  <cp:revision>49</cp:revision>
  <dcterms:created xsi:type="dcterms:W3CDTF">2020-11-24T22:10:04Z</dcterms:created>
  <dcterms:modified xsi:type="dcterms:W3CDTF">2021-05-09T16:52:40Z</dcterms:modified>
</cp:coreProperties>
</file>