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20" r:id="rId3"/>
    <p:sldId id="260" r:id="rId4"/>
    <p:sldId id="321" r:id="rId5"/>
    <p:sldId id="261" r:id="rId6"/>
    <p:sldId id="322" r:id="rId7"/>
    <p:sldId id="263" r:id="rId8"/>
    <p:sldId id="324" r:id="rId9"/>
    <p:sldId id="264" r:id="rId10"/>
    <p:sldId id="325" r:id="rId11"/>
    <p:sldId id="326" r:id="rId12"/>
    <p:sldId id="265" r:id="rId13"/>
    <p:sldId id="327" r:id="rId14"/>
    <p:sldId id="266" r:id="rId15"/>
    <p:sldId id="267" r:id="rId16"/>
    <p:sldId id="328" r:id="rId17"/>
    <p:sldId id="329" r:id="rId18"/>
    <p:sldId id="268" r:id="rId19"/>
    <p:sldId id="269" r:id="rId20"/>
    <p:sldId id="380" r:id="rId21"/>
    <p:sldId id="330" r:id="rId22"/>
    <p:sldId id="270" r:id="rId23"/>
    <p:sldId id="332" r:id="rId24"/>
    <p:sldId id="272" r:id="rId25"/>
    <p:sldId id="273" r:id="rId26"/>
    <p:sldId id="333" r:id="rId27"/>
    <p:sldId id="274" r:id="rId28"/>
    <p:sldId id="334" r:id="rId29"/>
    <p:sldId id="275" r:id="rId30"/>
    <p:sldId id="335" r:id="rId31"/>
    <p:sldId id="276" r:id="rId32"/>
    <p:sldId id="336" r:id="rId33"/>
    <p:sldId id="337" r:id="rId34"/>
    <p:sldId id="277" r:id="rId35"/>
    <p:sldId id="278" r:id="rId36"/>
    <p:sldId id="338" r:id="rId37"/>
    <p:sldId id="279" r:id="rId38"/>
    <p:sldId id="339" r:id="rId39"/>
    <p:sldId id="280" r:id="rId40"/>
    <p:sldId id="340" r:id="rId41"/>
    <p:sldId id="341" r:id="rId42"/>
    <p:sldId id="281" r:id="rId43"/>
    <p:sldId id="342" r:id="rId44"/>
    <p:sldId id="282" r:id="rId45"/>
    <p:sldId id="283" r:id="rId46"/>
    <p:sldId id="343" r:id="rId47"/>
    <p:sldId id="284" r:id="rId48"/>
    <p:sldId id="344" r:id="rId49"/>
    <p:sldId id="285" r:id="rId50"/>
    <p:sldId id="345" r:id="rId51"/>
    <p:sldId id="286" r:id="rId52"/>
    <p:sldId id="346" r:id="rId53"/>
    <p:sldId id="287" r:id="rId54"/>
    <p:sldId id="347" r:id="rId55"/>
    <p:sldId id="288" r:id="rId56"/>
    <p:sldId id="348" r:id="rId57"/>
    <p:sldId id="289" r:id="rId58"/>
    <p:sldId id="349" r:id="rId59"/>
    <p:sldId id="290" r:id="rId60"/>
    <p:sldId id="350" r:id="rId61"/>
    <p:sldId id="291" r:id="rId62"/>
    <p:sldId id="351" r:id="rId63"/>
    <p:sldId id="292" r:id="rId64"/>
    <p:sldId id="352" r:id="rId65"/>
    <p:sldId id="293" r:id="rId66"/>
    <p:sldId id="353" r:id="rId67"/>
    <p:sldId id="294" r:id="rId68"/>
    <p:sldId id="354" r:id="rId69"/>
    <p:sldId id="295" r:id="rId70"/>
    <p:sldId id="355" r:id="rId71"/>
    <p:sldId id="296" r:id="rId72"/>
    <p:sldId id="356" r:id="rId73"/>
    <p:sldId id="297" r:id="rId74"/>
    <p:sldId id="357" r:id="rId75"/>
    <p:sldId id="299" r:id="rId76"/>
    <p:sldId id="359" r:id="rId77"/>
    <p:sldId id="300" r:id="rId78"/>
    <p:sldId id="360" r:id="rId79"/>
    <p:sldId id="301" r:id="rId80"/>
    <p:sldId id="361" r:id="rId81"/>
    <p:sldId id="362" r:id="rId82"/>
    <p:sldId id="302" r:id="rId83"/>
    <p:sldId id="303" r:id="rId84"/>
    <p:sldId id="363" r:id="rId85"/>
    <p:sldId id="304" r:id="rId86"/>
    <p:sldId id="364" r:id="rId87"/>
    <p:sldId id="305" r:id="rId88"/>
    <p:sldId id="365" r:id="rId89"/>
    <p:sldId id="306" r:id="rId90"/>
    <p:sldId id="366" r:id="rId91"/>
    <p:sldId id="307" r:id="rId92"/>
    <p:sldId id="367" r:id="rId93"/>
    <p:sldId id="308" r:id="rId94"/>
    <p:sldId id="368" r:id="rId95"/>
    <p:sldId id="309" r:id="rId96"/>
    <p:sldId id="369" r:id="rId97"/>
    <p:sldId id="310" r:id="rId98"/>
    <p:sldId id="370" r:id="rId99"/>
    <p:sldId id="311" r:id="rId100"/>
    <p:sldId id="371" r:id="rId101"/>
    <p:sldId id="312" r:id="rId102"/>
    <p:sldId id="372" r:id="rId103"/>
    <p:sldId id="313" r:id="rId104"/>
    <p:sldId id="373" r:id="rId105"/>
    <p:sldId id="314" r:id="rId106"/>
    <p:sldId id="374" r:id="rId107"/>
    <p:sldId id="315" r:id="rId108"/>
    <p:sldId id="375" r:id="rId109"/>
    <p:sldId id="316" r:id="rId110"/>
    <p:sldId id="376" r:id="rId111"/>
    <p:sldId id="317" r:id="rId112"/>
    <p:sldId id="377" r:id="rId113"/>
    <p:sldId id="318" r:id="rId114"/>
    <p:sldId id="378" r:id="rId115"/>
    <p:sldId id="319" r:id="rId116"/>
    <p:sldId id="379" r:id="rId117"/>
    <p:sldId id="381" r:id="rId118"/>
    <p:sldId id="382" r:id="rId119"/>
    <p:sldId id="383" r:id="rId120"/>
    <p:sldId id="384" r:id="rId121"/>
    <p:sldId id="385" r:id="rId122"/>
    <p:sldId id="388" r:id="rId123"/>
    <p:sldId id="386" r:id="rId124"/>
    <p:sldId id="389" r:id="rId125"/>
    <p:sldId id="387" r:id="rId126"/>
    <p:sldId id="390" r:id="rId127"/>
    <p:sldId id="391" r:id="rId128"/>
    <p:sldId id="396" r:id="rId129"/>
    <p:sldId id="392" r:id="rId130"/>
    <p:sldId id="397" r:id="rId131"/>
    <p:sldId id="393" r:id="rId132"/>
    <p:sldId id="398" r:id="rId133"/>
    <p:sldId id="394" r:id="rId134"/>
    <p:sldId id="399" r:id="rId135"/>
    <p:sldId id="395" r:id="rId136"/>
    <p:sldId id="400" r:id="rId137"/>
    <p:sldId id="401" r:id="rId138"/>
    <p:sldId id="405" r:id="rId139"/>
    <p:sldId id="402" r:id="rId140"/>
    <p:sldId id="406" r:id="rId141"/>
    <p:sldId id="403" r:id="rId142"/>
    <p:sldId id="407" r:id="rId143"/>
    <p:sldId id="408" r:id="rId144"/>
    <p:sldId id="409" r:id="rId145"/>
    <p:sldId id="410" r:id="rId146"/>
    <p:sldId id="414" r:id="rId147"/>
    <p:sldId id="411" r:id="rId148"/>
    <p:sldId id="415" r:id="rId149"/>
    <p:sldId id="412" r:id="rId150"/>
    <p:sldId id="417" r:id="rId151"/>
    <p:sldId id="413" r:id="rId152"/>
    <p:sldId id="416" r:id="rId153"/>
    <p:sldId id="418" r:id="rId154"/>
    <p:sldId id="424" r:id="rId155"/>
    <p:sldId id="419" r:id="rId156"/>
    <p:sldId id="425" r:id="rId157"/>
    <p:sldId id="420" r:id="rId158"/>
    <p:sldId id="426" r:id="rId159"/>
    <p:sldId id="421" r:id="rId160"/>
    <p:sldId id="427" r:id="rId161"/>
    <p:sldId id="422" r:id="rId162"/>
    <p:sldId id="423" r:id="rId163"/>
    <p:sldId id="428" r:id="rId164"/>
    <p:sldId id="432" r:id="rId165"/>
    <p:sldId id="429" r:id="rId166"/>
    <p:sldId id="433" r:id="rId167"/>
    <p:sldId id="430" r:id="rId168"/>
    <p:sldId id="434" r:id="rId169"/>
    <p:sldId id="431" r:id="rId170"/>
    <p:sldId id="435" r:id="rId171"/>
    <p:sldId id="436" r:id="rId172"/>
    <p:sldId id="442" r:id="rId173"/>
    <p:sldId id="437" r:id="rId174"/>
    <p:sldId id="443" r:id="rId175"/>
    <p:sldId id="438" r:id="rId176"/>
    <p:sldId id="444" r:id="rId177"/>
    <p:sldId id="439" r:id="rId178"/>
    <p:sldId id="445" r:id="rId179"/>
    <p:sldId id="440" r:id="rId180"/>
    <p:sldId id="446" r:id="rId181"/>
    <p:sldId id="441" r:id="rId182"/>
    <p:sldId id="447" r:id="rId183"/>
    <p:sldId id="450" r:id="rId184"/>
    <p:sldId id="454" r:id="rId185"/>
    <p:sldId id="453" r:id="rId186"/>
    <p:sldId id="455" r:id="rId187"/>
    <p:sldId id="456" r:id="rId188"/>
    <p:sldId id="462" r:id="rId189"/>
    <p:sldId id="457" r:id="rId190"/>
    <p:sldId id="463" r:id="rId191"/>
    <p:sldId id="458" r:id="rId192"/>
    <p:sldId id="464" r:id="rId193"/>
    <p:sldId id="459" r:id="rId194"/>
    <p:sldId id="465" r:id="rId195"/>
    <p:sldId id="460" r:id="rId196"/>
    <p:sldId id="466" r:id="rId197"/>
    <p:sldId id="461" r:id="rId198"/>
    <p:sldId id="467" r:id="rId199"/>
    <p:sldId id="468" r:id="rId200"/>
    <p:sldId id="474" r:id="rId201"/>
    <p:sldId id="469" r:id="rId202"/>
    <p:sldId id="475" r:id="rId203"/>
    <p:sldId id="470" r:id="rId204"/>
    <p:sldId id="476" r:id="rId205"/>
    <p:sldId id="471" r:id="rId206"/>
    <p:sldId id="477" r:id="rId207"/>
    <p:sldId id="472" r:id="rId208"/>
    <p:sldId id="478" r:id="rId209"/>
    <p:sldId id="473" r:id="rId210"/>
    <p:sldId id="479" r:id="rId211"/>
    <p:sldId id="480" r:id="rId212"/>
    <p:sldId id="481" r:id="rId213"/>
    <p:sldId id="482" r:id="rId214"/>
    <p:sldId id="483" r:id="rId215"/>
    <p:sldId id="484" r:id="rId216"/>
    <p:sldId id="485" r:id="rId217"/>
    <p:sldId id="486" r:id="rId218"/>
    <p:sldId id="487" r:id="rId219"/>
    <p:sldId id="488" r:id="rId220"/>
    <p:sldId id="489" r:id="rId221"/>
    <p:sldId id="490" r:id="rId222"/>
    <p:sldId id="491" r:id="rId223"/>
    <p:sldId id="492" r:id="rId224"/>
    <p:sldId id="493" r:id="rId225"/>
    <p:sldId id="494" r:id="rId226"/>
    <p:sldId id="495" r:id="rId227"/>
    <p:sldId id="496" r:id="rId228"/>
    <p:sldId id="497" r:id="rId229"/>
    <p:sldId id="498" r:id="rId230"/>
    <p:sldId id="499" r:id="rId231"/>
    <p:sldId id="500" r:id="rId232"/>
    <p:sldId id="501" r:id="rId233"/>
    <p:sldId id="502" r:id="rId234"/>
    <p:sldId id="503" r:id="rId235"/>
    <p:sldId id="504" r:id="rId236"/>
    <p:sldId id="505" r:id="rId237"/>
    <p:sldId id="506" r:id="rId238"/>
    <p:sldId id="507" r:id="rId239"/>
    <p:sldId id="508" r:id="rId240"/>
    <p:sldId id="524" r:id="rId241"/>
    <p:sldId id="509" r:id="rId242"/>
    <p:sldId id="525" r:id="rId243"/>
    <p:sldId id="510" r:id="rId244"/>
    <p:sldId id="526" r:id="rId245"/>
    <p:sldId id="511" r:id="rId246"/>
    <p:sldId id="527" r:id="rId247"/>
    <p:sldId id="512" r:id="rId248"/>
    <p:sldId id="528" r:id="rId249"/>
    <p:sldId id="513" r:id="rId250"/>
    <p:sldId id="529" r:id="rId251"/>
    <p:sldId id="514" r:id="rId252"/>
    <p:sldId id="530" r:id="rId253"/>
    <p:sldId id="515" r:id="rId254"/>
    <p:sldId id="531" r:id="rId255"/>
    <p:sldId id="516" r:id="rId256"/>
    <p:sldId id="532" r:id="rId257"/>
    <p:sldId id="517" r:id="rId258"/>
    <p:sldId id="533" r:id="rId259"/>
    <p:sldId id="518" r:id="rId260"/>
    <p:sldId id="534" r:id="rId261"/>
    <p:sldId id="519" r:id="rId262"/>
    <p:sldId id="535" r:id="rId263"/>
    <p:sldId id="520" r:id="rId264"/>
    <p:sldId id="536" r:id="rId265"/>
    <p:sldId id="521" r:id="rId266"/>
    <p:sldId id="537" r:id="rId267"/>
    <p:sldId id="522" r:id="rId268"/>
    <p:sldId id="523" r:id="rId269"/>
    <p:sldId id="538" r:id="rId270"/>
    <p:sldId id="546" r:id="rId271"/>
    <p:sldId id="539" r:id="rId272"/>
    <p:sldId id="547" r:id="rId273"/>
    <p:sldId id="540" r:id="rId274"/>
    <p:sldId id="548" r:id="rId275"/>
    <p:sldId id="541" r:id="rId276"/>
    <p:sldId id="549" r:id="rId277"/>
    <p:sldId id="542" r:id="rId278"/>
    <p:sldId id="550" r:id="rId279"/>
    <p:sldId id="543" r:id="rId280"/>
    <p:sldId id="551" r:id="rId281"/>
    <p:sldId id="544" r:id="rId282"/>
    <p:sldId id="552" r:id="rId283"/>
    <p:sldId id="545" r:id="rId284"/>
    <p:sldId id="553" r:id="rId285"/>
    <p:sldId id="554" r:id="rId286"/>
    <p:sldId id="569" r:id="rId287"/>
    <p:sldId id="555" r:id="rId288"/>
    <p:sldId id="568" r:id="rId289"/>
    <p:sldId id="556" r:id="rId290"/>
    <p:sldId id="567" r:id="rId291"/>
    <p:sldId id="557" r:id="rId292"/>
    <p:sldId id="566" r:id="rId293"/>
    <p:sldId id="558" r:id="rId294"/>
    <p:sldId id="565" r:id="rId295"/>
    <p:sldId id="559" r:id="rId296"/>
    <p:sldId id="564" r:id="rId297"/>
    <p:sldId id="560" r:id="rId298"/>
    <p:sldId id="563" r:id="rId299"/>
    <p:sldId id="561" r:id="rId300"/>
    <p:sldId id="562" r:id="rId301"/>
    <p:sldId id="570" r:id="rId302"/>
    <p:sldId id="571" r:id="rId303"/>
    <p:sldId id="572" r:id="rId304"/>
    <p:sldId id="573" r:id="rId305"/>
    <p:sldId id="574" r:id="rId306"/>
    <p:sldId id="575" r:id="rId307"/>
    <p:sldId id="576" r:id="rId308"/>
    <p:sldId id="577" r:id="rId309"/>
    <p:sldId id="578" r:id="rId310"/>
    <p:sldId id="579" r:id="rId311"/>
    <p:sldId id="580" r:id="rId312"/>
    <p:sldId id="581" r:id="rId313"/>
    <p:sldId id="582" r:id="rId314"/>
    <p:sldId id="583" r:id="rId315"/>
    <p:sldId id="584" r:id="rId316"/>
    <p:sldId id="585" r:id="rId317"/>
    <p:sldId id="586" r:id="rId318"/>
    <p:sldId id="587" r:id="rId319"/>
    <p:sldId id="588" r:id="rId320"/>
    <p:sldId id="589" r:id="rId321"/>
    <p:sldId id="590" r:id="rId322"/>
    <p:sldId id="591" r:id="rId323"/>
    <p:sldId id="592" r:id="rId324"/>
    <p:sldId id="593" r:id="rId325"/>
    <p:sldId id="594" r:id="rId326"/>
    <p:sldId id="600" r:id="rId327"/>
    <p:sldId id="595" r:id="rId328"/>
    <p:sldId id="601" r:id="rId329"/>
    <p:sldId id="596" r:id="rId330"/>
    <p:sldId id="602" r:id="rId331"/>
    <p:sldId id="597" r:id="rId332"/>
    <p:sldId id="603" r:id="rId333"/>
    <p:sldId id="599" r:id="rId334"/>
    <p:sldId id="604" r:id="rId335"/>
    <p:sldId id="605" r:id="rId336"/>
    <p:sldId id="614" r:id="rId337"/>
    <p:sldId id="606" r:id="rId338"/>
    <p:sldId id="615" r:id="rId339"/>
    <p:sldId id="607" r:id="rId340"/>
    <p:sldId id="616" r:id="rId341"/>
    <p:sldId id="608" r:id="rId342"/>
    <p:sldId id="617" r:id="rId343"/>
    <p:sldId id="609" r:id="rId344"/>
    <p:sldId id="618" r:id="rId345"/>
    <p:sldId id="610" r:id="rId346"/>
    <p:sldId id="619" r:id="rId347"/>
    <p:sldId id="611" r:id="rId348"/>
    <p:sldId id="620" r:id="rId349"/>
    <p:sldId id="612" r:id="rId350"/>
    <p:sldId id="621" r:id="rId351"/>
    <p:sldId id="613" r:id="rId352"/>
    <p:sldId id="622" r:id="rId353"/>
    <p:sldId id="623" r:id="rId354"/>
    <p:sldId id="624" r:id="rId355"/>
    <p:sldId id="625" r:id="rId356"/>
    <p:sldId id="626" r:id="rId357"/>
    <p:sldId id="627" r:id="rId358"/>
    <p:sldId id="628" r:id="rId359"/>
    <p:sldId id="629" r:id="rId360"/>
    <p:sldId id="630" r:id="rId361"/>
    <p:sldId id="631" r:id="rId362"/>
    <p:sldId id="632" r:id="rId363"/>
    <p:sldId id="633" r:id="rId364"/>
    <p:sldId id="634" r:id="rId365"/>
    <p:sldId id="635" r:id="rId366"/>
    <p:sldId id="636" r:id="rId367"/>
    <p:sldId id="637" r:id="rId368"/>
    <p:sldId id="638" r:id="rId369"/>
    <p:sldId id="639" r:id="rId370"/>
    <p:sldId id="640" r:id="rId371"/>
    <p:sldId id="641" r:id="rId372"/>
    <p:sldId id="642" r:id="rId373"/>
    <p:sldId id="643" r:id="rId374"/>
    <p:sldId id="644" r:id="rId375"/>
    <p:sldId id="645" r:id="rId376"/>
    <p:sldId id="646" r:id="rId377"/>
    <p:sldId id="647" r:id="rId378"/>
    <p:sldId id="648" r:id="rId379"/>
    <p:sldId id="649" r:id="rId380"/>
    <p:sldId id="650" r:id="rId381"/>
    <p:sldId id="651" r:id="rId382"/>
    <p:sldId id="652" r:id="rId383"/>
    <p:sldId id="653" r:id="rId384"/>
    <p:sldId id="654" r:id="rId385"/>
    <p:sldId id="655" r:id="rId386"/>
    <p:sldId id="656" r:id="rId387"/>
    <p:sldId id="657" r:id="rId388"/>
    <p:sldId id="658" r:id="rId389"/>
    <p:sldId id="659" r:id="rId390"/>
    <p:sldId id="660" r:id="rId391"/>
    <p:sldId id="661" r:id="rId392"/>
    <p:sldId id="662" r:id="rId393"/>
    <p:sldId id="663" r:id="rId394"/>
    <p:sldId id="664" r:id="rId395"/>
    <p:sldId id="665" r:id="rId396"/>
    <p:sldId id="666" r:id="rId397"/>
    <p:sldId id="667" r:id="rId398"/>
    <p:sldId id="668" r:id="rId399"/>
    <p:sldId id="669" r:id="rId400"/>
    <p:sldId id="670" r:id="rId401"/>
    <p:sldId id="671" r:id="rId402"/>
    <p:sldId id="672" r:id="rId403"/>
    <p:sldId id="673" r:id="rId404"/>
    <p:sldId id="674" r:id="rId405"/>
    <p:sldId id="675" r:id="rId406"/>
    <p:sldId id="676" r:id="rId407"/>
    <p:sldId id="677" r:id="rId408"/>
    <p:sldId id="678" r:id="rId409"/>
    <p:sldId id="679" r:id="rId410"/>
    <p:sldId id="680" r:id="rId411"/>
    <p:sldId id="681" r:id="rId412"/>
    <p:sldId id="682" r:id="rId413"/>
    <p:sldId id="683" r:id="rId414"/>
    <p:sldId id="684" r:id="rId415"/>
    <p:sldId id="685" r:id="rId416"/>
    <p:sldId id="686" r:id="rId417"/>
    <p:sldId id="687" r:id="rId418"/>
    <p:sldId id="688" r:id="rId419"/>
    <p:sldId id="689" r:id="rId420"/>
    <p:sldId id="690" r:id="rId421"/>
    <p:sldId id="691" r:id="rId422"/>
    <p:sldId id="692" r:id="rId423"/>
    <p:sldId id="693" r:id="rId424"/>
    <p:sldId id="694" r:id="rId425"/>
    <p:sldId id="695" r:id="rId426"/>
    <p:sldId id="696" r:id="rId427"/>
    <p:sldId id="697" r:id="rId428"/>
    <p:sldId id="698" r:id="rId429"/>
    <p:sldId id="699" r:id="rId430"/>
    <p:sldId id="700" r:id="rId431"/>
    <p:sldId id="701" r:id="rId432"/>
    <p:sldId id="702" r:id="rId433"/>
    <p:sldId id="703" r:id="rId434"/>
    <p:sldId id="704" r:id="rId435"/>
    <p:sldId id="705" r:id="rId436"/>
    <p:sldId id="706" r:id="rId437"/>
    <p:sldId id="707" r:id="rId438"/>
    <p:sldId id="708" r:id="rId439"/>
    <p:sldId id="709" r:id="rId440"/>
    <p:sldId id="710" r:id="rId441"/>
    <p:sldId id="711" r:id="rId442"/>
    <p:sldId id="712" r:id="rId443"/>
    <p:sldId id="713" r:id="rId444"/>
    <p:sldId id="714" r:id="rId445"/>
    <p:sldId id="715" r:id="rId446"/>
    <p:sldId id="716" r:id="rId447"/>
    <p:sldId id="717" r:id="rId448"/>
    <p:sldId id="718" r:id="rId449"/>
    <p:sldId id="719" r:id="rId450"/>
    <p:sldId id="720" r:id="rId451"/>
    <p:sldId id="721" r:id="rId452"/>
    <p:sldId id="722" r:id="rId453"/>
    <p:sldId id="723" r:id="rId454"/>
    <p:sldId id="724" r:id="rId455"/>
    <p:sldId id="725" r:id="rId456"/>
    <p:sldId id="726" r:id="rId457"/>
    <p:sldId id="727" r:id="rId458"/>
    <p:sldId id="728" r:id="rId459"/>
    <p:sldId id="729" r:id="rId460"/>
    <p:sldId id="730" r:id="rId461"/>
    <p:sldId id="731" r:id="rId462"/>
    <p:sldId id="732" r:id="rId463"/>
    <p:sldId id="733" r:id="rId464"/>
    <p:sldId id="734" r:id="rId465"/>
    <p:sldId id="735" r:id="rId466"/>
    <p:sldId id="736" r:id="rId467"/>
    <p:sldId id="737" r:id="rId468"/>
    <p:sldId id="738" r:id="rId469"/>
    <p:sldId id="739" r:id="rId470"/>
    <p:sldId id="740" r:id="rId471"/>
    <p:sldId id="741" r:id="rId472"/>
    <p:sldId id="742" r:id="rId473"/>
    <p:sldId id="743" r:id="rId474"/>
    <p:sldId id="744" r:id="rId475"/>
    <p:sldId id="745" r:id="rId476"/>
    <p:sldId id="746" r:id="rId477"/>
    <p:sldId id="747" r:id="rId478"/>
    <p:sldId id="748" r:id="rId479"/>
    <p:sldId id="749" r:id="rId480"/>
    <p:sldId id="750" r:id="rId481"/>
    <p:sldId id="751" r:id="rId482"/>
    <p:sldId id="752" r:id="rId483"/>
    <p:sldId id="753" r:id="rId484"/>
    <p:sldId id="754" r:id="rId485"/>
    <p:sldId id="755" r:id="rId486"/>
    <p:sldId id="756" r:id="rId487"/>
    <p:sldId id="757" r:id="rId488"/>
    <p:sldId id="758" r:id="rId489"/>
    <p:sldId id="759" r:id="rId490"/>
    <p:sldId id="760" r:id="rId491"/>
    <p:sldId id="761" r:id="rId492"/>
    <p:sldId id="762" r:id="rId493"/>
    <p:sldId id="763" r:id="rId494"/>
    <p:sldId id="764" r:id="rId495"/>
    <p:sldId id="765" r:id="rId496"/>
    <p:sldId id="766" r:id="rId497"/>
    <p:sldId id="767" r:id="rId498"/>
    <p:sldId id="768" r:id="rId499"/>
    <p:sldId id="769" r:id="rId500"/>
    <p:sldId id="770" r:id="rId501"/>
    <p:sldId id="771" r:id="rId502"/>
    <p:sldId id="772" r:id="rId503"/>
    <p:sldId id="773" r:id="rId504"/>
    <p:sldId id="774" r:id="rId505"/>
    <p:sldId id="775" r:id="rId506"/>
    <p:sldId id="776" r:id="rId507"/>
    <p:sldId id="777" r:id="rId508"/>
    <p:sldId id="778" r:id="rId509"/>
    <p:sldId id="779" r:id="rId510"/>
    <p:sldId id="780" r:id="rId511"/>
    <p:sldId id="781" r:id="rId512"/>
    <p:sldId id="782" r:id="rId513"/>
    <p:sldId id="783" r:id="rId514"/>
    <p:sldId id="784" r:id="rId515"/>
    <p:sldId id="785" r:id="rId516"/>
    <p:sldId id="786" r:id="rId517"/>
    <p:sldId id="787" r:id="rId518"/>
    <p:sldId id="788" r:id="rId519"/>
    <p:sldId id="789" r:id="rId520"/>
    <p:sldId id="790" r:id="rId521"/>
    <p:sldId id="791" r:id="rId522"/>
    <p:sldId id="792" r:id="rId523"/>
    <p:sldId id="793" r:id="rId524"/>
    <p:sldId id="794" r:id="rId525"/>
    <p:sldId id="795" r:id="rId526"/>
    <p:sldId id="796" r:id="rId527"/>
    <p:sldId id="797" r:id="rId528"/>
    <p:sldId id="798" r:id="rId529"/>
    <p:sldId id="799" r:id="rId530"/>
    <p:sldId id="800" r:id="rId531"/>
    <p:sldId id="801" r:id="rId532"/>
    <p:sldId id="802" r:id="rId5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9"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viewProps" Target="viewProps.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tableStyles" Target="tableStyles.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presProps" Target="presProps.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theme" Target="theme/theme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A065-F933-45BE-A4A5-7533C9355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C81AC-2329-418B-89CA-0E9523939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33788-D7C2-4674-81D8-9D60835165EE}"/>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D30C796C-3F9D-4B49-9641-1B5F7A7B6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58A77-E54C-4FF7-ABE6-D7EF6D4941D3}"/>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364562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529-7AAD-4504-8690-7C1D145208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D4BF6-A932-4FFF-9D45-A9ADAF539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AAB0E-8C26-4967-A9B8-6AB719527DC2}"/>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1AF5763C-4F1A-4746-A7CD-567792C92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F4CE0-7796-4251-AF0C-94581C903F71}"/>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6835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8ACD6-0345-43AD-B906-0721651841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526DEB-E6DD-4891-B565-DADAD2FDC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DED92-2E99-461F-9AF2-7FA8FA53520A}"/>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87CEEB69-4167-4E98-8546-DA9A10D04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83C25-E445-419D-A1C6-D43C20068628}"/>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419911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488A-F8DD-4B27-AC76-131383B18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B55DB-3BFB-4540-BB32-9BB2D4804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71F0B-4CB7-454A-9402-44FD5E99D98D}"/>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7DD9B0B9-BCB6-4667-90A6-BFF063692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CADD-3D33-487E-B07B-9B679155736A}"/>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82214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A1B7-091B-4530-886A-BBF810518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014B18-24F2-47AD-B3DF-3D3861074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76375-F35B-47EC-8853-E6BD22F64B1F}"/>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EEA453C7-58DF-4A05-8314-59C2D67A2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02CD-8FD4-4C6A-888E-9695843F7A43}"/>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60658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41DB-B2AD-4CD7-A586-5B5B70D26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277AF-D908-4B05-A32A-DC0D4A971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AB2B6A-CF1C-47E7-A2D6-79F0EFEB0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43AF6-EC84-4A63-8859-30CA5B6B591B}"/>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43D2DEE0-E68C-46CE-972F-7010ECDD3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460BB-D489-4E46-AAA7-DF5F0E7C6848}"/>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42193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50F4-E36D-4679-89AE-4607F7595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7AA31-7B6C-4F5F-B3EB-97465DF00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9CD4C-35BC-447E-8AAC-9BA61FDC5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7DBE19-E96F-4BAF-BC43-7580E1054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956D5-10F5-43E0-A406-0F79ACA3D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AB5526-F0F5-4824-926D-26E9CACCD4F4}"/>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8" name="Footer Placeholder 7">
            <a:extLst>
              <a:ext uri="{FF2B5EF4-FFF2-40B4-BE49-F238E27FC236}">
                <a16:creationId xmlns:a16="http://schemas.microsoft.com/office/drawing/2014/main" id="{084787F8-E479-4B36-8E79-250F5B24C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10D02-1914-46CD-83A0-A5E2768D871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1614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5D0B-7FB3-4D75-9EEF-13407D563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D8AEA-C0A1-4F9D-A4B0-6EDFD8D04C09}"/>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4" name="Footer Placeholder 3">
            <a:extLst>
              <a:ext uri="{FF2B5EF4-FFF2-40B4-BE49-F238E27FC236}">
                <a16:creationId xmlns:a16="http://schemas.microsoft.com/office/drawing/2014/main" id="{C785E799-189F-45F5-9103-19A9C0B00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D9402E-D090-40B5-92D1-739F530289C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38082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D3F8B-0BD0-48D1-9E0F-465C38B3AEB7}"/>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3" name="Footer Placeholder 2">
            <a:extLst>
              <a:ext uri="{FF2B5EF4-FFF2-40B4-BE49-F238E27FC236}">
                <a16:creationId xmlns:a16="http://schemas.microsoft.com/office/drawing/2014/main" id="{D32F02A8-710B-4E01-80C1-C23F2C3F5D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C855C3-05F9-49C5-8F81-ECE93B11D2CF}"/>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93120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C41-EEC7-4E0B-863F-5E685B95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2A48DB-CC8F-409E-B63B-54A963DC7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A0482-3C70-48D3-8DE7-B9776947D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B269B-8E71-4C69-817F-415F1806C8DD}"/>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6C8FD763-2588-4DF1-A64E-3C43CC4C9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0A173-ADC1-4046-A15E-D3FFDCBCF876}"/>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233553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F38F-E6EE-4C2C-8497-42102D3E1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8000C-C178-4C18-BC4C-024363D40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A7205-41B5-48B8-8AAB-FA6936184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BC988-63D3-4AED-AEDB-7AB6E50B554B}"/>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84EDC1AD-320F-4379-9884-5AEB0C1B0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ADE2E-324E-49B1-AC0E-CD829F97F74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91665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BE532-3822-4CD7-A5A8-D951C32C3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345A5-13EB-4EAF-9681-14C8B200F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B607D-B161-4AA3-8683-96C8A839E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347F5B5F-3C52-4284-911E-394718B31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7777B0-C47E-45FD-A6D3-6DB45FED5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363B3-03FA-4390-AFCB-B0F7257578A4}" type="slidenum">
              <a:rPr lang="en-US" smtClean="0"/>
              <a:t>‹#›</a:t>
            </a:fld>
            <a:endParaRPr lang="en-US"/>
          </a:p>
        </p:txBody>
      </p:sp>
    </p:spTree>
    <p:extLst>
      <p:ext uri="{BB962C8B-B14F-4D97-AF65-F5344CB8AC3E}">
        <p14:creationId xmlns:p14="http://schemas.microsoft.com/office/powerpoint/2010/main" val="369465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949123"/>
          </a:xfrm>
          <a:prstGeom prst="rect">
            <a:avLst/>
          </a:prstGeom>
          <a:noFill/>
        </p:spPr>
        <p:txBody>
          <a:bodyPr wrap="square">
            <a:spAutoFit/>
          </a:bodyPr>
          <a:lstStyle/>
          <a:p>
            <a:pPr marL="24765" marR="0" eaLnBrk="0" hangingPunct="0">
              <a:lnSpc>
                <a:spcPct val="107000"/>
              </a:lnSpc>
              <a:spcBef>
                <a:spcPts val="30"/>
              </a:spcBef>
              <a:spcAft>
                <a:spcPts val="0"/>
              </a:spcAft>
            </a:pPr>
            <a:r>
              <a:rPr lang="en-US" dirty="0">
                <a:solidFill>
                  <a:srgbClr val="231F20"/>
                </a:solidFill>
                <a:effectLst/>
                <a:latin typeface="Arial" panose="020B0604020202020204" pitchFamily="34" charset="0"/>
                <a:ea typeface="Calibri" panose="020F0502020204030204" pitchFamily="34" charset="0"/>
                <a:cs typeface="Times New Roman" panose="02020603050405020304" pitchFamily="18" charset="0"/>
              </a:rPr>
              <a:t>What technology is used with half-duplex Ethernet networks?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4765" marR="2983230" algn="just" eaLnBrk="0" hangingPunct="0">
              <a:lnSpc>
                <a:spcPct val="116000"/>
              </a:lnSpc>
              <a:spcBef>
                <a:spcPts val="25"/>
              </a:spcBef>
              <a:spcAft>
                <a:spcPts val="0"/>
              </a:spcAft>
            </a:pPr>
            <a:r>
              <a:rPr lang="en-US"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       </a:t>
            </a:r>
            <a:r>
              <a:rPr lang="en-US"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CSMA/CA </a:t>
            </a:r>
            <a:endParaRPr lang="en-US" dirty="0">
              <a:solidFill>
                <a:srgbClr val="231F20"/>
              </a:solidFill>
              <a:latin typeface="MS UI Gothic" panose="020B0600070205080204" pitchFamily="34" charset="-128"/>
              <a:ea typeface="MS UI Gothic" panose="020B0600070205080204" pitchFamily="34" charset="-128"/>
              <a:cs typeface="Times New Roman" panose="02020603050405020304" pitchFamily="18" charset="0"/>
            </a:endParaRPr>
          </a:p>
          <a:p>
            <a:pPr marL="24765" marR="2983230" algn="just" eaLnBrk="0" hangingPunct="0">
              <a:lnSpc>
                <a:spcPct val="116000"/>
              </a:lnSpc>
              <a:spcBef>
                <a:spcPts val="25"/>
              </a:spcBef>
              <a:spcAft>
                <a:spcPts val="0"/>
              </a:spcAft>
            </a:pPr>
            <a:r>
              <a:rPr lang="en-US"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B.       </a:t>
            </a:r>
            <a:r>
              <a:rPr lang="en-US"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CSMA/CD</a:t>
            </a:r>
          </a:p>
          <a:p>
            <a:pPr marL="24765" marR="2983230" algn="just" eaLnBrk="0" hangingPunct="0">
              <a:lnSpc>
                <a:spcPct val="116000"/>
              </a:lnSpc>
              <a:spcBef>
                <a:spcPts val="25"/>
              </a:spcBef>
              <a:spcAft>
                <a:spcPts val="0"/>
              </a:spcAft>
            </a:pPr>
            <a:r>
              <a:rPr lang="en-US"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       </a:t>
            </a:r>
            <a:r>
              <a:rPr lang="en-US"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CSMA/CC </a:t>
            </a:r>
            <a:endParaRPr lang="en-US" dirty="0">
              <a:solidFill>
                <a:srgbClr val="231F20"/>
              </a:solidFill>
              <a:latin typeface="MS UI Gothic" panose="020B0600070205080204" pitchFamily="34" charset="-128"/>
              <a:ea typeface="MS UI Gothic" panose="020B0600070205080204" pitchFamily="34" charset="-128"/>
              <a:cs typeface="Times New Roman" panose="02020603050405020304" pitchFamily="18" charset="0"/>
            </a:endParaRPr>
          </a:p>
          <a:p>
            <a:pPr marL="24765" marR="2983230" algn="just" eaLnBrk="0" hangingPunct="0">
              <a:lnSpc>
                <a:spcPct val="116000"/>
              </a:lnSpc>
              <a:spcBef>
                <a:spcPts val="25"/>
              </a:spcBef>
              <a:spcAft>
                <a:spcPts val="0"/>
              </a:spcAft>
            </a:pPr>
            <a:r>
              <a:rPr lang="en-US"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D.       </a:t>
            </a:r>
            <a:r>
              <a:rPr lang="en-US"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CSMA/CQ</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670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not a valid error typically seen in </a:t>
            </a:r>
            <a:r>
              <a:rPr lang="en-US" sz="1800" dirty="0">
                <a:effectLst/>
                <a:latin typeface="HelveticaNeueLTStd-Bd"/>
                <a:ea typeface="Calibri" panose="020F0502020204030204" pitchFamily="34" charset="0"/>
                <a:cs typeface="HelveticaNeueLTStd-Bd"/>
              </a:rPr>
              <a:t>show interface </a:t>
            </a:r>
            <a:r>
              <a:rPr lang="en-US" sz="1800" dirty="0">
                <a:effectLst/>
                <a:latin typeface="HelveticaNeueLTStd-Roman"/>
                <a:ea typeface="Calibri" panose="020F0502020204030204" pitchFamily="34" charset="0"/>
                <a:cs typeface="HelveticaNeueLTStd-Roman"/>
              </a:rPr>
              <a:t>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Babble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Trickle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2581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55268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Which commands could you use to verify your IPv6 interface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show ipv6 interface brief</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show interface ipv6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show ipv6 interface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show interface ipv6 info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1350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You run </a:t>
            </a:r>
            <a:r>
              <a:rPr lang="en-US" sz="1800" dirty="0">
                <a:effectLst/>
                <a:latin typeface="HelveticaNeueLTStd-Bd"/>
                <a:ea typeface="Calibri" panose="020F0502020204030204" pitchFamily="34" charset="0"/>
                <a:cs typeface="HelveticaNeueLTStd-Bd"/>
              </a:rPr>
              <a:t>ipconfig </a:t>
            </a:r>
            <a:r>
              <a:rPr lang="en-US" sz="1800" dirty="0">
                <a:effectLst/>
                <a:latin typeface="HelveticaNeueLTStd-Roman"/>
                <a:ea typeface="Calibri" panose="020F0502020204030204" pitchFamily="34" charset="0"/>
                <a:cs typeface="HelveticaNeueLTStd-Roman"/>
              </a:rPr>
              <a:t>on your Windows system and see an IPv6 address that starts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FE80. What type of address is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Global 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Link local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8940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You run </a:t>
            </a:r>
            <a:r>
              <a:rPr lang="en-US" sz="1800" dirty="0">
                <a:effectLst/>
                <a:latin typeface="HelveticaNeueLTStd-Bd"/>
                <a:ea typeface="Calibri" panose="020F0502020204030204" pitchFamily="34" charset="0"/>
                <a:cs typeface="HelveticaNeueLTStd-Bd"/>
              </a:rPr>
              <a:t>ipconfig </a:t>
            </a:r>
            <a:r>
              <a:rPr lang="en-US" sz="1800" dirty="0">
                <a:effectLst/>
                <a:latin typeface="HelveticaNeueLTStd-Roman"/>
                <a:ea typeface="Calibri" panose="020F0502020204030204" pitchFamily="34" charset="0"/>
                <a:cs typeface="HelveticaNeueLTStd-Roman"/>
              </a:rPr>
              <a:t>on your Windows system and see an IPv6 address that starts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FE80. What type of address is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Global 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Link local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12049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55268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a:t>
            </a:r>
            <a:r>
              <a:rPr lang="en-US" sz="1800" dirty="0">
                <a:effectLst/>
                <a:latin typeface="HelveticaNeueLTStd-Bd"/>
                <a:ea typeface="Calibri" panose="020F0502020204030204" pitchFamily="34" charset="0"/>
                <a:cs typeface="HelveticaNeueLTStd-Bd"/>
              </a:rPr>
              <a:t>ipconfig </a:t>
            </a:r>
            <a:r>
              <a:rPr lang="en-US" sz="1800" dirty="0">
                <a:effectLst/>
                <a:latin typeface="HelveticaNeueLTStd-Roman"/>
                <a:ea typeface="Calibri" panose="020F0502020204030204" pitchFamily="34" charset="0"/>
                <a:cs typeface="HelveticaNeueLTStd-Roman"/>
              </a:rPr>
              <a:t>switch ensures that you can see the IPv6 parameters of your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interface?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/verbose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/all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/new</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29799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55268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a:t>
            </a:r>
            <a:r>
              <a:rPr lang="en-US" sz="1800" dirty="0">
                <a:effectLst/>
                <a:latin typeface="HelveticaNeueLTStd-Bd"/>
                <a:ea typeface="Calibri" panose="020F0502020204030204" pitchFamily="34" charset="0"/>
                <a:cs typeface="HelveticaNeueLTStd-Bd"/>
              </a:rPr>
              <a:t>ipconfig </a:t>
            </a:r>
            <a:r>
              <a:rPr lang="en-US" sz="1800" dirty="0">
                <a:effectLst/>
                <a:latin typeface="HelveticaNeueLTStd-Roman"/>
                <a:ea typeface="Calibri" panose="020F0502020204030204" pitchFamily="34" charset="0"/>
                <a:cs typeface="HelveticaNeueLTStd-Roman"/>
              </a:rPr>
              <a:t>switch ensures that you can see the IPv6 parameters of your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interface?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/verbose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/all</a:t>
            </a:r>
            <a:endPar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/new</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3112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How many more bits are used in an IPv6 address than in an IPv4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0419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How many more bits are used in an IPv6 address than in an IPv4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96</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91355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114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is the significance of :: in the IPv6 address 2001:0:11:1::1:1AB1/64?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is used to represent a single section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is used to represent consecutive sections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is used to represent a single section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is used to represent consecutive sections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8711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114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is the significance of :: in the IPv6 address 2001:0:11:1::1:1AB1/64?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is used to represent a single section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It is used to represent consecutive sections of 0000</a:t>
            </a:r>
            <a:r>
              <a:rPr lang="en-US" sz="1800" dirty="0">
                <a:effectLst/>
                <a:latin typeface="HelveticaNeueLTStd-Roman"/>
                <a:ea typeface="Calibri" panose="020F0502020204030204" pitchFamily="34" charset="0"/>
                <a:cs typeface="HelveticaNeueLTStd-Roman"/>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is used to represent a single section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is used to represent consecutive sections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96682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causes a router interface to autoconfigure its host portion of the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2001:aaaa:bbbb::1/64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2001:aaaa:bbbb::1/64 eui-64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ipv6 address 2001:aaaa:bbbb::/64 eui-64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counter increments if the number of frames transmitted is greater than 1518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bytes in 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Babble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5466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causes a router interface to autoconfigure its host portion of the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2001:aaaa:bbbb::1/64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2001:aaaa:bbbb::1/64 eui-64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ipv6 address 2001:aaaa:bbbb::/64 eui-64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59336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allows you to see the multicast addresses that an interface has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joined in IPv6?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show ipv6 interface brief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latin typeface="HelveticaNeueLTStd-Bd"/>
                <a:ea typeface="Calibri" panose="020F0502020204030204" pitchFamily="34" charset="0"/>
                <a:cs typeface="HelveticaNeueLTStd-Bd"/>
              </a:rPr>
              <a:t>B</a:t>
            </a:r>
            <a:r>
              <a:rPr lang="en-US" sz="1800" dirty="0">
                <a:effectLst/>
                <a:latin typeface="HelveticaNeueLTStd-Bd"/>
                <a:ea typeface="Calibri" panose="020F0502020204030204" pitchFamily="34" charset="0"/>
                <a:cs typeface="HelveticaNeueLTStd-Bd"/>
              </a:rPr>
              <a:t>. show ipv6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show ipv6 interface 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show multicast ipv6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6109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allows you to see the multicast addresses that an interface has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joined in IPv6?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show ipv6 interface brief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highlight>
                  <a:srgbClr val="FFFF00"/>
                </a:highlight>
                <a:latin typeface="HelveticaNeueLTStd-Bd"/>
                <a:ea typeface="Calibri" panose="020F0502020204030204" pitchFamily="34" charset="0"/>
                <a:cs typeface="HelveticaNeueLTStd-Bd"/>
              </a:rPr>
              <a:t>B</a:t>
            </a:r>
            <a:r>
              <a:rPr lang="en-US" sz="1800" dirty="0">
                <a:effectLst/>
                <a:highlight>
                  <a:srgbClr val="FFFF00"/>
                </a:highlight>
                <a:latin typeface="HelveticaNeueLTStd-Bd"/>
                <a:ea typeface="Calibri" panose="020F0502020204030204" pitchFamily="34" charset="0"/>
                <a:cs typeface="HelveticaNeueLTStd-Bd"/>
              </a:rPr>
              <a:t>. show ipv6 interface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show ipv6 interface 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show multicast ipv6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93071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If you are using DHCP combined with the SLAAC feature in IPv6, you are most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likely using what form of DHCP?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Stateful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Stateless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Headless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139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If you are using DHCP combined with the SLAAC feature in IPv6, you are most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likely using what form of DHCP?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Stateful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Stateless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Headless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7270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If you use the </a:t>
            </a:r>
            <a:r>
              <a:rPr lang="en-US" sz="1800" dirty="0">
                <a:effectLst/>
                <a:latin typeface="HelveticaNeueLTStd-Bd"/>
                <a:ea typeface="Calibri" panose="020F0502020204030204" pitchFamily="34" charset="0"/>
                <a:cs typeface="HelveticaNeueLTStd-Bd"/>
              </a:rPr>
              <a:t>ipv6 enable </a:t>
            </a:r>
            <a:r>
              <a:rPr lang="en-US" sz="1800" dirty="0">
                <a:effectLst/>
                <a:latin typeface="HelveticaNeueLTStd-Roman"/>
                <a:ea typeface="Calibri" panose="020F0502020204030204" pitchFamily="34" charset="0"/>
                <a:cs typeface="HelveticaNeueLTStd-Roman"/>
              </a:rPr>
              <a:t>command on an interface, what address do you have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on that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Global 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Autoconfiguration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Unique local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Link local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8370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If you use the </a:t>
            </a:r>
            <a:r>
              <a:rPr lang="en-US" sz="1800" dirty="0">
                <a:effectLst/>
                <a:latin typeface="HelveticaNeueLTStd-Bd"/>
                <a:ea typeface="Calibri" panose="020F0502020204030204" pitchFamily="34" charset="0"/>
                <a:cs typeface="HelveticaNeueLTStd-Bd"/>
              </a:rPr>
              <a:t>ipv6 enable </a:t>
            </a:r>
            <a:r>
              <a:rPr lang="en-US" sz="1800" dirty="0">
                <a:effectLst/>
                <a:latin typeface="HelveticaNeueLTStd-Roman"/>
                <a:ea typeface="Calibri" panose="020F0502020204030204" pitchFamily="34" charset="0"/>
                <a:cs typeface="HelveticaNeueLTStd-Roman"/>
              </a:rPr>
              <a:t>command on an interface, what address do you have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on that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Global 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Autoconfiguration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Unique local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Link local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37287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When a frame enters a Cisco switch, what field does the switch learn from?</a:t>
            </a:r>
          </a:p>
          <a:p>
            <a:pPr algn="l"/>
            <a:r>
              <a:rPr lang="en-US" sz="1800" b="0" i="0" u="none" strike="noStrike" baseline="0" dirty="0">
                <a:latin typeface="HelveticaNeueLTStd-Bd"/>
              </a:rPr>
              <a:t>A. </a:t>
            </a:r>
            <a:r>
              <a:rPr lang="en-US" sz="1800" b="0" i="0" u="none" strike="noStrike" baseline="0" dirty="0">
                <a:latin typeface="HelveticaNeueLTStd-Roman"/>
              </a:rPr>
              <a:t>Preamble</a:t>
            </a:r>
          </a:p>
          <a:p>
            <a:pPr algn="l"/>
            <a:r>
              <a:rPr lang="en-US" sz="1800" b="0" i="0" u="none" strike="noStrike" baseline="0" dirty="0">
                <a:latin typeface="HelveticaNeueLTStd-Bd"/>
              </a:rPr>
              <a:t>B. </a:t>
            </a:r>
            <a:r>
              <a:rPr lang="en-US" sz="1800" b="0" i="0" u="none" strike="noStrike" baseline="0" dirty="0">
                <a:latin typeface="HelveticaNeueLTStd-Roman"/>
              </a:rPr>
              <a:t>FCS</a:t>
            </a:r>
          </a:p>
          <a:p>
            <a:pPr algn="l"/>
            <a:r>
              <a:rPr lang="en-US" sz="1800" b="0" i="0" u="none" strike="noStrike" baseline="0" dirty="0">
                <a:latin typeface="HelveticaNeueLTStd-Bd"/>
              </a:rPr>
              <a:t>C. </a:t>
            </a:r>
            <a:r>
              <a:rPr lang="en-US" sz="1800" b="0" i="0" u="none" strike="noStrike" baseline="0" dirty="0">
                <a:latin typeface="HelveticaNeueLTStd-Roman"/>
              </a:rPr>
              <a:t>Source MAC</a:t>
            </a:r>
          </a:p>
          <a:p>
            <a:pPr algn="l"/>
            <a:r>
              <a:rPr lang="en-US" sz="1800" b="0" i="0" u="none" strike="noStrike" baseline="0" dirty="0">
                <a:latin typeface="HelveticaNeueLTStd-Bd"/>
              </a:rPr>
              <a:t>D. </a:t>
            </a:r>
            <a:r>
              <a:rPr lang="en-US" sz="1800" b="0" i="0" u="none" strike="noStrike" baseline="0" dirty="0">
                <a:latin typeface="HelveticaNeueLTStd-Roman"/>
              </a:rPr>
              <a:t>Destination MAC</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9294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When a frame enters a Cisco switch, what field does the switch learn from?</a:t>
            </a:r>
          </a:p>
          <a:p>
            <a:pPr algn="l"/>
            <a:r>
              <a:rPr lang="en-US" sz="1800" b="0" i="0" u="none" strike="noStrike" baseline="0" dirty="0">
                <a:latin typeface="HelveticaNeueLTStd-Bd"/>
              </a:rPr>
              <a:t>A. </a:t>
            </a:r>
            <a:r>
              <a:rPr lang="en-US" sz="1800" b="0" i="0" u="none" strike="noStrike" baseline="0" dirty="0">
                <a:latin typeface="HelveticaNeueLTStd-Roman"/>
              </a:rPr>
              <a:t>Preamble</a:t>
            </a:r>
          </a:p>
          <a:p>
            <a:pPr algn="l"/>
            <a:r>
              <a:rPr lang="en-US" sz="1800" b="0" i="0" u="none" strike="noStrike" baseline="0" dirty="0">
                <a:latin typeface="HelveticaNeueLTStd-Bd"/>
              </a:rPr>
              <a:t>B. </a:t>
            </a:r>
            <a:r>
              <a:rPr lang="en-US" sz="1800" b="0" i="0" u="none" strike="noStrike" baseline="0" dirty="0">
                <a:latin typeface="HelveticaNeueLTStd-Roman"/>
              </a:rPr>
              <a:t>FCS</a:t>
            </a:r>
          </a:p>
          <a:p>
            <a:pPr algn="l"/>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Source MAC</a:t>
            </a:r>
          </a:p>
          <a:p>
            <a:pPr algn="l"/>
            <a:r>
              <a:rPr lang="en-US" sz="1800" b="0" i="0" u="none" strike="noStrike" baseline="0" dirty="0">
                <a:latin typeface="HelveticaNeueLTStd-Bd"/>
              </a:rPr>
              <a:t>D. </a:t>
            </a:r>
            <a:r>
              <a:rPr lang="en-US" sz="1800" b="0" i="0" u="none" strike="noStrike" baseline="0" dirty="0">
                <a:latin typeface="HelveticaNeueLTStd-Roman"/>
              </a:rPr>
              <a:t>Destination MAC</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57788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What is the name of the database that stores address information in a Cisco</a:t>
            </a:r>
          </a:p>
          <a:p>
            <a:pPr algn="l"/>
            <a:r>
              <a:rPr lang="en-US" sz="1800" b="0" i="0" u="none" strike="noStrike" baseline="0" dirty="0">
                <a:latin typeface="HelveticaNeueLTStd-Roman"/>
              </a:rPr>
              <a:t>switch?</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MAC address table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Routing table</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Interface table</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Buffer table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431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counter increments if the number of frames transmitted is greater than 1518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bytes in 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Babble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7534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What is the name of the database that stores address information in a Cisco</a:t>
            </a:r>
          </a:p>
          <a:p>
            <a:pPr algn="l"/>
            <a:r>
              <a:rPr lang="en-US" sz="1800" b="0" i="0" u="none" strike="noStrike" baseline="0" dirty="0">
                <a:latin typeface="HelveticaNeueLTStd-Roman"/>
              </a:rPr>
              <a:t>switch?</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A. </a:t>
            </a:r>
            <a:r>
              <a:rPr lang="en-US" sz="1800" b="0" i="0" u="none" strike="noStrike" baseline="0" dirty="0">
                <a:highlight>
                  <a:srgbClr val="FFFF00"/>
                </a:highlight>
                <a:latin typeface="HelveticaNeueLTStd-Roman"/>
              </a:rPr>
              <a:t>MAC address table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Routing table</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Interface table</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Buffer table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11523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What command allows you to view the addresses learned by a Cisco switch?</a:t>
            </a:r>
          </a:p>
          <a:p>
            <a:pPr algn="l"/>
            <a:r>
              <a:rPr lang="en-US" sz="1800" b="0" i="0" u="none" strike="noStrike" baseline="0" dirty="0">
                <a:latin typeface="ZapfDingbats"/>
              </a:rPr>
              <a:t> </a:t>
            </a:r>
            <a:r>
              <a:rPr lang="en-US" sz="1800" b="0" i="0" u="none" strike="noStrike" baseline="0" dirty="0">
                <a:latin typeface="HelveticaNeueLTStd-Bd"/>
              </a:rPr>
              <a:t>A. show mac-address-table</a:t>
            </a:r>
          </a:p>
          <a:p>
            <a:pPr algn="l"/>
            <a:r>
              <a:rPr lang="en-US" sz="1800" b="0" i="0" u="none" strike="noStrike" baseline="0" dirty="0">
                <a:latin typeface="ZapfDingbats"/>
              </a:rPr>
              <a:t> </a:t>
            </a:r>
            <a:r>
              <a:rPr lang="en-US" sz="1800" b="0" i="0" u="none" strike="noStrike" baseline="0" dirty="0">
                <a:latin typeface="HelveticaNeueLTStd-Bd"/>
              </a:rPr>
              <a:t>B. show mac address-table</a:t>
            </a:r>
          </a:p>
          <a:p>
            <a:pPr algn="l"/>
            <a:r>
              <a:rPr lang="en-US" sz="1800" b="0" i="0" u="none" strike="noStrike" baseline="0" dirty="0">
                <a:latin typeface="ZapfDingbats"/>
              </a:rPr>
              <a:t> </a:t>
            </a:r>
            <a:r>
              <a:rPr lang="en-US" sz="1800" b="0" i="0" u="none" strike="noStrike" baseline="0" dirty="0">
                <a:latin typeface="HelveticaNeueLTStd-Bd"/>
              </a:rPr>
              <a:t>C. show addresses</a:t>
            </a:r>
          </a:p>
          <a:p>
            <a:pPr algn="l"/>
            <a:r>
              <a:rPr lang="en-US" sz="1800" b="0" i="0" u="none" strike="noStrike" baseline="0" dirty="0">
                <a:latin typeface="ZapfDingbats"/>
              </a:rPr>
              <a:t> </a:t>
            </a:r>
            <a:r>
              <a:rPr lang="en-US" sz="1800" b="0" i="0" u="none" strike="noStrike" baseline="0" dirty="0">
                <a:latin typeface="HelveticaNeueLTStd-Bd"/>
              </a:rPr>
              <a:t>D. show mac addresses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32663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What command allows you to view the addresses learned by a Cisco switch?</a:t>
            </a:r>
          </a:p>
          <a:p>
            <a:pPr algn="l"/>
            <a:r>
              <a:rPr lang="en-US" sz="1800" b="0" i="0" u="none" strike="noStrike" baseline="0" dirty="0">
                <a:latin typeface="ZapfDingbats"/>
              </a:rPr>
              <a:t> </a:t>
            </a:r>
            <a:r>
              <a:rPr lang="en-US" sz="1800" b="0" i="0" u="none" strike="noStrike" baseline="0" dirty="0">
                <a:latin typeface="HelveticaNeueLTStd-Bd"/>
              </a:rPr>
              <a:t>A. show mac-address-table</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B. show mac address-table</a:t>
            </a:r>
          </a:p>
          <a:p>
            <a:pPr algn="l"/>
            <a:r>
              <a:rPr lang="en-US" sz="1800" b="0" i="0" u="none" strike="noStrike" baseline="0" dirty="0">
                <a:latin typeface="ZapfDingbats"/>
              </a:rPr>
              <a:t> </a:t>
            </a:r>
            <a:r>
              <a:rPr lang="en-US" sz="1800" b="0" i="0" u="none" strike="noStrike" baseline="0" dirty="0">
                <a:latin typeface="HelveticaNeueLTStd-Bd"/>
              </a:rPr>
              <a:t>C. show addresses</a:t>
            </a:r>
          </a:p>
          <a:p>
            <a:pPr algn="l"/>
            <a:r>
              <a:rPr lang="en-US" sz="1800" b="0" i="0" u="none" strike="noStrike" baseline="0" dirty="0">
                <a:latin typeface="ZapfDingbats"/>
              </a:rPr>
              <a:t> </a:t>
            </a:r>
            <a:r>
              <a:rPr lang="en-US" sz="1800" b="0" i="0" u="none" strike="noStrike" baseline="0" dirty="0">
                <a:latin typeface="HelveticaNeueLTStd-Bd"/>
              </a:rPr>
              <a:t>D. show mac addresses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3849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Why might padding be used in an Ethernet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To bring the entire length of the frame to 1500 bytes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To bring the length of the Data field to 46 bytes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To bring the length of the FCS field to 64 bytes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To bring the length of the SFD field to 1 byte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7215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dirty="0">
                <a:effectLst/>
                <a:latin typeface="HelveticaNeueLTStd-Bd"/>
                <a:ea typeface="Calibri" panose="020F0502020204030204" pitchFamily="34" charset="0"/>
                <a:cs typeface="HelveticaNeueLTStd-Bd"/>
              </a:rPr>
              <a:t> </a:t>
            </a:r>
            <a:r>
              <a:rPr lang="en-US" sz="1800" b="0" i="0" u="none" strike="noStrike" baseline="0" dirty="0">
                <a:latin typeface="HelveticaNeueLTStd-Roman"/>
              </a:rPr>
              <a:t>Why might padding be used in an Ethernet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To bring the entire length of the frame to 1500 bytes</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B. </a:t>
            </a:r>
            <a:r>
              <a:rPr lang="en-US" sz="1800" b="0" i="0" u="none" strike="noStrike" baseline="0" dirty="0">
                <a:highlight>
                  <a:srgbClr val="FFFF00"/>
                </a:highlight>
                <a:latin typeface="HelveticaNeueLTStd-Roman"/>
              </a:rPr>
              <a:t>To bring the length of the Data field to 46 bytes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To bring the length of the FCS field to 64 bytes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To bring the length of the SFD field to 1 byte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03223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If a switch has five workstations attached, how many collision domains are</a:t>
            </a:r>
          </a:p>
          <a:p>
            <a:pPr algn="l"/>
            <a:r>
              <a:rPr lang="en-US" sz="1800" b="0" i="0" u="none" strike="noStrike" baseline="0" dirty="0">
                <a:latin typeface="HelveticaNeueLTStd-Roman"/>
              </a:rPr>
              <a:t>created?</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1</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6</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7855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If a switch has five workstations attached, how many collision domains are</a:t>
            </a:r>
          </a:p>
          <a:p>
            <a:pPr algn="l"/>
            <a:r>
              <a:rPr lang="en-US" sz="1800" b="0" i="0" u="none" strike="noStrike" baseline="0" dirty="0">
                <a:latin typeface="HelveticaNeueLTStd-Roman"/>
              </a:rPr>
              <a:t>created?</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1</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0</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6</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2511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Your 48-port Cisco switch has been configured with five different VLANs. How</a:t>
            </a:r>
          </a:p>
          <a:p>
            <a:pPr algn="l"/>
            <a:r>
              <a:rPr lang="en-US" sz="1800" b="0" i="0" u="none" strike="noStrike" baseline="0" dirty="0">
                <a:latin typeface="HelveticaNeueLTStd-Roman"/>
              </a:rPr>
              <a:t>many broadcast domains exist on the switch?</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48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04233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Your 48-port Cisco switch has been configured with five different VLANs. How</a:t>
            </a:r>
          </a:p>
          <a:p>
            <a:pPr algn="l"/>
            <a:r>
              <a:rPr lang="en-US" sz="1800" b="0" i="0" u="none" strike="noStrike" baseline="0" dirty="0">
                <a:latin typeface="HelveticaNeueLTStd-Roman"/>
              </a:rPr>
              <a:t>many broadcast domains exist on the switch?</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48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1595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command allows you to view the VLANs and interface assignments on a</a:t>
            </a:r>
          </a:p>
          <a:p>
            <a:pPr algn="l"/>
            <a:r>
              <a:rPr lang="en-US" sz="1800" b="0" i="0" u="none" strike="noStrike" baseline="0" dirty="0">
                <a:latin typeface="HelveticaNeueLTStd-Roman"/>
              </a:rPr>
              <a:t>switch?</a:t>
            </a:r>
          </a:p>
          <a:p>
            <a:pPr algn="l"/>
            <a:r>
              <a:rPr lang="en-US" sz="1800" b="0" i="0" u="none" strike="noStrike" baseline="0" dirty="0">
                <a:latin typeface="ZapfDingbats"/>
              </a:rPr>
              <a:t> </a:t>
            </a:r>
            <a:r>
              <a:rPr lang="en-US" sz="1800" b="0" i="0" u="none" strike="noStrike" baseline="0" dirty="0">
                <a:latin typeface="HelveticaNeueLTStd-Bd"/>
              </a:rPr>
              <a:t>A. show </a:t>
            </a:r>
            <a:r>
              <a:rPr lang="en-US" sz="1800" b="0" i="0" u="none" strike="noStrike" baseline="0" dirty="0" err="1">
                <a:latin typeface="HelveticaNeueLTStd-Bd"/>
              </a:rPr>
              <a:t>vlan</a:t>
            </a:r>
            <a:r>
              <a:rPr lang="en-US" sz="1800" b="0" i="0" u="none" strike="noStrike" baseline="0" dirty="0">
                <a:latin typeface="HelveticaNeueLTStd-Bd"/>
              </a:rPr>
              <a:t> brief</a:t>
            </a:r>
          </a:p>
          <a:p>
            <a:pPr algn="l"/>
            <a:r>
              <a:rPr lang="en-US" sz="1800" b="0" i="0" u="none" strike="noStrike" baseline="0" dirty="0">
                <a:latin typeface="ZapfDingbats"/>
              </a:rPr>
              <a:t> </a:t>
            </a:r>
            <a:r>
              <a:rPr lang="en-US" sz="1800" b="0" i="0" u="none" strike="noStrike" baseline="0" dirty="0">
                <a:latin typeface="HelveticaNeueLTStd-Bd"/>
              </a:rPr>
              <a:t>B. show </a:t>
            </a:r>
            <a:r>
              <a:rPr lang="en-US" sz="1800" b="0" i="0" u="none" strike="noStrike" baseline="0" dirty="0" err="1">
                <a:latin typeface="HelveticaNeueLTStd-Bd"/>
              </a:rPr>
              <a:t>vlan</a:t>
            </a:r>
            <a:r>
              <a:rPr lang="en-US" sz="1800" b="0" i="0" u="none" strike="noStrike" baseline="0" dirty="0">
                <a:latin typeface="HelveticaNeueLTStd-Bd"/>
              </a:rPr>
              <a:t> status</a:t>
            </a:r>
          </a:p>
          <a:p>
            <a:pPr algn="l"/>
            <a:r>
              <a:rPr lang="en-US" sz="1800" b="0" i="0" u="none" strike="noStrike" baseline="0" dirty="0">
                <a:latin typeface="ZapfDingbats"/>
              </a:rPr>
              <a:t> </a:t>
            </a:r>
            <a:r>
              <a:rPr lang="en-US" sz="1800" b="0" i="0" u="none" strike="noStrike" baseline="0" dirty="0">
                <a:latin typeface="HelveticaNeueLTStd-Bd"/>
              </a:rPr>
              <a:t>C. show </a:t>
            </a:r>
            <a:r>
              <a:rPr lang="en-US" sz="1800" b="0" i="0" u="none" strike="noStrike" baseline="0" dirty="0" err="1">
                <a:latin typeface="HelveticaNeueLTStd-Bd"/>
              </a:rPr>
              <a:t>vlan</a:t>
            </a:r>
            <a:r>
              <a:rPr lang="en-US" sz="1800" b="0" i="0" u="none" strike="noStrike" baseline="0" dirty="0">
                <a:latin typeface="HelveticaNeueLTStd-Bd"/>
              </a:rPr>
              <a:t> summary</a:t>
            </a:r>
          </a:p>
          <a:p>
            <a:pPr algn="l"/>
            <a:r>
              <a:rPr lang="en-US" sz="1800" b="0" i="0" u="none" strike="noStrike" baseline="0" dirty="0">
                <a:latin typeface="ZapfDingbats"/>
              </a:rPr>
              <a:t> </a:t>
            </a:r>
            <a:r>
              <a:rPr lang="en-US" sz="1800" b="0" i="0" u="none" strike="noStrike" baseline="0" dirty="0">
                <a:latin typeface="HelveticaNeueLTStd-Bd"/>
              </a:rPr>
              <a:t>D. show </a:t>
            </a:r>
            <a:r>
              <a:rPr lang="en-US" sz="1800" b="0" i="0" u="none" strike="noStrike" baseline="0" dirty="0" err="1">
                <a:latin typeface="HelveticaNeueLTStd-Bd"/>
              </a:rPr>
              <a:t>vlan</a:t>
            </a:r>
            <a:r>
              <a:rPr lang="en-US" sz="1800" b="0" i="0" u="none" strike="noStrike" baseline="0" dirty="0">
                <a:latin typeface="HelveticaNeueLTStd-Bd"/>
              </a:rPr>
              <a:t> database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262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process on a Cisco device attempts to dynamically resolve speed 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duplex between two devices?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Negotiation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err="1">
                <a:effectLst/>
                <a:latin typeface="HelveticaNeueLTStd-Roman"/>
                <a:ea typeface="Calibri" panose="020F0502020204030204" pitchFamily="34" charset="0"/>
                <a:cs typeface="HelveticaNeueLTStd-Roman"/>
              </a:rPr>
              <a:t>Autonegotiation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CDP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LLDP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18880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command allows you to view the VLANs and interface assignments on a</a:t>
            </a:r>
          </a:p>
          <a:p>
            <a:pPr algn="l"/>
            <a:r>
              <a:rPr lang="en-US" sz="1800" b="0" i="0" u="none" strike="noStrike" baseline="0" dirty="0">
                <a:latin typeface="HelveticaNeueLTStd-Roman"/>
              </a:rPr>
              <a:t>switch?</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A. show </a:t>
            </a:r>
            <a:r>
              <a:rPr lang="en-US" sz="1800" b="0" i="0" u="none" strike="noStrike" baseline="0" dirty="0" err="1">
                <a:highlight>
                  <a:srgbClr val="FFFF00"/>
                </a:highlight>
                <a:latin typeface="HelveticaNeueLTStd-Bd"/>
              </a:rPr>
              <a:t>vlan</a:t>
            </a:r>
            <a:r>
              <a:rPr lang="en-US" sz="1800" b="0" i="0" u="none" strike="noStrike" baseline="0" dirty="0">
                <a:highlight>
                  <a:srgbClr val="FFFF00"/>
                </a:highlight>
                <a:latin typeface="HelveticaNeueLTStd-Bd"/>
              </a:rPr>
              <a:t> brief</a:t>
            </a:r>
          </a:p>
          <a:p>
            <a:pPr algn="l"/>
            <a:r>
              <a:rPr lang="en-US" sz="1800" b="0" i="0" u="none" strike="noStrike" baseline="0" dirty="0">
                <a:latin typeface="ZapfDingbats"/>
              </a:rPr>
              <a:t> </a:t>
            </a:r>
            <a:r>
              <a:rPr lang="en-US" sz="1800" b="0" i="0" u="none" strike="noStrike" baseline="0" dirty="0">
                <a:latin typeface="HelveticaNeueLTStd-Bd"/>
              </a:rPr>
              <a:t>B. show </a:t>
            </a:r>
            <a:r>
              <a:rPr lang="en-US" sz="1800" b="0" i="0" u="none" strike="noStrike" baseline="0" dirty="0" err="1">
                <a:latin typeface="HelveticaNeueLTStd-Bd"/>
              </a:rPr>
              <a:t>vlan</a:t>
            </a:r>
            <a:r>
              <a:rPr lang="en-US" sz="1800" b="0" i="0" u="none" strike="noStrike" baseline="0" dirty="0">
                <a:latin typeface="HelveticaNeueLTStd-Bd"/>
              </a:rPr>
              <a:t> status</a:t>
            </a:r>
          </a:p>
          <a:p>
            <a:pPr algn="l"/>
            <a:r>
              <a:rPr lang="en-US" sz="1800" b="0" i="0" u="none" strike="noStrike" baseline="0" dirty="0">
                <a:latin typeface="ZapfDingbats"/>
              </a:rPr>
              <a:t> </a:t>
            </a:r>
            <a:r>
              <a:rPr lang="en-US" sz="1800" b="0" i="0" u="none" strike="noStrike" baseline="0" dirty="0">
                <a:latin typeface="HelveticaNeueLTStd-Bd"/>
              </a:rPr>
              <a:t>C. show </a:t>
            </a:r>
            <a:r>
              <a:rPr lang="en-US" sz="1800" b="0" i="0" u="none" strike="noStrike" baseline="0" dirty="0" err="1">
                <a:latin typeface="HelveticaNeueLTStd-Bd"/>
              </a:rPr>
              <a:t>vlan</a:t>
            </a:r>
            <a:r>
              <a:rPr lang="en-US" sz="1800" b="0" i="0" u="none" strike="noStrike" baseline="0" dirty="0">
                <a:latin typeface="HelveticaNeueLTStd-Bd"/>
              </a:rPr>
              <a:t> summary</a:t>
            </a:r>
          </a:p>
          <a:p>
            <a:pPr algn="l"/>
            <a:r>
              <a:rPr lang="en-US" sz="1800" b="0" i="0" u="none" strike="noStrike" baseline="0" dirty="0">
                <a:latin typeface="ZapfDingbats"/>
              </a:rPr>
              <a:t> </a:t>
            </a:r>
            <a:r>
              <a:rPr lang="en-US" sz="1800" b="0" i="0" u="none" strike="noStrike" baseline="0" dirty="0">
                <a:latin typeface="HelveticaNeueLTStd-Bd"/>
              </a:rPr>
              <a:t>D. show </a:t>
            </a:r>
            <a:r>
              <a:rPr lang="en-US" sz="1800" b="0" i="0" u="none" strike="noStrike" baseline="0" dirty="0" err="1">
                <a:latin typeface="HelveticaNeueLTStd-Bd"/>
              </a:rPr>
              <a:t>vlan</a:t>
            </a:r>
            <a:r>
              <a:rPr lang="en-US" sz="1800" b="0" i="0" u="none" strike="noStrike" baseline="0" dirty="0">
                <a:latin typeface="HelveticaNeueLTStd-Bd"/>
              </a:rPr>
              <a:t> database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7214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assigns an access port to VLAN 20?</a:t>
            </a:r>
          </a:p>
          <a:p>
            <a:pPr algn="l"/>
            <a:r>
              <a:rPr lang="en-US" sz="1800" b="0" i="0" u="none" strike="noStrike" baseline="0" dirty="0">
                <a:latin typeface="ZapfDingbats"/>
              </a:rPr>
              <a:t> </a:t>
            </a:r>
            <a:r>
              <a:rPr lang="en-US" sz="1800" b="0" i="0" u="none" strike="noStrike" baseline="0" dirty="0">
                <a:latin typeface="HelveticaNeueLTStd-Bd"/>
              </a:rPr>
              <a:t>A. switchport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latin typeface="ZapfDingbats"/>
              </a:rPr>
              <a:t> </a:t>
            </a:r>
            <a:r>
              <a:rPr lang="en-US" sz="1800" b="0" i="0" u="none" strike="noStrike" baseline="0" dirty="0">
                <a:latin typeface="HelveticaNeueLTStd-Bd"/>
              </a:rPr>
              <a:t>B. switchport mode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latin typeface="ZapfDingbats"/>
              </a:rPr>
              <a:t> </a:t>
            </a:r>
            <a:r>
              <a:rPr lang="en-US" sz="1800" b="0" i="0" u="none" strike="noStrike" baseline="0" dirty="0">
                <a:latin typeface="HelveticaNeueLTStd-Bd"/>
              </a:rPr>
              <a:t>C. switchport assign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latin typeface="ZapfDingbats"/>
              </a:rPr>
              <a:t> </a:t>
            </a:r>
            <a:r>
              <a:rPr lang="en-US" sz="1800" b="0" i="0" u="none" strike="noStrike" baseline="0" dirty="0">
                <a:latin typeface="HelveticaNeueLTStd-Bd"/>
              </a:rPr>
              <a:t>D. switchport access </a:t>
            </a:r>
            <a:r>
              <a:rPr lang="en-US" sz="1800" b="0" i="0" u="none" strike="noStrike" baseline="0" dirty="0" err="1">
                <a:latin typeface="HelveticaNeueLTStd-Bd"/>
              </a:rPr>
              <a:t>vlan</a:t>
            </a:r>
            <a:r>
              <a:rPr lang="en-US" sz="1800" b="0" i="0" u="none" strike="noStrike" baseline="0" dirty="0">
                <a:latin typeface="HelveticaNeueLTStd-Bd"/>
              </a:rPr>
              <a:t> 20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0333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assigns an access port to VLAN 20?</a:t>
            </a:r>
          </a:p>
          <a:p>
            <a:pPr algn="l"/>
            <a:r>
              <a:rPr lang="en-US" sz="1800" b="0" i="0" u="none" strike="noStrike" baseline="0" dirty="0">
                <a:latin typeface="ZapfDingbats"/>
              </a:rPr>
              <a:t> </a:t>
            </a:r>
            <a:r>
              <a:rPr lang="en-US" sz="1800" b="0" i="0" u="none" strike="noStrike" baseline="0" dirty="0">
                <a:latin typeface="HelveticaNeueLTStd-Bd"/>
              </a:rPr>
              <a:t>A. switchport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latin typeface="ZapfDingbats"/>
              </a:rPr>
              <a:t> </a:t>
            </a:r>
            <a:r>
              <a:rPr lang="en-US" sz="1800" b="0" i="0" u="none" strike="noStrike" baseline="0" dirty="0">
                <a:latin typeface="HelveticaNeueLTStd-Bd"/>
              </a:rPr>
              <a:t>B. switchport mode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latin typeface="ZapfDingbats"/>
              </a:rPr>
              <a:t> </a:t>
            </a:r>
            <a:r>
              <a:rPr lang="en-US" sz="1800" b="0" i="0" u="none" strike="noStrike" baseline="0" dirty="0">
                <a:latin typeface="HelveticaNeueLTStd-Bd"/>
              </a:rPr>
              <a:t>C. switchport assign </a:t>
            </a:r>
            <a:r>
              <a:rPr lang="en-US" sz="1800" b="0" i="0" u="none" strike="noStrike" baseline="0" dirty="0" err="1">
                <a:latin typeface="HelveticaNeueLTStd-Bd"/>
              </a:rPr>
              <a:t>vlan</a:t>
            </a:r>
            <a:r>
              <a:rPr lang="en-US" sz="1800" b="0" i="0" u="none" strike="noStrike" baseline="0" dirty="0">
                <a:latin typeface="HelveticaNeueLTStd-Bd"/>
              </a:rPr>
              <a:t> 20</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D. switchport access </a:t>
            </a:r>
            <a:r>
              <a:rPr lang="en-US" sz="1800" b="0" i="0" u="none" strike="noStrike" baseline="0" dirty="0" err="1">
                <a:highlight>
                  <a:srgbClr val="FFFF00"/>
                </a:highlight>
                <a:latin typeface="HelveticaNeueLTStd-Bd"/>
              </a:rPr>
              <a:t>vlan</a:t>
            </a:r>
            <a:r>
              <a:rPr lang="en-US" sz="1800" b="0" i="0" u="none" strike="noStrike" baseline="0" dirty="0">
                <a:highlight>
                  <a:srgbClr val="FFFF00"/>
                </a:highlight>
                <a:latin typeface="HelveticaNeueLTStd-Bd"/>
              </a:rPr>
              <a:t> 20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1084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assigns voice VLAN 10 on a switch access port?</a:t>
            </a:r>
          </a:p>
          <a:p>
            <a:pPr algn="l"/>
            <a:r>
              <a:rPr lang="en-US" sz="1800" b="0" i="0" u="none" strike="noStrike" baseline="0" dirty="0">
                <a:latin typeface="ZapfDingbats"/>
              </a:rPr>
              <a:t> </a:t>
            </a:r>
            <a:r>
              <a:rPr lang="en-US" sz="1800" b="0" i="0" u="none" strike="noStrike" baseline="0" dirty="0">
                <a:latin typeface="HelveticaNeueLTStd-Bd"/>
              </a:rPr>
              <a:t>A. switchport voice </a:t>
            </a:r>
            <a:r>
              <a:rPr lang="en-US" sz="1800" b="0" i="0" u="none" strike="noStrike" baseline="0" dirty="0" err="1">
                <a:latin typeface="HelveticaNeueLTStd-Bd"/>
              </a:rPr>
              <a:t>vlan</a:t>
            </a:r>
            <a:r>
              <a:rPr lang="en-US" sz="1800" b="0" i="0" u="none" strike="noStrike" baseline="0" dirty="0">
                <a:latin typeface="HelveticaNeueLTStd-Bd"/>
              </a:rPr>
              <a:t> 10</a:t>
            </a:r>
          </a:p>
          <a:p>
            <a:pPr algn="l"/>
            <a:r>
              <a:rPr lang="en-US" sz="1800" b="0" i="0" u="none" strike="noStrike" baseline="0" dirty="0">
                <a:latin typeface="ZapfDingbats"/>
              </a:rPr>
              <a:t> </a:t>
            </a:r>
            <a:r>
              <a:rPr lang="en-US" sz="1800" b="0" i="0" u="none" strike="noStrike" baseline="0" dirty="0">
                <a:latin typeface="HelveticaNeueLTStd-Bd"/>
              </a:rPr>
              <a:t>B. switchport access </a:t>
            </a:r>
            <a:r>
              <a:rPr lang="en-US" sz="1800" b="0" i="0" u="none" strike="noStrike" baseline="0" dirty="0" err="1">
                <a:latin typeface="HelveticaNeueLTStd-Bd"/>
              </a:rPr>
              <a:t>vlan</a:t>
            </a:r>
            <a:r>
              <a:rPr lang="en-US" sz="1800" b="0" i="0" u="none" strike="noStrike" baseline="0" dirty="0">
                <a:latin typeface="HelveticaNeueLTStd-Bd"/>
              </a:rPr>
              <a:t> 10 voice</a:t>
            </a:r>
          </a:p>
          <a:p>
            <a:pPr algn="l"/>
            <a:r>
              <a:rPr lang="en-US" sz="1800" b="0" i="0" u="none" strike="noStrike" baseline="0" dirty="0">
                <a:latin typeface="ZapfDingbats"/>
              </a:rPr>
              <a:t> </a:t>
            </a:r>
            <a:r>
              <a:rPr lang="en-US" sz="1800" b="0" i="0" u="none" strike="noStrike" baseline="0" dirty="0">
                <a:latin typeface="HelveticaNeueLTStd-Bd"/>
              </a:rPr>
              <a:t>C. switchport </a:t>
            </a:r>
            <a:r>
              <a:rPr lang="en-US" sz="1800" b="0" i="0" u="none" strike="noStrike" baseline="0" dirty="0" err="1">
                <a:latin typeface="HelveticaNeueLTStd-Bd"/>
              </a:rPr>
              <a:t>vlan</a:t>
            </a:r>
            <a:r>
              <a:rPr lang="en-US" sz="1800" b="0" i="0" u="none" strike="noStrike" baseline="0" dirty="0">
                <a:latin typeface="HelveticaNeueLTStd-Bd"/>
              </a:rPr>
              <a:t> 10 voice</a:t>
            </a:r>
          </a:p>
          <a:p>
            <a:pPr algn="l"/>
            <a:r>
              <a:rPr lang="en-US" sz="1800" b="0" i="0" u="none" strike="noStrike" baseline="0" dirty="0">
                <a:latin typeface="ZapfDingbats"/>
              </a:rPr>
              <a:t> </a:t>
            </a:r>
            <a:r>
              <a:rPr lang="en-US" sz="1800" b="0" i="0" u="none" strike="noStrike" baseline="0" dirty="0">
                <a:latin typeface="HelveticaNeueLTStd-Bd"/>
              </a:rPr>
              <a:t>D. switchport access </a:t>
            </a:r>
            <a:r>
              <a:rPr lang="en-US" sz="1800" b="0" i="0" u="none" strike="noStrike" baseline="0" dirty="0" err="1">
                <a:latin typeface="HelveticaNeueLTStd-Bd"/>
              </a:rPr>
              <a:t>vlan</a:t>
            </a:r>
            <a:r>
              <a:rPr lang="en-US" sz="1800" b="0" i="0" u="none" strike="noStrike" baseline="0" dirty="0">
                <a:latin typeface="HelveticaNeueLTStd-Bd"/>
              </a:rPr>
              <a:t> 10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3296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assigns voice VLAN 10 on a switch access port?</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A. switchport voice </a:t>
            </a:r>
            <a:r>
              <a:rPr lang="en-US" sz="1800" b="0" i="0" u="none" strike="noStrike" baseline="0" dirty="0" err="1">
                <a:highlight>
                  <a:srgbClr val="FFFF00"/>
                </a:highlight>
                <a:latin typeface="HelveticaNeueLTStd-Bd"/>
              </a:rPr>
              <a:t>vlan</a:t>
            </a:r>
            <a:r>
              <a:rPr lang="en-US" sz="1800" b="0" i="0" u="none" strike="noStrike" baseline="0" dirty="0">
                <a:highlight>
                  <a:srgbClr val="FFFF00"/>
                </a:highlight>
                <a:latin typeface="HelveticaNeueLTStd-Bd"/>
              </a:rPr>
              <a:t> 10</a:t>
            </a:r>
          </a:p>
          <a:p>
            <a:pPr algn="l"/>
            <a:r>
              <a:rPr lang="en-US" sz="1800" b="0" i="0" u="none" strike="noStrike" baseline="0" dirty="0">
                <a:latin typeface="ZapfDingbats"/>
              </a:rPr>
              <a:t> </a:t>
            </a:r>
            <a:r>
              <a:rPr lang="en-US" sz="1800" b="0" i="0" u="none" strike="noStrike" baseline="0" dirty="0">
                <a:latin typeface="HelveticaNeueLTStd-Bd"/>
              </a:rPr>
              <a:t>B. switchport access </a:t>
            </a:r>
            <a:r>
              <a:rPr lang="en-US" sz="1800" b="0" i="0" u="none" strike="noStrike" baseline="0" dirty="0" err="1">
                <a:latin typeface="HelveticaNeueLTStd-Bd"/>
              </a:rPr>
              <a:t>vlan</a:t>
            </a:r>
            <a:r>
              <a:rPr lang="en-US" sz="1800" b="0" i="0" u="none" strike="noStrike" baseline="0" dirty="0">
                <a:latin typeface="HelveticaNeueLTStd-Bd"/>
              </a:rPr>
              <a:t> 10 voice</a:t>
            </a:r>
          </a:p>
          <a:p>
            <a:pPr algn="l"/>
            <a:r>
              <a:rPr lang="en-US" sz="1800" b="0" i="0" u="none" strike="noStrike" baseline="0" dirty="0">
                <a:latin typeface="ZapfDingbats"/>
              </a:rPr>
              <a:t> </a:t>
            </a:r>
            <a:r>
              <a:rPr lang="en-US" sz="1800" b="0" i="0" u="none" strike="noStrike" baseline="0" dirty="0">
                <a:latin typeface="HelveticaNeueLTStd-Bd"/>
              </a:rPr>
              <a:t>C. switchport </a:t>
            </a:r>
            <a:r>
              <a:rPr lang="en-US" sz="1800" b="0" i="0" u="none" strike="noStrike" baseline="0" dirty="0" err="1">
                <a:latin typeface="HelveticaNeueLTStd-Bd"/>
              </a:rPr>
              <a:t>vlan</a:t>
            </a:r>
            <a:r>
              <a:rPr lang="en-US" sz="1800" b="0" i="0" u="none" strike="noStrike" baseline="0" dirty="0">
                <a:latin typeface="HelveticaNeueLTStd-Bd"/>
              </a:rPr>
              <a:t> 10 voice</a:t>
            </a:r>
          </a:p>
          <a:p>
            <a:pPr algn="l"/>
            <a:r>
              <a:rPr lang="en-US" sz="1800" b="0" i="0" u="none" strike="noStrike" baseline="0" dirty="0">
                <a:latin typeface="ZapfDingbats"/>
              </a:rPr>
              <a:t> </a:t>
            </a:r>
            <a:r>
              <a:rPr lang="en-US" sz="1800" b="0" i="0" u="none" strike="noStrike" baseline="0" dirty="0">
                <a:latin typeface="HelveticaNeueLTStd-Bd"/>
              </a:rPr>
              <a:t>D. switchport access </a:t>
            </a:r>
            <a:r>
              <a:rPr lang="en-US" sz="1800" b="0" i="0" u="none" strike="noStrike" baseline="0" dirty="0" err="1">
                <a:latin typeface="HelveticaNeueLTStd-Bd"/>
              </a:rPr>
              <a:t>vlan</a:t>
            </a:r>
            <a:r>
              <a:rPr lang="en-US" sz="1800" b="0" i="0" u="none" strike="noStrike" baseline="0" dirty="0">
                <a:latin typeface="HelveticaNeueLTStd-Bd"/>
              </a:rPr>
              <a:t> 10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82102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verify the voice VLAN configuration?</a:t>
            </a:r>
          </a:p>
          <a:p>
            <a:pPr algn="l"/>
            <a:r>
              <a:rPr lang="en-US" sz="1800" b="0" i="0" u="none" strike="noStrike" baseline="0" dirty="0">
                <a:latin typeface="ZapfDingbats"/>
              </a:rPr>
              <a:t> </a:t>
            </a:r>
            <a:r>
              <a:rPr lang="en-US" sz="1800" b="0" i="0" u="none" strike="noStrike" baseline="0" dirty="0">
                <a:latin typeface="HelveticaNeueLTStd-Bd"/>
              </a:rPr>
              <a:t>A. show interface gi0/1 voice</a:t>
            </a:r>
          </a:p>
          <a:p>
            <a:pPr algn="l"/>
            <a:r>
              <a:rPr lang="en-US" sz="1800" b="0" i="0" u="none" strike="noStrike" baseline="0" dirty="0">
                <a:latin typeface="ZapfDingbats"/>
              </a:rPr>
              <a:t> </a:t>
            </a:r>
            <a:r>
              <a:rPr lang="en-US" sz="1800" b="0" i="0" u="none" strike="noStrike" baseline="0" dirty="0">
                <a:latin typeface="HelveticaNeueLTStd-Bd"/>
              </a:rPr>
              <a:t>B. show interface gi0/1 switchport</a:t>
            </a:r>
          </a:p>
          <a:p>
            <a:pPr algn="l"/>
            <a:r>
              <a:rPr lang="en-US" sz="1800" b="0" i="0" u="none" strike="noStrike" baseline="0" dirty="0">
                <a:latin typeface="ZapfDingbats"/>
              </a:rPr>
              <a:t> </a:t>
            </a:r>
            <a:r>
              <a:rPr lang="en-US" sz="1800" b="0" i="0" u="none" strike="noStrike" baseline="0" dirty="0">
                <a:latin typeface="HelveticaNeueLTStd-Bd"/>
              </a:rPr>
              <a:t>C. show interface gi0/1 </a:t>
            </a:r>
            <a:r>
              <a:rPr lang="en-US" sz="1800" b="0" i="0" u="none" strike="noStrike" baseline="0" dirty="0" err="1">
                <a:latin typeface="HelveticaNeueLTStd-Bd"/>
              </a:rPr>
              <a:t>vlan</a:t>
            </a:r>
            <a:endParaRPr lang="en-U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show interface gi0/1 </a:t>
            </a:r>
            <a:r>
              <a:rPr lang="en-US" sz="1800" b="0" i="0" u="none" strike="noStrike" baseline="0" dirty="0" err="1">
                <a:latin typeface="HelveticaNeueLTStd-Bd"/>
              </a:rPr>
              <a:t>vlan</a:t>
            </a:r>
            <a:r>
              <a:rPr lang="en-US" sz="1800" b="0" i="0" u="none" strike="noStrike" baseline="0" dirty="0">
                <a:latin typeface="HelveticaNeueLTStd-Bd"/>
              </a:rPr>
              <a:t> assign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8245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verify the voice VLAN configuration?</a:t>
            </a:r>
          </a:p>
          <a:p>
            <a:pPr algn="l"/>
            <a:r>
              <a:rPr lang="en-US" sz="1800" b="0" i="0" u="none" strike="noStrike" baseline="0" dirty="0">
                <a:latin typeface="ZapfDingbats"/>
              </a:rPr>
              <a:t> </a:t>
            </a:r>
            <a:r>
              <a:rPr lang="en-US" sz="1800" b="0" i="0" u="none" strike="noStrike" baseline="0" dirty="0">
                <a:latin typeface="HelveticaNeueLTStd-Bd"/>
              </a:rPr>
              <a:t>A. show interface gi0/1 voice</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B. show interface gi0/1 switchport</a:t>
            </a:r>
          </a:p>
          <a:p>
            <a:pPr algn="l"/>
            <a:r>
              <a:rPr lang="en-US" sz="1800" b="0" i="0" u="none" strike="noStrike" baseline="0" dirty="0">
                <a:latin typeface="ZapfDingbats"/>
              </a:rPr>
              <a:t> </a:t>
            </a:r>
            <a:r>
              <a:rPr lang="en-US" sz="1800" b="0" i="0" u="none" strike="noStrike" baseline="0" dirty="0">
                <a:latin typeface="HelveticaNeueLTStd-Bd"/>
              </a:rPr>
              <a:t>C. show interface gi0/1 </a:t>
            </a:r>
            <a:r>
              <a:rPr lang="en-US" sz="1800" b="0" i="0" u="none" strike="noStrike" baseline="0" dirty="0" err="1">
                <a:latin typeface="HelveticaNeueLTStd-Bd"/>
              </a:rPr>
              <a:t>vlan</a:t>
            </a:r>
            <a:endParaRPr lang="en-U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show interface gi0/1 </a:t>
            </a:r>
            <a:r>
              <a:rPr lang="en-US" sz="1800" b="0" i="0" u="none" strike="noStrike" baseline="0" dirty="0" err="1">
                <a:latin typeface="HelveticaNeueLTStd-Bd"/>
              </a:rPr>
              <a:t>vlan</a:t>
            </a:r>
            <a:r>
              <a:rPr lang="en-US" sz="1800" b="0" i="0" u="none" strike="noStrike" baseline="0" dirty="0">
                <a:latin typeface="HelveticaNeueLTStd-Bd"/>
              </a:rPr>
              <a:t> assign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3627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Where is an 802.1Q tag inserted in a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Between the Preamble and SFD fields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Between the Source and Destination MAC fields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Between the Source MAC and Type fields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Between the Source MAC and FCS fields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3460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Where is an 802.1Q tag inserted in a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Between the Preamble and SFD fields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Between the Source and Destination MAC fields</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Between the Source MAC and Type fields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Between the Source MAC and FCS fields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74770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configures an interface to trunk?</a:t>
            </a:r>
          </a:p>
          <a:p>
            <a:pPr algn="l"/>
            <a:r>
              <a:rPr lang="en-US" sz="1800" b="0" i="0" u="none" strike="noStrike" baseline="0" dirty="0">
                <a:latin typeface="ZapfDingbats"/>
              </a:rPr>
              <a:t> </a:t>
            </a:r>
            <a:r>
              <a:rPr lang="en-US" sz="1800" b="0" i="0" u="none" strike="noStrike" baseline="0" dirty="0">
                <a:latin typeface="HelveticaNeueLTStd-Bd"/>
              </a:rPr>
              <a:t>A. switchport trunk</a:t>
            </a:r>
          </a:p>
          <a:p>
            <a:pPr algn="l"/>
            <a:r>
              <a:rPr lang="en-US" sz="1800" b="0" i="0" u="none" strike="noStrike" baseline="0" dirty="0">
                <a:latin typeface="ZapfDingbats"/>
              </a:rPr>
              <a:t> </a:t>
            </a:r>
            <a:r>
              <a:rPr lang="en-US" sz="1800" b="0" i="0" u="none" strike="noStrike" baseline="0" dirty="0">
                <a:latin typeface="HelveticaNeueLTStd-Bd"/>
              </a:rPr>
              <a:t>B. switchport trunk dot1q</a:t>
            </a:r>
          </a:p>
          <a:p>
            <a:pPr algn="l"/>
            <a:r>
              <a:rPr lang="fr-FR" sz="1800" b="0" i="0" u="none" strike="noStrike" baseline="0" dirty="0">
                <a:latin typeface="ZapfDingbats"/>
              </a:rPr>
              <a:t> </a:t>
            </a:r>
            <a:r>
              <a:rPr lang="fr-FR" sz="1800" b="0" i="0" u="none" strike="noStrike" baseline="0" dirty="0">
                <a:latin typeface="HelveticaNeueLTStd-Bd"/>
              </a:rPr>
              <a:t>C. </a:t>
            </a:r>
            <a:r>
              <a:rPr lang="fr-FR" sz="1800" b="0" i="0" u="none" strike="noStrike" baseline="0" dirty="0" err="1">
                <a:latin typeface="HelveticaNeueLTStd-Bd"/>
              </a:rPr>
              <a:t>switchport</a:t>
            </a:r>
            <a:r>
              <a:rPr lang="fr-FR" sz="1800" b="0" i="0" u="none" strike="noStrike" baseline="0" dirty="0">
                <a:latin typeface="HelveticaNeueLTStd-Bd"/>
              </a:rPr>
              <a:t> mode </a:t>
            </a:r>
            <a:r>
              <a:rPr lang="fr-FR" sz="1800" b="0" i="0" u="none" strike="noStrike" baseline="0" dirty="0" err="1">
                <a:latin typeface="HelveticaNeueLTStd-Bd"/>
              </a:rPr>
              <a:t>trunk</a:t>
            </a:r>
            <a:endParaRPr lang="fr-FR"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switchport trunk enable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8893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process on a Cisco device attempts to dynamically resolve speed 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duplex between two devices?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Negotiation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err="1">
                <a:effectLst/>
                <a:highlight>
                  <a:srgbClr val="FFFF00"/>
                </a:highlight>
                <a:latin typeface="HelveticaNeueLTStd-Roman"/>
                <a:ea typeface="Calibri" panose="020F0502020204030204" pitchFamily="34" charset="0"/>
                <a:cs typeface="HelveticaNeueLTStd-Roman"/>
              </a:rPr>
              <a:t>Autonegotiation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CDP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LLDP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6915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configures an interface to trunk?</a:t>
            </a:r>
          </a:p>
          <a:p>
            <a:pPr algn="l"/>
            <a:r>
              <a:rPr lang="en-US" sz="1800" b="0" i="0" u="none" strike="noStrike" baseline="0" dirty="0">
                <a:latin typeface="ZapfDingbats"/>
              </a:rPr>
              <a:t> </a:t>
            </a:r>
            <a:r>
              <a:rPr lang="en-US" sz="1800" b="0" i="0" u="none" strike="noStrike" baseline="0" dirty="0">
                <a:latin typeface="HelveticaNeueLTStd-Bd"/>
              </a:rPr>
              <a:t>A. switchport trunk</a:t>
            </a:r>
          </a:p>
          <a:p>
            <a:pPr algn="l"/>
            <a:r>
              <a:rPr lang="en-US" sz="1800" b="0" i="0" u="none" strike="noStrike" baseline="0" dirty="0">
                <a:latin typeface="ZapfDingbats"/>
              </a:rPr>
              <a:t> </a:t>
            </a:r>
            <a:r>
              <a:rPr lang="en-US" sz="1800" b="0" i="0" u="none" strike="noStrike" baseline="0" dirty="0">
                <a:latin typeface="HelveticaNeueLTStd-Bd"/>
              </a:rPr>
              <a:t>B. switchport trunk dot1q</a:t>
            </a:r>
          </a:p>
          <a:p>
            <a:pPr algn="l"/>
            <a:r>
              <a:rPr lang="fr-FR" sz="1800" b="0" i="0" u="none" strike="noStrike" baseline="0" dirty="0">
                <a:latin typeface="ZapfDingbats"/>
              </a:rPr>
              <a:t> </a:t>
            </a:r>
            <a:r>
              <a:rPr lang="fr-FR" sz="1800" b="0" i="0" u="none" strike="noStrike" baseline="0" dirty="0">
                <a:highlight>
                  <a:srgbClr val="FFFF00"/>
                </a:highlight>
                <a:latin typeface="HelveticaNeueLTStd-Bd"/>
              </a:rPr>
              <a:t>C. </a:t>
            </a:r>
            <a:r>
              <a:rPr lang="fr-FR" sz="1800" b="0" i="0" u="none" strike="noStrike" baseline="0" dirty="0" err="1">
                <a:highlight>
                  <a:srgbClr val="FFFF00"/>
                </a:highlight>
                <a:latin typeface="HelveticaNeueLTStd-Bd"/>
              </a:rPr>
              <a:t>switchport</a:t>
            </a:r>
            <a:r>
              <a:rPr lang="fr-FR" sz="1800" b="0" i="0" u="none" strike="noStrike" baseline="0" dirty="0">
                <a:highlight>
                  <a:srgbClr val="FFFF00"/>
                </a:highlight>
                <a:latin typeface="HelveticaNeueLTStd-Bd"/>
              </a:rPr>
              <a:t> mode </a:t>
            </a:r>
            <a:r>
              <a:rPr lang="fr-FR" sz="1800" b="0" i="0" u="none" strike="noStrike" baseline="0" dirty="0" err="1">
                <a:highlight>
                  <a:srgbClr val="FFFF00"/>
                </a:highlight>
                <a:latin typeface="HelveticaNeueLTStd-Bd"/>
              </a:rPr>
              <a:t>trunk</a:t>
            </a:r>
            <a:endParaRPr lang="fr-FR" sz="1800" b="0" i="0" u="none" strike="noStrike" baseline="0" dirty="0">
              <a:highlight>
                <a:srgbClr val="FFFF00"/>
              </a:highlight>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switchport trunk enable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1555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quickly view all the trunks on a switch?</a:t>
            </a:r>
          </a:p>
          <a:p>
            <a:pPr algn="l"/>
            <a:r>
              <a:rPr lang="en-US" sz="1800" b="0" i="0" u="none" strike="noStrike" baseline="0" dirty="0">
                <a:latin typeface="ZapfDingbats"/>
              </a:rPr>
              <a:t> </a:t>
            </a:r>
            <a:r>
              <a:rPr lang="en-US" sz="1800" b="0" i="0" u="none" strike="noStrike" baseline="0" dirty="0">
                <a:latin typeface="HelveticaNeueLTStd-Bd"/>
              </a:rPr>
              <a:t>A. show </a:t>
            </a:r>
            <a:r>
              <a:rPr lang="en-US" sz="1800" b="0" i="0" u="none" strike="noStrike" baseline="0" dirty="0" err="1">
                <a:latin typeface="HelveticaNeueLTStd-Bd"/>
              </a:rPr>
              <a:t>vlans</a:t>
            </a:r>
            <a:r>
              <a:rPr lang="en-US" sz="1800" b="0" i="0" u="none" strike="noStrike" baseline="0" dirty="0">
                <a:latin typeface="HelveticaNeueLTStd-Bd"/>
              </a:rPr>
              <a:t> trunk</a:t>
            </a:r>
          </a:p>
          <a:p>
            <a:pPr algn="l"/>
            <a:r>
              <a:rPr lang="en-US" sz="1800" b="0" i="0" u="none" strike="noStrike" baseline="0" dirty="0">
                <a:latin typeface="ZapfDingbats"/>
              </a:rPr>
              <a:t> </a:t>
            </a:r>
            <a:r>
              <a:rPr lang="en-US" sz="1800" b="0" i="0" u="none" strike="noStrike" baseline="0" dirty="0">
                <a:latin typeface="HelveticaNeueLTStd-Bd"/>
              </a:rPr>
              <a:t>B. show interface trunk</a:t>
            </a:r>
          </a:p>
          <a:p>
            <a:pPr algn="l"/>
            <a:r>
              <a:rPr lang="en-US" sz="1800" b="0" i="0" u="none" strike="noStrike" baseline="0" dirty="0">
                <a:latin typeface="ZapfDingbats"/>
              </a:rPr>
              <a:t> </a:t>
            </a:r>
            <a:r>
              <a:rPr lang="en-US" sz="1800" b="0" i="0" u="none" strike="noStrike" baseline="0" dirty="0">
                <a:latin typeface="HelveticaNeueLTStd-Bd"/>
              </a:rPr>
              <a:t>C. show trunk interface</a:t>
            </a:r>
          </a:p>
          <a:p>
            <a:pPr algn="l"/>
            <a:r>
              <a:rPr lang="en-US" sz="1800" b="0" i="0" u="none" strike="noStrike" baseline="0" dirty="0">
                <a:latin typeface="ZapfDingbats"/>
              </a:rPr>
              <a:t> </a:t>
            </a:r>
            <a:r>
              <a:rPr lang="en-US" sz="1800" b="0" i="0" u="none" strike="noStrike" baseline="0" dirty="0">
                <a:latin typeface="HelveticaNeueLTStd-Bd"/>
              </a:rPr>
              <a:t>D. show trunk all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3848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quickly view all the trunks on a switch?</a:t>
            </a:r>
          </a:p>
          <a:p>
            <a:pPr algn="l"/>
            <a:r>
              <a:rPr lang="en-US" sz="1800" b="0" i="0" u="none" strike="noStrike" baseline="0" dirty="0">
                <a:latin typeface="ZapfDingbats"/>
              </a:rPr>
              <a:t> </a:t>
            </a:r>
            <a:r>
              <a:rPr lang="en-US" sz="1800" b="0" i="0" u="none" strike="noStrike" baseline="0" dirty="0">
                <a:latin typeface="HelveticaNeueLTStd-Bd"/>
              </a:rPr>
              <a:t>A. show </a:t>
            </a:r>
            <a:r>
              <a:rPr lang="en-US" sz="1800" b="0" i="0" u="none" strike="noStrike" baseline="0" dirty="0" err="1">
                <a:latin typeface="HelveticaNeueLTStd-Bd"/>
              </a:rPr>
              <a:t>vlans</a:t>
            </a:r>
            <a:r>
              <a:rPr lang="en-US" sz="1800" b="0" i="0" u="none" strike="noStrike" baseline="0" dirty="0">
                <a:latin typeface="HelveticaNeueLTStd-Bd"/>
              </a:rPr>
              <a:t> trunk</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B. show interface trunk</a:t>
            </a:r>
          </a:p>
          <a:p>
            <a:pPr algn="l"/>
            <a:r>
              <a:rPr lang="en-US" sz="1800" b="0" i="0" u="none" strike="noStrike" baseline="0" dirty="0">
                <a:latin typeface="ZapfDingbats"/>
              </a:rPr>
              <a:t> </a:t>
            </a:r>
            <a:r>
              <a:rPr lang="en-US" sz="1800" b="0" i="0" u="none" strike="noStrike" baseline="0" dirty="0">
                <a:latin typeface="HelveticaNeueLTStd-Bd"/>
              </a:rPr>
              <a:t>C. show trunk interface</a:t>
            </a:r>
          </a:p>
          <a:p>
            <a:pPr algn="l"/>
            <a:r>
              <a:rPr lang="en-US" sz="1800" b="0" i="0" u="none" strike="noStrike" baseline="0" dirty="0">
                <a:latin typeface="ZapfDingbats"/>
              </a:rPr>
              <a:t> </a:t>
            </a:r>
            <a:r>
              <a:rPr lang="en-US" sz="1800" b="0" i="0" u="none" strike="noStrike" baseline="0" dirty="0">
                <a:latin typeface="HelveticaNeueLTStd-Bd"/>
              </a:rPr>
              <a:t>D. show trunk all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9733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default VLAN in Cisco networking?</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VLAN 10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VLAN 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VLAN 4092</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VLAN 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6170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default VLAN in Cisco networking?</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VLAN 10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VLAN 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VLAN 4092</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VLAN 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4413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disables CDP globally on a device?</a:t>
            </a:r>
          </a:p>
          <a:p>
            <a:pPr algn="l"/>
            <a:r>
              <a:rPr lang="en-US" sz="1800" b="0" i="0" u="none" strike="noStrike" baseline="0" dirty="0">
                <a:latin typeface="ZapfDingbats"/>
              </a:rPr>
              <a:t> </a:t>
            </a:r>
            <a:r>
              <a:rPr lang="en-US" sz="1800" b="0" i="0" u="none" strike="noStrike" baseline="0" dirty="0">
                <a:latin typeface="HelveticaNeueLTStd-Bd"/>
              </a:rPr>
              <a:t>A. no </a:t>
            </a:r>
            <a:r>
              <a:rPr lang="en-US" sz="1800" b="0" i="0" u="none" strike="noStrike" baseline="0" dirty="0" err="1">
                <a:latin typeface="HelveticaNeueLTStd-Bd"/>
              </a:rPr>
              <a:t>cdp</a:t>
            </a:r>
            <a:r>
              <a:rPr lang="en-US" sz="1800" b="0" i="0" u="none" strike="noStrike" baseline="0" dirty="0">
                <a:latin typeface="HelveticaNeueLTStd-Bd"/>
              </a:rPr>
              <a:t> run</a:t>
            </a:r>
          </a:p>
          <a:p>
            <a:pPr algn="l"/>
            <a:r>
              <a:rPr lang="es-ES" sz="1800" b="0" i="0" u="none" strike="noStrike" baseline="0" dirty="0">
                <a:latin typeface="ZapfDingbats"/>
              </a:rPr>
              <a:t> </a:t>
            </a:r>
            <a:r>
              <a:rPr lang="es-ES" sz="1800" b="0" i="0" u="none" strike="noStrike" baseline="0" dirty="0">
                <a:latin typeface="HelveticaNeueLTStd-Bd"/>
              </a:rPr>
              <a:t>B. no </a:t>
            </a:r>
            <a:r>
              <a:rPr lang="es-ES" sz="1800" b="0" i="0" u="none" strike="noStrike" baseline="0" dirty="0" err="1">
                <a:latin typeface="HelveticaNeueLTStd-Bd"/>
              </a:rPr>
              <a:t>cdp</a:t>
            </a:r>
            <a:r>
              <a:rPr lang="es-ES" sz="1800" b="0" i="0" u="none" strike="noStrike" baseline="0" dirty="0">
                <a:latin typeface="HelveticaNeueLTStd-Bd"/>
              </a:rPr>
              <a:t> </a:t>
            </a:r>
            <a:r>
              <a:rPr lang="es-ES" sz="1800" b="0" i="0" u="none" strike="noStrike" baseline="0" dirty="0" err="1">
                <a:latin typeface="HelveticaNeueLTStd-Bd"/>
              </a:rPr>
              <a:t>enable</a:t>
            </a:r>
            <a:endParaRPr lang="es-E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err="1">
                <a:latin typeface="HelveticaNeueLTStd-Bd"/>
              </a:rPr>
              <a:t>cdp</a:t>
            </a:r>
            <a:r>
              <a:rPr lang="en-US" sz="1800" b="0" i="0" u="none" strike="noStrike" baseline="0" dirty="0">
                <a:latin typeface="HelveticaNeueLTStd-Bd"/>
              </a:rPr>
              <a:t> disable</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cdp</a:t>
            </a:r>
            <a:r>
              <a:rPr lang="en-US" sz="1800" b="0" i="0" u="none" strike="noStrike" baseline="0" dirty="0">
                <a:latin typeface="HelveticaNeueLTStd-Bd"/>
              </a:rPr>
              <a:t> stop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59137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command disables CDP globally on a device?</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A. no </a:t>
            </a:r>
            <a:r>
              <a:rPr lang="en-US" sz="1800" b="0" i="0" u="none" strike="noStrike" baseline="0" dirty="0" err="1">
                <a:highlight>
                  <a:srgbClr val="FFFF00"/>
                </a:highlight>
                <a:latin typeface="HelveticaNeueLTStd-Bd"/>
              </a:rPr>
              <a:t>cdp</a:t>
            </a:r>
            <a:r>
              <a:rPr lang="en-US" sz="1800" b="0" i="0" u="none" strike="noStrike" baseline="0" dirty="0">
                <a:highlight>
                  <a:srgbClr val="FFFF00"/>
                </a:highlight>
                <a:latin typeface="HelveticaNeueLTStd-Bd"/>
              </a:rPr>
              <a:t> run</a:t>
            </a:r>
          </a:p>
          <a:p>
            <a:pPr algn="l"/>
            <a:r>
              <a:rPr lang="es-ES" sz="1800" b="0" i="0" u="none" strike="noStrike" baseline="0" dirty="0">
                <a:latin typeface="ZapfDingbats"/>
              </a:rPr>
              <a:t> </a:t>
            </a:r>
            <a:r>
              <a:rPr lang="es-ES" sz="1800" b="0" i="0" u="none" strike="noStrike" baseline="0" dirty="0">
                <a:latin typeface="HelveticaNeueLTStd-Bd"/>
              </a:rPr>
              <a:t>B. no </a:t>
            </a:r>
            <a:r>
              <a:rPr lang="es-ES" sz="1800" b="0" i="0" u="none" strike="noStrike" baseline="0" dirty="0" err="1">
                <a:latin typeface="HelveticaNeueLTStd-Bd"/>
              </a:rPr>
              <a:t>cdp</a:t>
            </a:r>
            <a:r>
              <a:rPr lang="es-ES" sz="1800" b="0" i="0" u="none" strike="noStrike" baseline="0" dirty="0">
                <a:latin typeface="HelveticaNeueLTStd-Bd"/>
              </a:rPr>
              <a:t> </a:t>
            </a:r>
            <a:r>
              <a:rPr lang="es-ES" sz="1800" b="0" i="0" u="none" strike="noStrike" baseline="0" dirty="0" err="1">
                <a:latin typeface="HelveticaNeueLTStd-Bd"/>
              </a:rPr>
              <a:t>enable</a:t>
            </a:r>
            <a:endParaRPr lang="es-E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err="1">
                <a:latin typeface="HelveticaNeueLTStd-Bd"/>
              </a:rPr>
              <a:t>cdp</a:t>
            </a:r>
            <a:r>
              <a:rPr lang="en-US" sz="1800" b="0" i="0" u="none" strike="noStrike" baseline="0" dirty="0">
                <a:latin typeface="HelveticaNeueLTStd-Bd"/>
              </a:rPr>
              <a:t> disable</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cdp</a:t>
            </a:r>
            <a:r>
              <a:rPr lang="en-US" sz="1800" b="0" i="0" u="none" strike="noStrike" baseline="0" dirty="0">
                <a:latin typeface="HelveticaNeueLTStd-Bd"/>
              </a:rPr>
              <a:t> stop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0922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ensures that CDP is running on a specific interface?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err="1">
                <a:latin typeface="HelveticaNeueLTStd-Bd"/>
              </a:rPr>
              <a:t>cdp</a:t>
            </a:r>
            <a:r>
              <a:rPr lang="en-US" sz="1800" b="0" i="0" u="none" strike="noStrike" baseline="0" dirty="0">
                <a:latin typeface="HelveticaNeueLTStd-Bd"/>
              </a:rPr>
              <a:t> enable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err="1">
                <a:latin typeface="HelveticaNeueLTStd-Bd"/>
              </a:rPr>
              <a:t>cdp</a:t>
            </a:r>
            <a:r>
              <a:rPr lang="en-US" sz="1800" b="0" i="0" u="none" strike="noStrike" baseline="0" dirty="0">
                <a:latin typeface="HelveticaNeueLTStd-Bd"/>
              </a:rPr>
              <a:t> on</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err="1">
                <a:latin typeface="HelveticaNeueLTStd-Bd"/>
              </a:rPr>
              <a:t>cdp</a:t>
            </a:r>
            <a:r>
              <a:rPr lang="en-US" sz="1800" b="0" i="0" u="none" strike="noStrike" baseline="0" dirty="0">
                <a:latin typeface="HelveticaNeueLTStd-Bd"/>
              </a:rPr>
              <a:t> run</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cdp</a:t>
            </a:r>
            <a:r>
              <a:rPr lang="en-US" sz="1800" b="0" i="0" u="none" strike="noStrike" baseline="0" dirty="0">
                <a:latin typeface="HelveticaNeueLTStd-Bd"/>
              </a:rPr>
              <a:t> accept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6835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ensures that CDP is running on a specific interface?</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A. </a:t>
            </a:r>
            <a:r>
              <a:rPr lang="en-US" sz="1800" b="0" i="0" u="none" strike="noStrike" baseline="0" dirty="0" err="1">
                <a:highlight>
                  <a:srgbClr val="FFFF00"/>
                </a:highlight>
                <a:latin typeface="HelveticaNeueLTStd-Bd"/>
              </a:rPr>
              <a:t>cdp</a:t>
            </a:r>
            <a:r>
              <a:rPr lang="en-US" sz="1800" b="0" i="0" u="none" strike="noStrike" baseline="0" dirty="0">
                <a:highlight>
                  <a:srgbClr val="FFFF00"/>
                </a:highlight>
                <a:latin typeface="HelveticaNeueLTStd-Bd"/>
              </a:rPr>
              <a:t> enable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err="1">
                <a:latin typeface="HelveticaNeueLTStd-Bd"/>
              </a:rPr>
              <a:t>cdp</a:t>
            </a:r>
            <a:r>
              <a:rPr lang="en-US" sz="1800" b="0" i="0" u="none" strike="noStrike" baseline="0" dirty="0">
                <a:latin typeface="HelveticaNeueLTStd-Bd"/>
              </a:rPr>
              <a:t> on</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err="1">
                <a:latin typeface="HelveticaNeueLTStd-Bd"/>
              </a:rPr>
              <a:t>cdp</a:t>
            </a:r>
            <a:r>
              <a:rPr lang="en-US" sz="1800" b="0" i="0" u="none" strike="noStrike" baseline="0" dirty="0">
                <a:latin typeface="HelveticaNeueLTStd-Bd"/>
              </a:rPr>
              <a:t> run</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cdp</a:t>
            </a:r>
            <a:r>
              <a:rPr lang="en-US" sz="1800" b="0" i="0" u="none" strike="noStrike" baseline="0" dirty="0">
                <a:latin typeface="HelveticaNeueLTStd-Bd"/>
              </a:rPr>
              <a:t> accept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8193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Which statement about CDP is correct?</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CDP relies on TCP.</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CDP is disabled by default.</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CDP is disabled on all serial interfaces by default.</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CDP is a Layer 2 protocol.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855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1. </a:t>
            </a:r>
            <a:r>
              <a:rPr lang="en-US" sz="1800" dirty="0">
                <a:effectLst/>
                <a:latin typeface="HelveticaNeueLTStd-Roman"/>
                <a:ea typeface="Calibri" panose="020F0502020204030204" pitchFamily="34" charset="0"/>
                <a:cs typeface="HelveticaNeueLTStd-Roman"/>
              </a:rPr>
              <a:t>What is the physical medium used by 802.3an?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Copper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Multimode fiber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Single-mode fiber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Wireless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23699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Which statement about CDP is correct?</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CDP relies on TCP.</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CDP is disabled by default.</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CDP is disabled on all serial interfaces by default.</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CDP is a Layer 2 protocol.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46813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On a Cisco device, what command would you use on an interface to ensure that</a:t>
            </a:r>
          </a:p>
          <a:p>
            <a:pPr algn="l"/>
            <a:r>
              <a:rPr lang="en-US" sz="1800" b="0" i="0" u="none" strike="noStrike" baseline="0" dirty="0">
                <a:latin typeface="HelveticaNeueLTStd-Roman"/>
              </a:rPr>
              <a:t>the interface is sending LLDP frames?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err="1">
                <a:latin typeface="HelveticaNeueLTStd-Bd"/>
              </a:rPr>
              <a:t>lldp</a:t>
            </a:r>
            <a:r>
              <a:rPr lang="en-US" sz="1800" b="0" i="0" u="none" strike="noStrike" baseline="0" dirty="0">
                <a:latin typeface="HelveticaNeueLTStd-Bd"/>
              </a:rPr>
              <a:t> run</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err="1">
                <a:latin typeface="HelveticaNeueLTStd-Bd"/>
              </a:rPr>
              <a:t>lldp</a:t>
            </a:r>
            <a:r>
              <a:rPr lang="en-US" sz="1800" b="0" i="0" u="none" strike="noStrike" baseline="0" dirty="0">
                <a:latin typeface="HelveticaNeueLTStd-Bd"/>
              </a:rPr>
              <a:t> forward</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err="1">
                <a:latin typeface="HelveticaNeueLTStd-Bd"/>
              </a:rPr>
              <a:t>lldp</a:t>
            </a:r>
            <a:r>
              <a:rPr lang="en-US" sz="1800" b="0" i="0" u="none" strike="noStrike" baseline="0" dirty="0">
                <a:latin typeface="HelveticaNeueLTStd-Bd"/>
              </a:rPr>
              <a:t> transmit</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lldp</a:t>
            </a:r>
            <a:r>
              <a:rPr lang="en-US" sz="1800" b="0" i="0" u="none" strike="noStrike" baseline="0" dirty="0">
                <a:latin typeface="HelveticaNeueLTStd-Bd"/>
              </a:rPr>
              <a:t> send</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822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On a Cisco device, what command would you use on an interface to ensure that</a:t>
            </a:r>
          </a:p>
          <a:p>
            <a:pPr algn="l"/>
            <a:r>
              <a:rPr lang="en-US" sz="1800" b="0" i="0" u="none" strike="noStrike" baseline="0" dirty="0">
                <a:latin typeface="HelveticaNeueLTStd-Roman"/>
              </a:rPr>
              <a:t>the interface is sending LLDP frames?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err="1">
                <a:latin typeface="HelveticaNeueLTStd-Bd"/>
              </a:rPr>
              <a:t>lldp</a:t>
            </a:r>
            <a:r>
              <a:rPr lang="en-US" sz="1800" b="0" i="0" u="none" strike="noStrike" baseline="0" dirty="0">
                <a:latin typeface="HelveticaNeueLTStd-Bd"/>
              </a:rPr>
              <a:t> run</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err="1">
                <a:latin typeface="HelveticaNeueLTStd-Bd"/>
              </a:rPr>
              <a:t>lldp</a:t>
            </a:r>
            <a:r>
              <a:rPr lang="en-US" sz="1800" b="0" i="0" u="none" strike="noStrike" baseline="0" dirty="0">
                <a:latin typeface="HelveticaNeueLTStd-Bd"/>
              </a:rPr>
              <a:t> forward</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C. </a:t>
            </a:r>
            <a:r>
              <a:rPr lang="en-US" sz="1800" b="0" i="0" u="none" strike="noStrike" baseline="0" dirty="0" err="1">
                <a:highlight>
                  <a:srgbClr val="FFFF00"/>
                </a:highlight>
                <a:latin typeface="HelveticaNeueLTStd-Bd"/>
              </a:rPr>
              <a:t>lldp</a:t>
            </a:r>
            <a:r>
              <a:rPr lang="en-US" sz="1800" b="0" i="0" u="none" strike="noStrike" baseline="0" dirty="0">
                <a:highlight>
                  <a:srgbClr val="FFFF00"/>
                </a:highlight>
                <a:latin typeface="HelveticaNeueLTStd-Bd"/>
              </a:rPr>
              <a:t> transmit</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err="1">
                <a:latin typeface="HelveticaNeueLTStd-Bd"/>
              </a:rPr>
              <a:t>lldp</a:t>
            </a:r>
            <a:r>
              <a:rPr lang="en-US" sz="1800" b="0" i="0" u="none" strike="noStrike" baseline="0" dirty="0">
                <a:latin typeface="HelveticaNeueLTStd-Bd"/>
              </a:rPr>
              <a:t> send</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6715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If a router cannot find a better match, what might the router use to route traffic?</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255.255.255.255/0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127.0.0.1/32</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0.0.0.0/32</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0.0.0.0/0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4620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If a router cannot find a better match, what might the router use to route traffic?</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255.255.255.255/0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127.0.0.1/32</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0.0.0.0/32</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0.0.0.0/0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70758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When a router forwards packets onto Ethernet, what is rewritten?</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The source and destination IP addresses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Only the source IP address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Only the source MAC address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The source and destination MAC addresses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9220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When a router forwards packets onto Ethernet, what is rewritten?</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The source and destination IP addresses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Only the source IP address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Only the source MAC address</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The source and destination MAC addresses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160148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does the routing protocol code B indicate in the routing table?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EIGRP</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IGRP</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RIP</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OSPF</a:t>
            </a:r>
          </a:p>
          <a:p>
            <a:pPr algn="l"/>
            <a:r>
              <a:rPr lang="en-US" sz="1800" b="0" i="0" u="none" strike="noStrike" baseline="0" dirty="0">
                <a:latin typeface="ZapfDingbats"/>
              </a:rPr>
              <a:t> </a:t>
            </a:r>
            <a:r>
              <a:rPr lang="en-US" sz="1800" b="0" i="0" u="none" strike="noStrike" baseline="0" dirty="0">
                <a:latin typeface="HelveticaNeueLTStd-Bd"/>
              </a:rPr>
              <a:t>E. </a:t>
            </a:r>
            <a:r>
              <a:rPr lang="en-US" sz="1800" b="0" i="0" u="none" strike="noStrike" baseline="0" dirty="0">
                <a:latin typeface="HelveticaNeueLTStd-Roman"/>
              </a:rPr>
              <a:t>BGP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51279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does the routing protocol code B indicate in the routing table?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EIGRP</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IGRP</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RIP</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OSPF</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E. </a:t>
            </a:r>
            <a:r>
              <a:rPr lang="en-US" sz="1800" b="0" i="0" u="none" strike="noStrike" baseline="0" dirty="0">
                <a:highlight>
                  <a:srgbClr val="FFFF00"/>
                </a:highlight>
                <a:latin typeface="HelveticaNeueLTStd-Roman"/>
              </a:rPr>
              <a:t>BGP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2889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is the administrative distance of Internal EIGRP routes?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20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90</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100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82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1. </a:t>
            </a:r>
            <a:r>
              <a:rPr lang="en-US" sz="1800" dirty="0">
                <a:effectLst/>
                <a:latin typeface="HelveticaNeueLTStd-Roman"/>
                <a:ea typeface="Calibri" panose="020F0502020204030204" pitchFamily="34" charset="0"/>
                <a:cs typeface="HelveticaNeueLTStd-Roman"/>
              </a:rPr>
              <a:t>What is the physical medium used by 802.3an?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Copper</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Multimode fiber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Single-mode fiber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Wireless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2473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is the administrative distance of Internal EIGRP routes?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5</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20</a:t>
            </a:r>
          </a:p>
          <a:p>
            <a:pPr algn="l"/>
            <a:r>
              <a:rPr lang="en-US" sz="1800" b="0" i="0" u="none" strike="noStrike" baseline="0" dirty="0">
                <a:highlight>
                  <a:srgbClr val="FFFF00"/>
                </a:highlight>
                <a:latin typeface="ZapfDingbats"/>
              </a:rPr>
              <a:t> </a:t>
            </a:r>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90</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100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185542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unreachable AD?</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100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200</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22165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unreachable AD?</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100</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200</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05946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mask length for a host route?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64</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16</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32</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5419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What is the mask length for a host route?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64</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16</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32</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76630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permits you to view the IPv6 routing table?</a:t>
            </a:r>
          </a:p>
          <a:p>
            <a:pPr algn="l"/>
            <a:r>
              <a:rPr lang="en-US" sz="1800" b="0" i="0" u="none" strike="noStrike" baseline="0" dirty="0">
                <a:latin typeface="ZapfDingbats"/>
              </a:rPr>
              <a:t> </a:t>
            </a:r>
            <a:r>
              <a:rPr lang="en-US" sz="1800" b="0" i="0" u="none" strike="noStrike" baseline="0" dirty="0">
                <a:latin typeface="HelveticaNeueLTStd-Bd"/>
              </a:rPr>
              <a:t>A. show route ipv6</a:t>
            </a:r>
          </a:p>
          <a:p>
            <a:pPr algn="l"/>
            <a:r>
              <a:rPr lang="en-US" sz="1800" b="0" i="0" u="none" strike="noStrike" baseline="0" dirty="0">
                <a:latin typeface="ZapfDingbats"/>
              </a:rPr>
              <a:t> </a:t>
            </a:r>
            <a:r>
              <a:rPr lang="en-US" sz="1800" b="0" i="0" u="none" strike="noStrike" baseline="0" dirty="0">
                <a:latin typeface="HelveticaNeueLTStd-Bd"/>
              </a:rPr>
              <a:t>B. show route new</a:t>
            </a:r>
          </a:p>
          <a:p>
            <a:pPr algn="l"/>
            <a:r>
              <a:rPr lang="en-US" sz="1800" b="0" i="0" u="none" strike="noStrike" baseline="0" dirty="0">
                <a:latin typeface="ZapfDingbats"/>
              </a:rPr>
              <a:t> </a:t>
            </a:r>
            <a:r>
              <a:rPr lang="en-US" sz="1800" b="0" i="0" u="none" strike="noStrike" baseline="0" dirty="0">
                <a:latin typeface="HelveticaNeueLTStd-Bd"/>
              </a:rPr>
              <a:t>C. show ipv6 route</a:t>
            </a:r>
          </a:p>
          <a:p>
            <a:pPr algn="l"/>
            <a:r>
              <a:rPr lang="en-US" sz="1800" b="0" i="0" u="none" strike="noStrike" baseline="0" dirty="0">
                <a:latin typeface="ZapfDingbats"/>
              </a:rPr>
              <a:t> </a:t>
            </a:r>
            <a:r>
              <a:rPr lang="en-US" sz="1800" b="0" i="0" u="none" strike="noStrike" baseline="0" dirty="0">
                <a:latin typeface="HelveticaNeueLTStd-Bd"/>
              </a:rPr>
              <a:t>D. show route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780850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permits you to view the IPv6 routing table?</a:t>
            </a:r>
          </a:p>
          <a:p>
            <a:pPr algn="l"/>
            <a:r>
              <a:rPr lang="en-US" sz="1800" b="0" i="0" u="none" strike="noStrike" baseline="0" dirty="0">
                <a:latin typeface="ZapfDingbats"/>
              </a:rPr>
              <a:t> </a:t>
            </a:r>
            <a:r>
              <a:rPr lang="en-US" sz="1800" b="0" i="0" u="none" strike="noStrike" baseline="0" dirty="0">
                <a:latin typeface="HelveticaNeueLTStd-Bd"/>
              </a:rPr>
              <a:t>A. show route ipv6</a:t>
            </a:r>
          </a:p>
          <a:p>
            <a:pPr algn="l"/>
            <a:r>
              <a:rPr lang="en-US" sz="1800" b="0" i="0" u="none" strike="noStrike" baseline="0" dirty="0">
                <a:latin typeface="ZapfDingbats"/>
              </a:rPr>
              <a:t> </a:t>
            </a:r>
            <a:r>
              <a:rPr lang="en-US" sz="1800" b="0" i="0" u="none" strike="noStrike" baseline="0" dirty="0">
                <a:latin typeface="HelveticaNeueLTStd-Bd"/>
              </a:rPr>
              <a:t>B. show route new</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C. show ipv6 route</a:t>
            </a:r>
          </a:p>
          <a:p>
            <a:pPr algn="l"/>
            <a:r>
              <a:rPr lang="en-US" sz="1800" b="0" i="0" u="none" strike="noStrike" baseline="0" dirty="0">
                <a:latin typeface="ZapfDingbats"/>
              </a:rPr>
              <a:t> </a:t>
            </a:r>
            <a:r>
              <a:rPr lang="en-US" sz="1800" b="0" i="0" u="none" strike="noStrike" baseline="0" dirty="0">
                <a:latin typeface="HelveticaNeueLTStd-Bd"/>
              </a:rPr>
              <a:t>D. show route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17895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type of static route is shown in the following example?</a:t>
            </a:r>
          </a:p>
          <a:p>
            <a:pPr algn="l"/>
            <a:r>
              <a:rPr lang="en-US" sz="1800" b="0" i="0" u="none" strike="noStrike" baseline="0" dirty="0" err="1">
                <a:latin typeface="HelveticaNeueLTStd-Roman"/>
              </a:rPr>
              <a:t>ip</a:t>
            </a:r>
            <a:r>
              <a:rPr lang="en-US" sz="1800" b="0" i="0" u="none" strike="noStrike" baseline="0" dirty="0">
                <a:latin typeface="HelveticaNeueLTStd-Roman"/>
              </a:rPr>
              <a:t> route 172.16.1.0 255.255.255.0 192.168.2.100</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A static host route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A floating static route</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A default route</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A network static route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90121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type of static route is shown in the following example?</a:t>
            </a:r>
          </a:p>
          <a:p>
            <a:pPr algn="l"/>
            <a:r>
              <a:rPr lang="en-US" sz="1800" b="0" i="0" u="none" strike="noStrike" baseline="0" dirty="0" err="1">
                <a:latin typeface="HelveticaNeueLTStd-Roman"/>
              </a:rPr>
              <a:t>ip</a:t>
            </a:r>
            <a:r>
              <a:rPr lang="en-US" sz="1800" b="0" i="0" u="none" strike="noStrike" baseline="0" dirty="0">
                <a:latin typeface="HelveticaNeueLTStd-Roman"/>
              </a:rPr>
              <a:t> route 172.16.1.0 255.255.255.0 192.168.2.100</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A static host route</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A floating static route</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A default route</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D. </a:t>
            </a:r>
            <a:r>
              <a:rPr lang="en-US" sz="1800" b="0" i="0" u="none" strike="noStrike" baseline="0" dirty="0">
                <a:highlight>
                  <a:srgbClr val="FFFF00"/>
                </a:highlight>
                <a:latin typeface="HelveticaNeueLTStd-Roman"/>
              </a:rPr>
              <a:t>A network static route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0865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is the default administrative distance of a static route that references a next</a:t>
            </a:r>
          </a:p>
          <a:p>
            <a:pPr algn="l"/>
            <a:r>
              <a:rPr lang="en-US" sz="1800" b="0" i="0" u="none" strike="noStrike" baseline="0" dirty="0">
                <a:latin typeface="HelveticaNeueLTStd-Roman"/>
              </a:rPr>
              <a:t>hop IP address?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1</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2</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10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193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are not using Auto MDI-X on a Cisco switch, what type of cable is used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connect a Layer 2 switch’s port to a PC?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Crossover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Rollover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Console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Straight-through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985079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031325"/>
          </a:xfrm>
          <a:prstGeom prst="rect">
            <a:avLst/>
          </a:prstGeom>
          <a:noFill/>
        </p:spPr>
        <p:txBody>
          <a:bodyPr wrap="square">
            <a:spAutoFit/>
          </a:bodyPr>
          <a:lstStyle/>
          <a:p>
            <a:pPr algn="l"/>
            <a:r>
              <a:rPr lang="en-US" sz="1800" b="0" i="0" u="none" strike="noStrike" baseline="0" dirty="0">
                <a:latin typeface="HelveticaNeueLTStd-Roman"/>
              </a:rPr>
              <a:t>What is the default administrative distance of a static route that references a next</a:t>
            </a:r>
          </a:p>
          <a:p>
            <a:pPr algn="l"/>
            <a:r>
              <a:rPr lang="en-US" sz="1800" b="0" i="0" u="none" strike="noStrike" baseline="0" dirty="0">
                <a:latin typeface="HelveticaNeueLTStd-Roman"/>
              </a:rPr>
              <a:t>hop IP address?</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0</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B. </a:t>
            </a:r>
            <a:r>
              <a:rPr lang="en-US" sz="1800" b="0" i="0" u="none" strike="noStrike" baseline="0" dirty="0">
                <a:highlight>
                  <a:srgbClr val="FFFF00"/>
                </a:highlight>
                <a:latin typeface="HelveticaNeueLTStd-Roman"/>
              </a:rPr>
              <a:t>1</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2</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10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47083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677656"/>
          </a:xfrm>
          <a:prstGeom prst="rect">
            <a:avLst/>
          </a:prstGeom>
          <a:noFill/>
        </p:spPr>
        <p:txBody>
          <a:bodyPr wrap="square">
            <a:spAutoFit/>
          </a:bodyPr>
          <a:lstStyle/>
          <a:p>
            <a:pPr algn="l"/>
            <a:r>
              <a:rPr lang="en-US" sz="2400" dirty="0"/>
              <a:t>Which of the following routing protocols is considered to use link-state logic? </a:t>
            </a:r>
          </a:p>
          <a:p>
            <a:pPr algn="l"/>
            <a:endParaRPr lang="en-US" sz="2400" dirty="0"/>
          </a:p>
          <a:p>
            <a:pPr marL="342900" indent="-342900" algn="l">
              <a:buAutoNum type="alphaLcPeriod"/>
            </a:pPr>
            <a:r>
              <a:rPr lang="en-US" sz="2400" dirty="0"/>
              <a:t>RIPv1 </a:t>
            </a:r>
          </a:p>
          <a:p>
            <a:pPr algn="l"/>
            <a:r>
              <a:rPr lang="en-US" sz="2400" dirty="0"/>
              <a:t>b. RIPv2 </a:t>
            </a:r>
          </a:p>
          <a:p>
            <a:pPr algn="l"/>
            <a:r>
              <a:rPr lang="en-US" sz="2400" dirty="0"/>
              <a:t>c. EIGRP </a:t>
            </a:r>
          </a:p>
          <a:p>
            <a:pPr algn="l"/>
            <a:r>
              <a:rPr lang="en-US" sz="2400" dirty="0"/>
              <a:t>d. 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297519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677656"/>
          </a:xfrm>
          <a:prstGeom prst="rect">
            <a:avLst/>
          </a:prstGeom>
          <a:noFill/>
        </p:spPr>
        <p:txBody>
          <a:bodyPr wrap="square">
            <a:spAutoFit/>
          </a:bodyPr>
          <a:lstStyle/>
          <a:p>
            <a:pPr algn="l"/>
            <a:r>
              <a:rPr lang="en-US" sz="2400" dirty="0"/>
              <a:t>Which of the following routing protocols is considered to use link-state logic? </a:t>
            </a:r>
          </a:p>
          <a:p>
            <a:pPr algn="l"/>
            <a:endParaRPr lang="en-US" sz="2400" dirty="0"/>
          </a:p>
          <a:p>
            <a:pPr marL="342900" indent="-342900" algn="l">
              <a:buAutoNum type="alphaLcPeriod"/>
            </a:pPr>
            <a:r>
              <a:rPr lang="en-US" sz="2400" dirty="0"/>
              <a:t>RIPv1 </a:t>
            </a:r>
          </a:p>
          <a:p>
            <a:pPr algn="l"/>
            <a:r>
              <a:rPr lang="en-US" sz="2400" dirty="0"/>
              <a:t>b. RIPv2 </a:t>
            </a:r>
          </a:p>
          <a:p>
            <a:pPr algn="l"/>
            <a:r>
              <a:rPr lang="en-US" sz="2400" dirty="0"/>
              <a:t>c. EIGRP </a:t>
            </a:r>
          </a:p>
          <a:p>
            <a:pPr algn="l"/>
            <a:r>
              <a:rPr lang="en-US" sz="2400" dirty="0">
                <a:highlight>
                  <a:srgbClr val="FFFF00"/>
                </a:highlight>
              </a:rPr>
              <a:t>d. 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466348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16320"/>
          </a:xfrm>
          <a:prstGeom prst="rect">
            <a:avLst/>
          </a:prstGeom>
          <a:noFill/>
        </p:spPr>
        <p:txBody>
          <a:bodyPr wrap="square">
            <a:spAutoFit/>
          </a:bodyPr>
          <a:lstStyle/>
          <a:p>
            <a:pPr algn="l"/>
            <a:r>
              <a:rPr lang="en-US" sz="2400" dirty="0"/>
              <a:t>Which of the following routing protocols use a metric that is, by default, at least partially affected by link bandwidth? (Choose two answers.) </a:t>
            </a:r>
          </a:p>
          <a:p>
            <a:pPr algn="l"/>
            <a:endParaRPr lang="en-US" sz="2400" dirty="0"/>
          </a:p>
          <a:p>
            <a:pPr marL="457200" indent="-457200" algn="l">
              <a:buAutoNum type="alphaLcPeriod"/>
            </a:pPr>
            <a:r>
              <a:rPr lang="en-US" sz="2400" dirty="0"/>
              <a:t>RIPv1 </a:t>
            </a:r>
          </a:p>
          <a:p>
            <a:pPr marL="457200" indent="-457200" algn="l">
              <a:buAutoNum type="alphaLcPeriod"/>
            </a:pPr>
            <a:r>
              <a:rPr lang="en-US" sz="2400" dirty="0"/>
              <a:t>RIPv2 </a:t>
            </a:r>
          </a:p>
          <a:p>
            <a:pPr marL="457200" indent="-457200" algn="l">
              <a:buAutoNum type="alphaLcPeriod"/>
            </a:pPr>
            <a:r>
              <a:rPr lang="en-US" sz="2400" dirty="0"/>
              <a:t>EIGRP </a:t>
            </a:r>
          </a:p>
          <a:p>
            <a:pPr marL="457200" indent="-457200" algn="l">
              <a:buAutoNum type="alphaLcPeriod"/>
            </a:pPr>
            <a:r>
              <a:rPr lang="en-US" sz="2400" dirty="0"/>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141925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16320"/>
          </a:xfrm>
          <a:prstGeom prst="rect">
            <a:avLst/>
          </a:prstGeom>
          <a:noFill/>
        </p:spPr>
        <p:txBody>
          <a:bodyPr wrap="square">
            <a:spAutoFit/>
          </a:bodyPr>
          <a:lstStyle/>
          <a:p>
            <a:pPr algn="l"/>
            <a:r>
              <a:rPr lang="en-US" sz="2400" dirty="0"/>
              <a:t>Which of the following routing protocols use a metric that is, by default, at least partially affected by link bandwidth? (Choose two answers.) </a:t>
            </a:r>
          </a:p>
          <a:p>
            <a:pPr algn="l"/>
            <a:endParaRPr lang="en-US" sz="2400" dirty="0"/>
          </a:p>
          <a:p>
            <a:pPr marL="457200" indent="-457200" algn="l">
              <a:buAutoNum type="alphaLcPeriod"/>
            </a:pPr>
            <a:r>
              <a:rPr lang="en-US" sz="2400" dirty="0"/>
              <a:t>RIPv1 </a:t>
            </a:r>
          </a:p>
          <a:p>
            <a:pPr marL="457200" indent="-457200" algn="l">
              <a:buAutoNum type="alphaLcPeriod"/>
            </a:pPr>
            <a:r>
              <a:rPr lang="en-US" sz="2400" dirty="0"/>
              <a:t>RIPv2 </a:t>
            </a:r>
          </a:p>
          <a:p>
            <a:pPr marL="457200" indent="-457200" algn="l">
              <a:buAutoNum type="alphaLcPeriod"/>
            </a:pPr>
            <a:r>
              <a:rPr lang="en-US" sz="2400" dirty="0">
                <a:highlight>
                  <a:srgbClr val="FFFF00"/>
                </a:highlight>
              </a:rPr>
              <a:t>EIGRP </a:t>
            </a:r>
          </a:p>
          <a:p>
            <a:pPr marL="457200" indent="-457200" algn="l">
              <a:buAutoNum type="alphaLcPeriod"/>
            </a:pPr>
            <a:r>
              <a:rPr lang="en-US" sz="2400" dirty="0">
                <a:highlight>
                  <a:srgbClr val="FFFF00"/>
                </a:highlight>
              </a:rPr>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23526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046988"/>
          </a:xfrm>
          <a:prstGeom prst="rect">
            <a:avLst/>
          </a:prstGeom>
          <a:noFill/>
        </p:spPr>
        <p:txBody>
          <a:bodyPr wrap="square">
            <a:spAutoFit/>
          </a:bodyPr>
          <a:lstStyle/>
          <a:p>
            <a:pPr algn="l"/>
            <a:r>
              <a:rPr lang="en-US" sz="2400" dirty="0"/>
              <a:t>Which of the following interior routing protocols support VLSM? (Choose three answers.) </a:t>
            </a:r>
          </a:p>
          <a:p>
            <a:pPr algn="l"/>
            <a:endParaRPr lang="en-US" sz="2400" dirty="0"/>
          </a:p>
          <a:p>
            <a:pPr marL="457200" indent="-457200" algn="l">
              <a:buAutoNum type="alphaLcPeriod"/>
            </a:pPr>
            <a:r>
              <a:rPr lang="en-US" sz="2400" dirty="0"/>
              <a:t>RIPv1</a:t>
            </a:r>
          </a:p>
          <a:p>
            <a:pPr marL="457200" indent="-457200" algn="l">
              <a:buAutoNum type="alphaLcPeriod"/>
            </a:pPr>
            <a:r>
              <a:rPr lang="en-US" sz="2400" dirty="0"/>
              <a:t>RIPv2 </a:t>
            </a:r>
          </a:p>
          <a:p>
            <a:pPr marL="457200" indent="-457200" algn="l">
              <a:buAutoNum type="alphaLcPeriod"/>
            </a:pPr>
            <a:r>
              <a:rPr lang="en-US" sz="2400" dirty="0"/>
              <a:t>EIGRP </a:t>
            </a:r>
          </a:p>
          <a:p>
            <a:pPr marL="457200" indent="-457200" algn="l">
              <a:buAutoNum type="alphaLcPeriod"/>
            </a:pPr>
            <a:r>
              <a:rPr lang="en-US" sz="2400" dirty="0"/>
              <a:t>OSPF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5554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046988"/>
          </a:xfrm>
          <a:prstGeom prst="rect">
            <a:avLst/>
          </a:prstGeom>
          <a:noFill/>
        </p:spPr>
        <p:txBody>
          <a:bodyPr wrap="square">
            <a:spAutoFit/>
          </a:bodyPr>
          <a:lstStyle/>
          <a:p>
            <a:pPr algn="l"/>
            <a:r>
              <a:rPr lang="en-US" sz="2400" dirty="0"/>
              <a:t>Which of the following interior routing protocols support VLSM? (Choose three answers.) </a:t>
            </a:r>
          </a:p>
          <a:p>
            <a:pPr algn="l"/>
            <a:endParaRPr lang="en-US" sz="2400" dirty="0"/>
          </a:p>
          <a:p>
            <a:pPr marL="457200" indent="-457200" algn="l">
              <a:buAutoNum type="alphaLcPeriod"/>
            </a:pPr>
            <a:r>
              <a:rPr lang="en-US" sz="2400" dirty="0"/>
              <a:t>RIPv1</a:t>
            </a:r>
          </a:p>
          <a:p>
            <a:pPr marL="457200" indent="-457200" algn="l">
              <a:buAutoNum type="alphaLcPeriod"/>
            </a:pPr>
            <a:r>
              <a:rPr lang="en-US" sz="2400" dirty="0">
                <a:highlight>
                  <a:srgbClr val="FFFF00"/>
                </a:highlight>
              </a:rPr>
              <a:t>RIPv2 </a:t>
            </a:r>
          </a:p>
          <a:p>
            <a:pPr marL="457200" indent="-457200" algn="l">
              <a:buAutoNum type="alphaLcPeriod"/>
            </a:pPr>
            <a:r>
              <a:rPr lang="en-US" sz="2400" dirty="0">
                <a:highlight>
                  <a:srgbClr val="FFFF00"/>
                </a:highlight>
              </a:rPr>
              <a:t>EIGRP </a:t>
            </a:r>
          </a:p>
          <a:p>
            <a:pPr marL="457200" indent="-457200" algn="l">
              <a:buAutoNum type="alphaLcPeriod"/>
            </a:pPr>
            <a:r>
              <a:rPr lang="en-US" sz="2400" dirty="0">
                <a:highlight>
                  <a:srgbClr val="FFFF00"/>
                </a:highlight>
              </a:rPr>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150178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5262979"/>
          </a:xfrm>
          <a:prstGeom prst="rect">
            <a:avLst/>
          </a:prstGeom>
          <a:noFill/>
        </p:spPr>
        <p:txBody>
          <a:bodyPr wrap="square">
            <a:spAutoFit/>
          </a:bodyPr>
          <a:lstStyle/>
          <a:p>
            <a:pPr algn="l"/>
            <a:r>
              <a:rPr lang="en-US" sz="2400" dirty="0"/>
              <a:t>Two routers using OSPFv2 have become neighbors and exchanged all LSAs. As a result, Router R1 now lists some OSPF-learned routes in its routing table. Which of the following best describes how R1 uses those recently learned LSAs to choose which IP routes to add to its IP routing table? </a:t>
            </a:r>
          </a:p>
          <a:p>
            <a:pPr algn="l"/>
            <a:endParaRPr lang="en-US" sz="2400" dirty="0"/>
          </a:p>
          <a:p>
            <a:pPr marL="457200" indent="-457200" algn="l">
              <a:buAutoNum type="alphaLcPeriod"/>
            </a:pPr>
            <a:r>
              <a:rPr lang="en-US" sz="2400" dirty="0"/>
              <a:t>Each LSA lists a route to be copied to the routing table. </a:t>
            </a:r>
          </a:p>
          <a:p>
            <a:pPr marL="457200" indent="-457200" algn="l">
              <a:buAutoNum type="alphaLcPeriod"/>
            </a:pPr>
            <a:r>
              <a:rPr lang="en-US" sz="2400" dirty="0"/>
              <a:t>Some LSAs list a route that can be copied to the routing table. </a:t>
            </a:r>
          </a:p>
          <a:p>
            <a:pPr marL="457200" indent="-457200" algn="l">
              <a:buAutoNum type="alphaLcPeriod"/>
            </a:pPr>
            <a:r>
              <a:rPr lang="en-US" sz="2400" dirty="0"/>
              <a:t>Run some SPF math against the LSAs to calculate the routes. </a:t>
            </a:r>
          </a:p>
          <a:p>
            <a:pPr marL="457200" indent="-457200" algn="l">
              <a:buAutoNum type="alphaLcPeriod"/>
            </a:pPr>
            <a:r>
              <a:rPr lang="en-US" sz="2400" dirty="0"/>
              <a:t>R1 does not use the LSAs at all when choosing what routes to add. </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53967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5262979"/>
          </a:xfrm>
          <a:prstGeom prst="rect">
            <a:avLst/>
          </a:prstGeom>
          <a:noFill/>
        </p:spPr>
        <p:txBody>
          <a:bodyPr wrap="square">
            <a:spAutoFit/>
          </a:bodyPr>
          <a:lstStyle/>
          <a:p>
            <a:pPr algn="l"/>
            <a:r>
              <a:rPr lang="en-US" sz="2400" dirty="0"/>
              <a:t>Two routers using OSPFv2 have become neighbors and exchanged all LSAs. As a result, Router R1 now lists some OSPF-learned routes in its routing table. Which of the following best describes how R1 uses those recently learned LSAs to choose which IP routes to add to its IP routing table? </a:t>
            </a:r>
          </a:p>
          <a:p>
            <a:pPr algn="l"/>
            <a:endParaRPr lang="en-US" sz="2400" dirty="0"/>
          </a:p>
          <a:p>
            <a:pPr marL="457200" indent="-457200" algn="l">
              <a:buAutoNum type="alphaLcPeriod"/>
            </a:pPr>
            <a:r>
              <a:rPr lang="en-US" sz="2400" dirty="0"/>
              <a:t>Each LSA lists a route to be copied to the routing table. </a:t>
            </a:r>
          </a:p>
          <a:p>
            <a:pPr marL="457200" indent="-457200" algn="l">
              <a:buAutoNum type="alphaLcPeriod"/>
            </a:pPr>
            <a:r>
              <a:rPr lang="en-US" sz="2400" dirty="0"/>
              <a:t>Some LSAs list a route that can be copied to the routing table. </a:t>
            </a:r>
          </a:p>
          <a:p>
            <a:pPr marL="457200" indent="-457200" algn="l">
              <a:buAutoNum type="alphaLcPeriod"/>
            </a:pPr>
            <a:r>
              <a:rPr lang="en-US" sz="2400" dirty="0">
                <a:highlight>
                  <a:srgbClr val="FFFF00"/>
                </a:highlight>
              </a:rPr>
              <a:t>Run some SPF math against the LSAs to calculate the routes. </a:t>
            </a:r>
          </a:p>
          <a:p>
            <a:pPr marL="457200" indent="-457200" algn="l">
              <a:buAutoNum type="alphaLcPeriod"/>
            </a:pPr>
            <a:r>
              <a:rPr lang="en-US" sz="2400" dirty="0"/>
              <a:t>R1 does not use the LSAs at all when choosing what routes to add. </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100126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3046988"/>
          </a:xfrm>
          <a:prstGeom prst="rect">
            <a:avLst/>
          </a:prstGeom>
          <a:noFill/>
        </p:spPr>
        <p:txBody>
          <a:bodyPr wrap="square">
            <a:spAutoFit/>
          </a:bodyPr>
          <a:lstStyle/>
          <a:p>
            <a:pPr algn="l"/>
            <a:r>
              <a:rPr lang="en-US" sz="2400" dirty="0"/>
              <a:t>Which of the following OSPF neighbor states is expected when the exchange of topology information is complete between two OSPF neighbors? </a:t>
            </a:r>
          </a:p>
          <a:p>
            <a:pPr algn="l"/>
            <a:endParaRPr lang="en-US" sz="2400" dirty="0"/>
          </a:p>
          <a:p>
            <a:pPr marL="457200" indent="-457200" algn="l">
              <a:buAutoNum type="alphaLcPeriod"/>
            </a:pPr>
            <a:r>
              <a:rPr lang="en-US" sz="2400" dirty="0"/>
              <a:t>2-way </a:t>
            </a:r>
          </a:p>
          <a:p>
            <a:pPr marL="457200" indent="-457200" algn="l">
              <a:buAutoNum type="alphaLcPeriod"/>
            </a:pPr>
            <a:r>
              <a:rPr lang="en-US" sz="2400" dirty="0"/>
              <a:t>Full </a:t>
            </a:r>
          </a:p>
          <a:p>
            <a:pPr marL="457200" indent="-457200" algn="l">
              <a:buAutoNum type="alphaLcPeriod"/>
            </a:pPr>
            <a:r>
              <a:rPr lang="en-US" sz="2400" dirty="0"/>
              <a:t>Up/up </a:t>
            </a:r>
          </a:p>
          <a:p>
            <a:pPr marL="457200" indent="-457200" algn="l">
              <a:buAutoNum type="alphaLcPeriod"/>
            </a:pPr>
            <a:r>
              <a:rPr lang="en-US" sz="2400" dirty="0"/>
              <a:t>Final</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89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are not using Auto MDI-X on a Cisco switch, what type of cable is used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connect a Layer 2 switch’s port to a PC?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Crossover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Rollover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Console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Straight-through</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2838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3046988"/>
          </a:xfrm>
          <a:prstGeom prst="rect">
            <a:avLst/>
          </a:prstGeom>
          <a:noFill/>
        </p:spPr>
        <p:txBody>
          <a:bodyPr wrap="square">
            <a:spAutoFit/>
          </a:bodyPr>
          <a:lstStyle/>
          <a:p>
            <a:pPr algn="l"/>
            <a:r>
              <a:rPr lang="en-US" sz="2400" dirty="0"/>
              <a:t>Which of the following OSPF neighbor states is expected when the exchange of topology information is complete between two OSPF neighbors? </a:t>
            </a:r>
          </a:p>
          <a:p>
            <a:pPr algn="l"/>
            <a:endParaRPr lang="en-US" sz="2400" dirty="0"/>
          </a:p>
          <a:p>
            <a:pPr marL="457200" indent="-457200" algn="l">
              <a:buAutoNum type="alphaLcPeriod"/>
            </a:pPr>
            <a:r>
              <a:rPr lang="en-US" sz="2400" dirty="0"/>
              <a:t>2-way </a:t>
            </a:r>
          </a:p>
          <a:p>
            <a:pPr marL="457200" indent="-457200" algn="l">
              <a:buAutoNum type="alphaLcPeriod"/>
            </a:pPr>
            <a:r>
              <a:rPr lang="en-US" sz="2400" dirty="0">
                <a:highlight>
                  <a:srgbClr val="FFFF00"/>
                </a:highlight>
              </a:rPr>
              <a:t>Full </a:t>
            </a:r>
          </a:p>
          <a:p>
            <a:pPr marL="457200" indent="-457200" algn="l">
              <a:buAutoNum type="alphaLcPeriod"/>
            </a:pPr>
            <a:r>
              <a:rPr lang="en-US" sz="2400" dirty="0"/>
              <a:t>Up/up </a:t>
            </a:r>
          </a:p>
          <a:p>
            <a:pPr marL="457200" indent="-457200" algn="l">
              <a:buAutoNum type="alphaLcPeriod"/>
            </a:pPr>
            <a:r>
              <a:rPr lang="en-US" sz="2400" dirty="0"/>
              <a:t>Final</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9921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416243" cy="4154984"/>
          </a:xfrm>
          <a:prstGeom prst="rect">
            <a:avLst/>
          </a:prstGeom>
          <a:noFill/>
        </p:spPr>
        <p:txBody>
          <a:bodyPr wrap="square">
            <a:spAutoFit/>
          </a:bodyPr>
          <a:lstStyle/>
          <a:p>
            <a:pPr algn="l"/>
            <a:r>
              <a:rPr lang="en-US" sz="2400" dirty="0"/>
              <a:t>A company has a small/medium-sized network with 15 routers and 40 subnets and uses OSPFv2. Which of the following is considered an advantage of using a single-area design as opposed to a multiarea design? </a:t>
            </a:r>
          </a:p>
          <a:p>
            <a:pPr algn="l"/>
            <a:endParaRPr lang="en-US" sz="2400" dirty="0"/>
          </a:p>
          <a:p>
            <a:pPr marL="457200" indent="-457200" algn="l">
              <a:buAutoNum type="alphaLcPeriod"/>
            </a:pPr>
            <a:r>
              <a:rPr lang="en-US" sz="2400" dirty="0"/>
              <a:t>It reduces the processing overhead on most routers.</a:t>
            </a:r>
          </a:p>
          <a:p>
            <a:pPr marL="457200" indent="-457200" algn="l">
              <a:buAutoNum type="alphaLcPeriod"/>
            </a:pPr>
            <a:r>
              <a:rPr lang="en-US" sz="2400" dirty="0"/>
              <a:t>Status changes to one link may not require SPF to run on all other routers. </a:t>
            </a:r>
          </a:p>
          <a:p>
            <a:pPr marL="457200" indent="-457200" algn="l">
              <a:buAutoNum type="alphaLcPeriod"/>
            </a:pPr>
            <a:r>
              <a:rPr lang="en-US" sz="2400" dirty="0"/>
              <a:t>It allows for simpler planning and operations. </a:t>
            </a:r>
          </a:p>
          <a:p>
            <a:pPr marL="457200" indent="-457200" algn="l">
              <a:buAutoNum type="alphaLcPeriod"/>
            </a:pPr>
            <a:r>
              <a:rPr lang="en-US" sz="2400" dirty="0"/>
              <a:t>It allows for route summarization, reducing the size of IP routing tables</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67129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416243" cy="4154984"/>
          </a:xfrm>
          <a:prstGeom prst="rect">
            <a:avLst/>
          </a:prstGeom>
          <a:noFill/>
        </p:spPr>
        <p:txBody>
          <a:bodyPr wrap="square">
            <a:spAutoFit/>
          </a:bodyPr>
          <a:lstStyle/>
          <a:p>
            <a:pPr algn="l"/>
            <a:r>
              <a:rPr lang="en-US" sz="2400" dirty="0"/>
              <a:t>A company has a small/medium-sized network with 15 routers and 40 subnets and uses OSPFv2. Which of the following is considered an advantage of using a single-area design as opposed to a multiarea design? </a:t>
            </a:r>
          </a:p>
          <a:p>
            <a:pPr algn="l"/>
            <a:endParaRPr lang="en-US" sz="2400" dirty="0"/>
          </a:p>
          <a:p>
            <a:pPr marL="457200" indent="-457200" algn="l">
              <a:buAutoNum type="alphaLcPeriod"/>
            </a:pPr>
            <a:r>
              <a:rPr lang="en-US" sz="2400" dirty="0"/>
              <a:t>It reduces the processing overhead on most routers.</a:t>
            </a:r>
          </a:p>
          <a:p>
            <a:pPr marL="457200" indent="-457200" algn="l">
              <a:buAutoNum type="alphaLcPeriod"/>
            </a:pPr>
            <a:r>
              <a:rPr lang="en-US" sz="2400" dirty="0"/>
              <a:t>Status changes to one link may not require SPF to run on all other routers. </a:t>
            </a:r>
          </a:p>
          <a:p>
            <a:pPr marL="457200" indent="-457200" algn="l">
              <a:buAutoNum type="alphaLcPeriod"/>
            </a:pPr>
            <a:r>
              <a:rPr lang="en-US" sz="2400" dirty="0">
                <a:highlight>
                  <a:srgbClr val="FFFF00"/>
                </a:highlight>
              </a:rPr>
              <a:t>It allows for simpler planning and operations. </a:t>
            </a:r>
          </a:p>
          <a:p>
            <a:pPr marL="457200" indent="-457200" algn="l">
              <a:buAutoNum type="alphaLcPeriod"/>
            </a:pPr>
            <a:r>
              <a:rPr lang="en-US" sz="2400" dirty="0"/>
              <a:t>It allows for route summarization, reducing the size of IP routing tables</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725181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416243" cy="3970318"/>
          </a:xfrm>
          <a:prstGeom prst="rect">
            <a:avLst/>
          </a:prstGeom>
          <a:noFill/>
        </p:spPr>
        <p:txBody>
          <a:bodyPr wrap="square">
            <a:spAutoFit/>
          </a:bodyPr>
          <a:lstStyle/>
          <a:p>
            <a:pPr algn="l"/>
            <a:r>
              <a:rPr lang="en-US" sz="2800" dirty="0">
                <a:effectLst/>
                <a:latin typeface="Calibri" panose="020F0502020204030204" pitchFamily="34" charset="0"/>
                <a:ea typeface="Calibri" panose="020F0502020204030204" pitchFamily="34" charset="0"/>
                <a:cs typeface="Times New Roman" panose="02020603050405020304" pitchFamily="18" charset="0"/>
              </a:rPr>
              <a:t>Which of the following commands list the OSPF neighbors off interface serial 0/0? (Choose two answers.) </a:t>
            </a:r>
          </a:p>
          <a:p>
            <a:pPr algn="l"/>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latin typeface="Calibri" panose="020F0502020204030204" pitchFamily="34" charset="0"/>
                <a:ea typeface="Calibri" panose="020F0502020204030204" pitchFamily="34" charset="0"/>
                <a:cs typeface="Times New Roman" panose="02020603050405020304" pitchFamily="18" charset="0"/>
              </a:rPr>
              <a:t> neighbor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latin typeface="Calibri" panose="020F0502020204030204" pitchFamily="34" charset="0"/>
                <a:ea typeface="Calibri" panose="020F0502020204030204" pitchFamily="34" charset="0"/>
                <a:cs typeface="Times New Roman" panose="02020603050405020304" pitchFamily="18" charset="0"/>
              </a:rPr>
              <a:t> interface brief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neighbor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interface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latin typeface="Calibri" panose="020F0502020204030204" pitchFamily="34" charset="0"/>
                <a:ea typeface="Calibri" panose="020F0502020204030204" pitchFamily="34" charset="0"/>
                <a:cs typeface="Times New Roman" panose="02020603050405020304" pitchFamily="18" charset="0"/>
              </a:rPr>
              <a:t> neighbor serial 0/0 </a:t>
            </a:r>
            <a:endParaRPr lang="en-US" sz="5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35320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416243" cy="3970318"/>
          </a:xfrm>
          <a:prstGeom prst="rect">
            <a:avLst/>
          </a:prstGeom>
          <a:noFill/>
        </p:spPr>
        <p:txBody>
          <a:bodyPr wrap="square">
            <a:spAutoFit/>
          </a:bodyPr>
          <a:lstStyle/>
          <a:p>
            <a:pPr algn="l"/>
            <a:r>
              <a:rPr lang="en-US" sz="2800" dirty="0">
                <a:effectLst/>
                <a:latin typeface="Calibri" panose="020F0502020204030204" pitchFamily="34" charset="0"/>
                <a:ea typeface="Calibri" panose="020F0502020204030204" pitchFamily="34" charset="0"/>
                <a:cs typeface="Times New Roman" panose="02020603050405020304" pitchFamily="18" charset="0"/>
              </a:rPr>
              <a:t>Which of the following commands list the OSPF neighbors off interface serial 0/0? (Choose two answers.) </a:t>
            </a:r>
          </a:p>
          <a:p>
            <a:pPr algn="l"/>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neighbor </a:t>
            </a:r>
            <a:endParaRPr lang="en-US" sz="28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latin typeface="Calibri" panose="020F0502020204030204" pitchFamily="34" charset="0"/>
                <a:ea typeface="Calibri" panose="020F0502020204030204" pitchFamily="34" charset="0"/>
                <a:cs typeface="Times New Roman" panose="02020603050405020304" pitchFamily="18" charset="0"/>
              </a:rPr>
              <a:t> interface brief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neighbor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latin typeface="Calibri" panose="020F0502020204030204" pitchFamily="34" charset="0"/>
                <a:ea typeface="Calibri" panose="020F0502020204030204" pitchFamily="34" charset="0"/>
                <a:cs typeface="Times New Roman" panose="02020603050405020304" pitchFamily="18" charset="0"/>
              </a:rPr>
              <a:t> interface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ospf</a:t>
            </a:r>
            <a:r>
              <a:rPr lang="en-US" sz="2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neighbor serial 0/0 </a:t>
            </a:r>
            <a:endParaRPr lang="en-US" sz="5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96137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958685" cy="3046988"/>
          </a:xfrm>
          <a:prstGeom prst="rect">
            <a:avLst/>
          </a:prstGeom>
          <a:noFill/>
        </p:spPr>
        <p:txBody>
          <a:bodyPr wrap="square">
            <a:spAutoFit/>
          </a:bodyPr>
          <a:lstStyle/>
          <a:p>
            <a:pPr algn="l"/>
            <a:r>
              <a:rPr lang="en-US" sz="2400" dirty="0">
                <a:effectLst/>
                <a:latin typeface="Calibri" panose="020F0502020204030204" pitchFamily="34" charset="0"/>
                <a:ea typeface="Calibri" panose="020F0502020204030204" pitchFamily="34" charset="0"/>
                <a:cs typeface="Times New Roman" panose="02020603050405020304" pitchFamily="18" charset="0"/>
              </a:rPr>
              <a:t>OSPF interface configuration uses the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400" dirty="0">
                <a:effectLst/>
                <a:latin typeface="Calibri" panose="020F0502020204030204" pitchFamily="34" charset="0"/>
                <a:ea typeface="Calibri" panose="020F0502020204030204" pitchFamily="34" charset="0"/>
                <a:cs typeface="Times New Roman" panose="02020603050405020304" pitchFamily="18" charset="0"/>
              </a:rPr>
              <a:t> process-id area area-number configuration command. In which modes do you configure the following settings when using this command? </a:t>
            </a:r>
          </a:p>
          <a:p>
            <a:pPr algn="l"/>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router ID is configured explicitly in router mode.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router ID is configured explicitly in interface mode.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An interface’s area number is configured in router mode.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An interface’s area number is configured in interface mode</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47351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33668" y="907311"/>
            <a:ext cx="7958685" cy="3046988"/>
          </a:xfrm>
          <a:prstGeom prst="rect">
            <a:avLst/>
          </a:prstGeom>
          <a:noFill/>
        </p:spPr>
        <p:txBody>
          <a:bodyPr wrap="square">
            <a:spAutoFit/>
          </a:bodyPr>
          <a:lstStyle/>
          <a:p>
            <a:pPr algn="l"/>
            <a:r>
              <a:rPr lang="en-US" sz="2400" dirty="0">
                <a:effectLst/>
                <a:latin typeface="Calibri" panose="020F0502020204030204" pitchFamily="34" charset="0"/>
                <a:ea typeface="Calibri" panose="020F0502020204030204" pitchFamily="34" charset="0"/>
                <a:cs typeface="Times New Roman" panose="02020603050405020304" pitchFamily="18" charset="0"/>
              </a:rPr>
              <a:t>OSPF interface configuration uses the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2400" dirty="0">
                <a:effectLst/>
                <a:latin typeface="Calibri" panose="020F0502020204030204" pitchFamily="34" charset="0"/>
                <a:ea typeface="Calibri" panose="020F0502020204030204" pitchFamily="34" charset="0"/>
                <a:cs typeface="Times New Roman" panose="02020603050405020304" pitchFamily="18" charset="0"/>
              </a:rPr>
              <a:t> process-id area area-number configuration command. In which modes do you configure the following settings when using this command? </a:t>
            </a:r>
          </a:p>
          <a:p>
            <a:pPr algn="l"/>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router ID is configured explicitly in router mode. </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router ID is configured explicitly in interface mode.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An interface’s area number is configured in router mode.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 interface’s area number is configured in interface mode</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764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Routers R1 and R2, with router IDs 1.1.1.1 and 2.2.2.2, connect over an Ethernet WAN link. If using all default OSPF settings, if the WAN link initializes for both routers at the same time, which of the following answers are true? (Choose two answers.)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become the 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dynamically discover the existence of router R2.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R2 will be neither the DR nor the BDR.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R1’s 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 command will list R2 with a state of “FULL/DR.”</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3255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Routers R1 and R2, with router IDs 1.1.1.1 and 2.2.2.2, connect over an Ethernet WAN link. If using all default OSPF settings, if the WAN link initializes for both routers at the same time, which of the following answers are true? (Choose two answers.)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become the 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Router R1 will dynamically discover the existence of router R2.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R2 will be neither the DR nor the BDR.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Router R1’s show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ospf</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neighbor command will list R2 with a state of “FULL/DR.”</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77994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85323"/>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Routers R1 and R2, with router IDs 1.1.1.1 and 2.2.2.2, connect over an Ethernet WAN link. The configuration uses all defaults, except giving R1 an interface priority of 11 and changing both routers to use OSPF network type point-to-point. If the WAN link initializes for both routers at the same time, which of the following answers are true? (Choose two answers.)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become the 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dynamically discover the existence of router R2.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R2 will be neither the DR nor the BDR.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R2’s 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 command will list R1 with a state of “FULL/DR.” </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981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duplex setting used throughout a point-to-point Ethernet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Half-duplex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Full-duplex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Main 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082172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85323"/>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Routers R1 and R2, with router IDs 1.1.1.1 and 2.2.2.2, connect over an Ethernet WAN link. The configuration uses all defaults, except giving R1 an interface priority of 11 and changing both routers to use OSPF network type point-to-point. If the WAN link initializes for both routers at the same time, which of the following answers are true? (Choose two answers.)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will become the DR.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Router R1 will dynamically discover the existence of router R2.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Router R2 will be neither the DR nor the BDR.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R2’s 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ospf</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 command will list R1 with a state of “FULL/DR.” </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09000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85323"/>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Per the command output, with how many routers is router R9 full adjacent over its Gi0/0 interface?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R9# </a:t>
            </a:r>
            <a:r>
              <a:rPr lang="en-US" sz="1800" b="1" dirty="0">
                <a:effectLst/>
                <a:latin typeface="Arial" panose="020B0604020202020204" pitchFamily="34" charset="0"/>
                <a:ea typeface="Calibri" panose="020F0502020204030204" pitchFamily="34" charset="0"/>
                <a:cs typeface="Arial" panose="020B0604020202020204" pitchFamily="34" charset="0"/>
              </a:rPr>
              <a:t>show </a:t>
            </a:r>
            <a:r>
              <a:rPr lang="en-US" sz="1800" b="1" dirty="0" err="1">
                <a:effectLst/>
                <a:latin typeface="Arial" panose="020B0604020202020204" pitchFamily="34" charset="0"/>
                <a:ea typeface="Calibri" panose="020F0502020204030204" pitchFamily="34" charset="0"/>
                <a:cs typeface="Arial" panose="020B0604020202020204" pitchFamily="34" charset="0"/>
              </a:rPr>
              <a:t>ip</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ospf</a:t>
            </a:r>
            <a:r>
              <a:rPr lang="en-US" sz="1800" b="1" dirty="0">
                <a:effectLst/>
                <a:latin typeface="Arial" panose="020B0604020202020204" pitchFamily="34" charset="0"/>
                <a:ea typeface="Calibri" panose="020F0502020204030204" pitchFamily="34" charset="0"/>
                <a:cs typeface="Arial" panose="020B0604020202020204" pitchFamily="34" charset="0"/>
              </a:rPr>
              <a:t> interface brief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Interface PID 	Area 	IP Address/Mask 	Cost 	State 	</a:t>
            </a:r>
            <a:r>
              <a:rPr lang="en-US" sz="1800" dirty="0" err="1">
                <a:effectLst/>
                <a:latin typeface="Arial" panose="020B0604020202020204" pitchFamily="34" charset="0"/>
                <a:ea typeface="Calibri" panose="020F0502020204030204" pitchFamily="34" charset="0"/>
                <a:cs typeface="Arial" panose="020B0604020202020204" pitchFamily="34" charset="0"/>
              </a:rPr>
              <a:t>Nbrs</a:t>
            </a:r>
            <a:r>
              <a:rPr lang="en-US" sz="1800" dirty="0">
                <a:effectLst/>
                <a:latin typeface="Arial" panose="020B0604020202020204" pitchFamily="34" charset="0"/>
                <a:ea typeface="Calibri" panose="020F0502020204030204" pitchFamily="34" charset="0"/>
                <a:cs typeface="Arial" panose="020B0604020202020204" pitchFamily="34" charset="0"/>
              </a:rPr>
              <a:t> F/C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Gi0/0 	1 	0 	10.1.1.1/24 	1	 DROTH 2/5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7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716367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85323"/>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Per the command output, with how many routers is router R9 full adjacent over its Gi0/0 interface?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R9# </a:t>
            </a:r>
            <a:r>
              <a:rPr lang="en-US" sz="1800" b="1" dirty="0">
                <a:effectLst/>
                <a:latin typeface="Arial" panose="020B0604020202020204" pitchFamily="34" charset="0"/>
                <a:ea typeface="Calibri" panose="020F0502020204030204" pitchFamily="34" charset="0"/>
                <a:cs typeface="Arial" panose="020B0604020202020204" pitchFamily="34" charset="0"/>
              </a:rPr>
              <a:t>show </a:t>
            </a:r>
            <a:r>
              <a:rPr lang="en-US" sz="1800" b="1" dirty="0" err="1">
                <a:effectLst/>
                <a:latin typeface="Arial" panose="020B0604020202020204" pitchFamily="34" charset="0"/>
                <a:ea typeface="Calibri" panose="020F0502020204030204" pitchFamily="34" charset="0"/>
                <a:cs typeface="Arial" panose="020B0604020202020204" pitchFamily="34" charset="0"/>
              </a:rPr>
              <a:t>ip</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ospf</a:t>
            </a:r>
            <a:r>
              <a:rPr lang="en-US" sz="1800" b="1" dirty="0">
                <a:effectLst/>
                <a:latin typeface="Arial" panose="020B0604020202020204" pitchFamily="34" charset="0"/>
                <a:ea typeface="Calibri" panose="020F0502020204030204" pitchFamily="34" charset="0"/>
                <a:cs typeface="Arial" panose="020B0604020202020204" pitchFamily="34" charset="0"/>
              </a:rPr>
              <a:t> interface brief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Interface PID 	Area 	IP Address/Mask 	Cost 	State 	</a:t>
            </a:r>
            <a:r>
              <a:rPr lang="en-US" sz="1800" dirty="0" err="1">
                <a:effectLst/>
                <a:latin typeface="Arial" panose="020B0604020202020204" pitchFamily="34" charset="0"/>
                <a:ea typeface="Calibri" panose="020F0502020204030204" pitchFamily="34" charset="0"/>
                <a:cs typeface="Arial" panose="020B0604020202020204" pitchFamily="34" charset="0"/>
              </a:rPr>
              <a:t>Nbrs</a:t>
            </a:r>
            <a:r>
              <a:rPr lang="en-US" sz="1800" dirty="0">
                <a:effectLst/>
                <a:latin typeface="Arial" panose="020B0604020202020204" pitchFamily="34" charset="0"/>
                <a:ea typeface="Calibri" panose="020F0502020204030204" pitchFamily="34" charset="0"/>
                <a:cs typeface="Arial" panose="020B0604020202020204" pitchFamily="34" charset="0"/>
              </a:rPr>
              <a:t> F/C </a:t>
            </a:r>
          </a:p>
          <a:p>
            <a:pPr algn="l"/>
            <a:r>
              <a:rPr lang="en-US" sz="1800" dirty="0">
                <a:effectLst/>
                <a:latin typeface="Arial" panose="020B0604020202020204" pitchFamily="34" charset="0"/>
                <a:ea typeface="Calibri" panose="020F0502020204030204" pitchFamily="34" charset="0"/>
                <a:cs typeface="Arial" panose="020B0604020202020204" pitchFamily="34" charset="0"/>
              </a:rPr>
              <a:t>Gi0/0 	1 	0 	10.1.1.1/24 	1	 DROTH 2/5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7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 </a:t>
            </a: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 </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0102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connects routers R11 and R12 to the same Ethernet LAN and configures them to use OSPFv2. Which answers describe a combination of settings that would prevent the two routers from becoming OSPF neighbors? (Choose two answers.)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interface uses area 11 while R12’s interface uses area 12.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OSPF process uses process ID 11 while R12 uses process ID 12.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interface uses OSPF priority 11 while R12’s uses OSPF priority 12.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interface uses an OSPF Hello timer value of 11 while R12’s uses 12. </a:t>
            </a:r>
            <a:endParaRPr lang="en-US" sz="1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44025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connects routers R11 and R12 to the same Ethernet LAN and configures them to use OSPFv2. Which answers describe a combination of settings that would prevent the two routers from becoming OSPF neighbors? (Choose two answers.) </a:t>
            </a: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R11’s interface uses area 11 while R12’s interface uses area 12.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OSPF process uses process ID 11 while R12 uses process ID 12.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R11’s interface uses OSPF priority 11 while R12’s uses OSPF priority 12.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R11’s interface uses an OSPF Hello timer value of 11 while R12’s uses 12. </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56328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connects routers R13 and R14 to the same Ethernet LAN and configures them to use OSPFv2. Which answers describe a combination of settings that would prevent the two routers from becoming OSPF neighbors?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interface IP addresses reside in the same 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OSPF process uses process ID 13.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OSPF process uses router ID 13.13.13.13.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interfaces use an OSPF Dead interval of 40.</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79528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031325"/>
          </a:xfrm>
          <a:prstGeom prst="rect">
            <a:avLst/>
          </a:prstGeom>
          <a:noFill/>
        </p:spPr>
        <p:txBody>
          <a:bodyPr wrap="square">
            <a:spAutoFit/>
          </a:bodyPr>
          <a:lstStyle/>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connects routers R13 and R14 to the same Ethernet LAN and configures them to use OSPFv2. Which answers describe a combination of settings that would prevent the two routers from becoming OSPF neighbors? </a:t>
            </a: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interface IP addresses reside in the same 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OSPF process uses process ID 13.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Both routers’ OSPF process uses router ID 13.13.13.13.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routers’ interfaces use an OSPF Dead interval of 40.</a:t>
            </a:r>
            <a:endParaRPr lang="en-US" sz="115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46442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R15 has been a working part of a network that uses OSPFv2. An engineer then issues the shutdown command in OSPF configuration mode on R15. Which of the following occurs?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empties its IP routing table of all OSPF routes but keeps its LSDB intact.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empties its LSDB but keeps OSPF neighbor relationships active.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keeps OSPF neighbors open but does not accept new OSPF neighbors.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keeps all OSPF configuration but ceases all OSPF activities (routes, LSDB, neighbors)</a:t>
            </a:r>
          </a:p>
        </p:txBody>
      </p:sp>
    </p:spTree>
    <p:extLst>
      <p:ext uri="{BB962C8B-B14F-4D97-AF65-F5344CB8AC3E}">
        <p14:creationId xmlns:p14="http://schemas.microsoft.com/office/powerpoint/2010/main" val="18269169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R15 has been a working part of a network that uses OSPFv2. An engineer then issues the shutdown command in OSPF configuration mode on R15. Which of the following occurs?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empties its IP routing table of all OSPF routes but keeps its LSDB intact.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empties its LSDB but keeps OSPF neighbor relationships active.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R15 keeps OSPF neighbors open but does not accept new OSPF neighbors.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R15 keeps all OSPF configuration but ceases all OSPF activities (routes, LSDB, neighbors)</a:t>
            </a:r>
          </a:p>
        </p:txBody>
      </p:sp>
    </p:spTree>
    <p:extLst>
      <p:ext uri="{BB962C8B-B14F-4D97-AF65-F5344CB8AC3E}">
        <p14:creationId xmlns:p14="http://schemas.microsoft.com/office/powerpoint/2010/main" val="93130410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was a short-term solution to the IPv4 address exhaustion problem?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version 6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version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NAT/PAT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381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949123"/>
          </a:xfrm>
          <a:prstGeom prst="rect">
            <a:avLst/>
          </a:prstGeom>
          <a:noFill/>
        </p:spPr>
        <p:txBody>
          <a:bodyPr wrap="square">
            <a:spAutoFit/>
          </a:bodyPr>
          <a:lstStyle/>
          <a:p>
            <a:pPr marL="24765" marR="0" eaLnBrk="0" hangingPunct="0">
              <a:lnSpc>
                <a:spcPct val="107000"/>
              </a:lnSpc>
              <a:spcBef>
                <a:spcPts val="30"/>
              </a:spcBef>
              <a:spcAft>
                <a:spcPts val="0"/>
              </a:spcAft>
            </a:pPr>
            <a:r>
              <a:rPr lang="en-US" sz="1800" dirty="0">
                <a:solidFill>
                  <a:srgbClr val="231F20"/>
                </a:solidFill>
                <a:effectLst/>
                <a:latin typeface="Arial" panose="020B0604020202020204" pitchFamily="34" charset="0"/>
                <a:ea typeface="Calibri" panose="020F0502020204030204" pitchFamily="34" charset="0"/>
                <a:cs typeface="Times New Roman" panose="02020603050405020304" pitchFamily="18" charset="0"/>
              </a:rPr>
              <a:t>What technology is used with half-duplex Ethernet networks?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4765" marR="2983230" algn="just" eaLnBrk="0" hangingPunct="0">
              <a:lnSpc>
                <a:spcPct val="116000"/>
              </a:lnSpc>
              <a:spcBef>
                <a:spcPts val="2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CSMA/CA </a:t>
            </a:r>
            <a:endParaRPr lang="en-US" dirty="0">
              <a:solidFill>
                <a:srgbClr val="231F20"/>
              </a:solidFill>
              <a:latin typeface="MS UI Gothic" panose="020B0600070205080204" pitchFamily="34" charset="-128"/>
              <a:ea typeface="MS UI Gothic" panose="020B0600070205080204" pitchFamily="34" charset="-128"/>
              <a:cs typeface="Times New Roman" panose="02020603050405020304" pitchFamily="18" charset="0"/>
            </a:endParaRPr>
          </a:p>
          <a:p>
            <a:pPr marL="24765" marR="2983230" algn="just" eaLnBrk="0" hangingPunct="0">
              <a:lnSpc>
                <a:spcPct val="116000"/>
              </a:lnSpc>
              <a:spcBef>
                <a:spcPts val="2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B.       </a:t>
            </a:r>
            <a:r>
              <a:rPr lang="en-US" sz="1800" dirty="0">
                <a:solidFill>
                  <a:srgbClr val="231F20"/>
                </a:solidFill>
                <a:effectLst/>
                <a:highlight>
                  <a:srgbClr val="FFFF00"/>
                </a:highlight>
                <a:latin typeface="Arial" panose="020B0604020202020204" pitchFamily="34" charset="0"/>
                <a:ea typeface="MS UI Gothic" panose="020B0600070205080204" pitchFamily="34" charset="-128"/>
                <a:cs typeface="Times New Roman" panose="02020603050405020304" pitchFamily="18" charset="0"/>
              </a:rPr>
              <a:t>CSMA/CD</a:t>
            </a:r>
          </a:p>
          <a:p>
            <a:pPr marL="24765" marR="2983230" algn="just" eaLnBrk="0" hangingPunct="0">
              <a:lnSpc>
                <a:spcPct val="116000"/>
              </a:lnSpc>
              <a:spcBef>
                <a:spcPts val="2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CSMA/CC </a:t>
            </a:r>
            <a:endParaRPr lang="en-US" dirty="0">
              <a:solidFill>
                <a:srgbClr val="231F20"/>
              </a:solidFill>
              <a:latin typeface="MS UI Gothic" panose="020B0600070205080204" pitchFamily="34" charset="-128"/>
              <a:ea typeface="MS UI Gothic" panose="020B0600070205080204" pitchFamily="34" charset="-128"/>
              <a:cs typeface="Times New Roman" panose="02020603050405020304" pitchFamily="18" charset="0"/>
            </a:endParaRPr>
          </a:p>
          <a:p>
            <a:pPr marL="24765" marR="2983230" algn="just" eaLnBrk="0" hangingPunct="0">
              <a:lnSpc>
                <a:spcPct val="116000"/>
              </a:lnSpc>
              <a:spcBef>
                <a:spcPts val="2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D.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CSMA/CQ</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35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duplex setting used throughout a point-to-point Ethernet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Half-duplex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Full-duplex</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Main 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222588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was a short-term solution to the IPv4 address exhaustion problem?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version 6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version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NAT/PAT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0745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481077"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receives an Ethernet frame that holds an IPv6 packet. The router then makes a decision to route the packet out a serial link. Which of the following statements is true about how a router forwards an IPv6 packet?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discards the Ethernet data-link header and trailer of the received frame.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makes the forwarding decision based on the packet’s source IPv6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keeps the Ethernet header, encapsulating the entire frame inside a new IPv6 packet before sending it over the serial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uses the IPv4 routing table when choosing where to forward the packet.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15509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481077"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receives an Ethernet frame that holds an IPv6 packet. The router then makes a decision to route the packet out a serial link. Which of the following statements is true about how a router forwards an IPv6 packet?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router discards the Ethernet data-link header and trailer of the received frame.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makes the forwarding decision based on the packet’s source IPv6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keeps the Ethernet header, encapsulating the entire frame inside a new IPv6 packet before sending it over the serial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uses the IPv4 routing table when choosing where to forward the packet.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60988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FE80:0000:0000:0100: 0000:0000:0000:0123?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FE8::1::123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FE80::100:0:0:0:123:4567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FE80:0:0:100::123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2766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FE80:0000:0000:0100: 0000:0000:0000:0123?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FE8::1::123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FE80::100:0:0:0:123:4567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FE80:0:0:100::123 </a:t>
            </a:r>
          </a:p>
        </p:txBody>
      </p:sp>
    </p:spTree>
    <p:extLst>
      <p:ext uri="{BB962C8B-B14F-4D97-AF65-F5344CB8AC3E}">
        <p14:creationId xmlns:p14="http://schemas.microsoft.com/office/powerpoint/2010/main" val="3803245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2000:0300:0040:0005: 6000:0700:0080:0009?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2:3:4:5:6:7:8:9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2000:300:40:5:6000:700:80:9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2000:300:4:5:6000:700:8:9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2000:3:4:5:6:7:8:9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00460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2000:0300:0040:0005: 6000:0700:0080:0009?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2:3:4:5:6:7:8:9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2000:300:40:5:6000:700:80:9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2000:300:4:5:6000:700:8:9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2000:3:4:5:6:7:8:9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34482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unabbreviated version of IPv6 address 2001:DB8::200:28?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2001:0DB8:0000:0000:0000:0000:0200:0028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2001:0DB8::0200:0028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2001:0DB8:0:0:0:0:0200:0028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2001:0DB8:0000:0000:0000:0000:200:0028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370607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unabbreviated version of IPv6 address 2001:DB8::200:28?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2001:0DB8:0000:0000:0000:0000:0200:0028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2001:0DB8::0200:0028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2001:0DB8:0:0:0:0:0200:0028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2001:0DB8:0000:0000:0000:0000:200:0028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82066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prefix for address 2000:0000:0000:0005:6000:0700: 0080:0009, assuming a mask of /64?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2000::5::/64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2000::5:0:0:0:0/64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2000:0:0:5::/64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2000:0:0:5:0:0:0:0/64</a:t>
            </a:r>
          </a:p>
        </p:txBody>
      </p:sp>
    </p:spTree>
    <p:extLst>
      <p:ext uri="{BB962C8B-B14F-4D97-AF65-F5344CB8AC3E}">
        <p14:creationId xmlns:p14="http://schemas.microsoft.com/office/powerpoint/2010/main" val="374907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736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was the original PoE standard designation?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802.3bt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802.3at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802.3af</a:t>
            </a: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802.3bu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218116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prefix for address 2000:0000:0000:0005:6000:0700: 0080:0009, assuming a mask of /64?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2000::5::/64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2000::5:0:0:0:0/64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2000:0:0:5::/64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2000:0:0:5:0:0:0:0/64</a:t>
            </a:r>
          </a:p>
        </p:txBody>
      </p:sp>
    </p:spTree>
    <p:extLst>
      <p:ext uri="{BB962C8B-B14F-4D97-AF65-F5344CB8AC3E}">
        <p14:creationId xmlns:p14="http://schemas.microsoft.com/office/powerpoint/2010/main" val="34544046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IPv6 addresses appears to be a unique local unicast address, based on its first few hex digits?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3123:1:3:5::1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FE80::1234:56FF:FE78:9ABC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FDAD::1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FF00::5</a:t>
            </a:r>
          </a:p>
        </p:txBody>
      </p:sp>
    </p:spTree>
    <p:extLst>
      <p:ext uri="{BB962C8B-B14F-4D97-AF65-F5344CB8AC3E}">
        <p14:creationId xmlns:p14="http://schemas.microsoft.com/office/powerpoint/2010/main" val="1291272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IPv6 addresses appears to be a unique local unicast address, based on its first few hex digits?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3123:1:3:5::1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FE80::1234:56FF:FE78:9ABC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FDAD::1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FF00::5</a:t>
            </a:r>
          </a:p>
        </p:txBody>
      </p:sp>
    </p:spTree>
    <p:extLst>
      <p:ext uri="{BB962C8B-B14F-4D97-AF65-F5344CB8AC3E}">
        <p14:creationId xmlns:p14="http://schemas.microsoft.com/office/powerpoint/2010/main" val="283645480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IPv6 addresses appears to be a global unicast address, based on its first few hex digits?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3123:1:3:5::1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FE80::1234:56FF:FE78:9ABC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FDAD::1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FF00::5 </a:t>
            </a:r>
          </a:p>
        </p:txBody>
      </p:sp>
    </p:spTree>
    <p:extLst>
      <p:ext uri="{BB962C8B-B14F-4D97-AF65-F5344CB8AC3E}">
        <p14:creationId xmlns:p14="http://schemas.microsoft.com/office/powerpoint/2010/main" val="145858975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IPv6 addresses appears to be a global unicast address, based on its first few hex digits?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3123:1:3:5::1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FE80::1234:56FF:FE78:9ABC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FDAD::1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FF00::5 </a:t>
            </a:r>
          </a:p>
        </p:txBody>
      </p:sp>
    </p:spTree>
    <p:extLst>
      <p:ext uri="{BB962C8B-B14F-4D97-AF65-F5344CB8AC3E}">
        <p14:creationId xmlns:p14="http://schemas.microsoft.com/office/powerpoint/2010/main" val="385901784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subnetting an IPv6 address block, an engineer shows a drawing that breaks the address structure into three pieces. Comparing this concept to a three-part IPv4 address structure, which part of the IPv6 address structure is most like the IPv4 network part of the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Interface 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Global routing prefix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router anycast </a:t>
            </a:r>
          </a:p>
        </p:txBody>
      </p:sp>
    </p:spTree>
    <p:extLst>
      <p:ext uri="{BB962C8B-B14F-4D97-AF65-F5344CB8AC3E}">
        <p14:creationId xmlns:p14="http://schemas.microsoft.com/office/powerpoint/2010/main" val="41720090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subnetting an IPv6 address block, an engineer shows a drawing that breaks the address structure into three pieces. Comparing this concept to a three-part IPv4 address structure, which part of the IPv6 address structure is most like the IPv4 network part of the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Interface 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Global routing prefix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router anycast </a:t>
            </a:r>
          </a:p>
        </p:txBody>
      </p:sp>
    </p:spTree>
    <p:extLst>
      <p:ext uri="{BB962C8B-B14F-4D97-AF65-F5344CB8AC3E}">
        <p14:creationId xmlns:p14="http://schemas.microsoft.com/office/powerpoint/2010/main" val="398054644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subnetting an IPv6 address block, an engineer shows a drawing that breaks the address structure into three pieces. Assuming that all subnets use the same prefix length, which of the following answers lists the name of the field on the far right side of the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Interface 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Global routing prefix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router anycast </a:t>
            </a:r>
          </a:p>
        </p:txBody>
      </p:sp>
    </p:spTree>
    <p:extLst>
      <p:ext uri="{BB962C8B-B14F-4D97-AF65-F5344CB8AC3E}">
        <p14:creationId xmlns:p14="http://schemas.microsoft.com/office/powerpoint/2010/main" val="323696586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subnetting an IPv6 address block, an engineer shows a drawing that breaks the address structure into three pieces. Assuming that all subnets use the same prefix length, which of the following answers lists the name of the field on the far right side of the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Interface ID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Global routing prefix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Subnet router anycast </a:t>
            </a:r>
          </a:p>
        </p:txBody>
      </p:sp>
    </p:spTree>
    <p:extLst>
      <p:ext uri="{BB962C8B-B14F-4D97-AF65-F5344CB8AC3E}">
        <p14:creationId xmlns:p14="http://schemas.microsoft.com/office/powerpoint/2010/main" val="3763008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IPv6 address FD00:1234:5678:9ABC:DEF1:2345:6789:ABCD, which part of the address is considered the global ID of the unique local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this address has no global 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00:1234:5678:9ABC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DEF1:2345:6789:ABCD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00:1234:5678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FD00</a:t>
            </a:r>
          </a:p>
        </p:txBody>
      </p:sp>
    </p:spTree>
    <p:extLst>
      <p:ext uri="{BB962C8B-B14F-4D97-AF65-F5344CB8AC3E}">
        <p14:creationId xmlns:p14="http://schemas.microsoft.com/office/powerpoint/2010/main" val="245515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736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was the original PoE standard designation?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802.3bt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802.3at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802.3af</a:t>
            </a: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802.3bu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06231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IPv6 address FD00:1234:5678:9ABC:DEF1:2345:6789:ABCD, which part of the address is considered the global ID of the unique local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this address has no global 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00:1234:5678:9ABC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DEF1:2345:6789:ABCD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00:1234:5678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FD00</a:t>
            </a:r>
          </a:p>
        </p:txBody>
      </p:sp>
    </p:spTree>
    <p:extLst>
      <p:ext uri="{BB962C8B-B14F-4D97-AF65-F5344CB8AC3E}">
        <p14:creationId xmlns:p14="http://schemas.microsoft.com/office/powerpoint/2010/main" val="23385693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Which of the following commands, added in R1’s Gigabit Ethernet 0/1 configuration mode, gives this router’s G0/1 interface a unicast IPv6 address of 2001:1:1:1:1:200:1:A, with a /64 prefix length?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2001:1:1:1:1:200:1:A/64 eui-64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 /64 eui-64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 /64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p>
        </p:txBody>
      </p:sp>
    </p:spTree>
    <p:extLst>
      <p:ext uri="{BB962C8B-B14F-4D97-AF65-F5344CB8AC3E}">
        <p14:creationId xmlns:p14="http://schemas.microsoft.com/office/powerpoint/2010/main" val="36886357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25941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Which of the following commands, added in R1’s Gigabit Ethernet 0/1 configuration mode, gives this router’s G0/1 interface a unicast IPv6 address of 2001:1:1:1:1:200:1:A, with a /64 prefix length?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ipv6 address 2001:1:1:1:1:200:1:A/64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2001:1:1:1:1:200:1:A/64 eui-64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 /64 eui-64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2001:1:1:1:1:200:1:A /64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p>
        </p:txBody>
      </p:sp>
    </p:spTree>
    <p:extLst>
      <p:ext uri="{BB962C8B-B14F-4D97-AF65-F5344CB8AC3E}">
        <p14:creationId xmlns:p14="http://schemas.microsoft.com/office/powerpoint/2010/main" val="8788514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5055.4444.3333. This interface has been configured with the ipv6 address 2000:1:1:1::/64 eui-64 subcommand. What unicast address will this interface 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2000:1:1:1:52FF:FE55:4444:3333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2000:1:1:1:5255:44FF:FE44:3333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2000:1:1:1:5255:4444:33FF:FE33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2000:1:1:1:200:FF:FE00:0 . </a:t>
            </a:r>
          </a:p>
        </p:txBody>
      </p:sp>
    </p:spTree>
    <p:extLst>
      <p:ext uri="{BB962C8B-B14F-4D97-AF65-F5344CB8AC3E}">
        <p14:creationId xmlns:p14="http://schemas.microsoft.com/office/powerpoint/2010/main" val="41434947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5055.4444.3333. This interface has been configured with the ipv6 address 2000:1:1:1::/64 eui-64 subcommand. What unicast address will this interface 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2000:1:1:1:52FF:FE55:4444:3333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2000:1:1:1:5255:44FF:FE44:3333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2000:1:1:1:5255:4444:33FF:FE33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2000:1:1:1:200:FF:FE00:0 . </a:t>
            </a:r>
          </a:p>
        </p:txBody>
      </p:sp>
    </p:spTree>
    <p:extLst>
      <p:ext uri="{BB962C8B-B14F-4D97-AF65-F5344CB8AC3E}">
        <p14:creationId xmlns:p14="http://schemas.microsoft.com/office/powerpoint/2010/main" val="6997030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currently supports IPv4, routing packets in and out all its interfaces. R1’s configuration needs to be migrated to support dual-stack operation, routing both IPv4 and IPv6. Which of the following tasks must be performed before the router can also support routing IPv6 packets?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Enable IPv6 on each interface using an ipv6 address interface subcommand.</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Enable support for both versions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versions 4 6 global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Additionally enable IPv6 routing using the ipv6 unicast-routing global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Migrate to dual-stack routing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routing dual-stack global command. </a:t>
            </a:r>
          </a:p>
        </p:txBody>
      </p:sp>
    </p:spTree>
    <p:extLst>
      <p:ext uri="{BB962C8B-B14F-4D97-AF65-F5344CB8AC3E}">
        <p14:creationId xmlns:p14="http://schemas.microsoft.com/office/powerpoint/2010/main" val="25951927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currently supports IPv4, routing packets in and out all its interfaces. R1’s configuration needs to be migrated to support dual-stack operation, routing both IPv4 and IPv6. Which of the following tasks must be performed before the router can also support routing IPv6 packets?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Enable IPv6 on each interface using an ipv6 address interface subcommand.</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Enable support for both versions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versions 4 6 global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Additionally enable IPv6 routing using the ipv6 unicast-routing global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Migrate to dual-stack routing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routing dual-stack global command. </a:t>
            </a:r>
          </a:p>
        </p:txBody>
      </p:sp>
    </p:spTree>
    <p:extLst>
      <p:ext uri="{BB962C8B-B14F-4D97-AF65-F5344CB8AC3E}">
        <p14:creationId xmlns:p14="http://schemas.microsoft.com/office/powerpoint/2010/main" val="117607995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The interface is then configured with the ipv6 address 2001:1:1:1:200:FF:FE01:B/64 interface subcommand; no other ipv6 address commands are configured on the interface. Which of the following answers lists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linklocal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used on the interface?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FE80::FF:FE01:B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FE80::200:FF:FE01:B</a:t>
            </a:r>
          </a:p>
        </p:txBody>
      </p:sp>
    </p:spTree>
    <p:extLst>
      <p:ext uri="{BB962C8B-B14F-4D97-AF65-F5344CB8AC3E}">
        <p14:creationId xmlns:p14="http://schemas.microsoft.com/office/powerpoint/2010/main" val="34287593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The interface is then configured with the ipv6 address 2001:1:1:1:200:FF:FE01:B/64 interface subcommand; no other ipv6 address commands are configured on the interface. Which of the following answers lists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linklocal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used on the interface?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FE80::FF:FE01:A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FE80::FF:FE01:B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FE80::200:FF:FE01:B</a:t>
            </a:r>
          </a:p>
        </p:txBody>
      </p:sp>
    </p:spTree>
    <p:extLst>
      <p:ext uri="{BB962C8B-B14F-4D97-AF65-F5344CB8AC3E}">
        <p14:creationId xmlns:p14="http://schemas.microsoft.com/office/powerpoint/2010/main" val="11506635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multicast addresses is defined as the address for sending packets to only the IPv6 routers on the local link?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FF02::1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FF02::2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FF02::5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FF02::A</a:t>
            </a:r>
          </a:p>
        </p:txBody>
      </p:sp>
    </p:spTree>
    <p:extLst>
      <p:ext uri="{BB962C8B-B14F-4D97-AF65-F5344CB8AC3E}">
        <p14:creationId xmlns:p14="http://schemas.microsoft.com/office/powerpoint/2010/main" val="1652057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cable is used to connect a switch to another switch?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Straight-through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Crossover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Null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Dual-band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055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multicast addresses is defined as the address for sending packets to only the IPv6 routers on the local link?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FF02::1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FF02::2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FF02::5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FF02::A</a:t>
            </a:r>
          </a:p>
        </p:txBody>
      </p:sp>
    </p:spTree>
    <p:extLst>
      <p:ext uri="{BB962C8B-B14F-4D97-AF65-F5344CB8AC3E}">
        <p14:creationId xmlns:p14="http://schemas.microsoft.com/office/powerpoint/2010/main" val="31356595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has been configured with the ipv6 address 2000:1:2:3::1/64 command on its G0/1 interface as shown in the figure. The router creates a link-local address of FE80::FF:FE00:1 as well. The interface is working. Which of the following routes will the router add to its IPv6 routing table?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2000:1:2:3::/64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FE80::FF:FE00:1/64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2000:1:2:3::1/128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FE80::FF:FE00:1/128 </a:t>
            </a:r>
          </a:p>
        </p:txBody>
      </p:sp>
    </p:spTree>
    <p:extLst>
      <p:ext uri="{BB962C8B-B14F-4D97-AF65-F5344CB8AC3E}">
        <p14:creationId xmlns:p14="http://schemas.microsoft.com/office/powerpoint/2010/main" val="259321386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has been configured with the ipv6 address 2000:1:2:3::1/64 command on its G0/1 interface as shown in the figure. The router creates a link-local address of FE80::FF:FE00:1 as well. The interface is working. Which of the following routes will the router add to its IPv6 routing table?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route for 2000:1:2:3::/64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FE80::FF:FE00:1/64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route for 2000:1:2:3::1/128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FE80::FF:FE00:1/128 </a:t>
            </a:r>
          </a:p>
        </p:txBody>
      </p:sp>
    </p:spTree>
    <p:extLst>
      <p:ext uri="{BB962C8B-B14F-4D97-AF65-F5344CB8AC3E}">
        <p14:creationId xmlns:p14="http://schemas.microsoft.com/office/powerpoint/2010/main" val="419462875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has been configured with the ipv6 address 3111:1:1:1::1/64 command on its G0/1 interface and ipv6 address 3222:2:2:2::1/64 on its G0/2 interface. Both interfaces are working. Which of the following routes would you expect to see in the output of the show ipv6 route connected command?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3111:1:1:1::/64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3111:1:1:1::1/64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3222:2:2:2::/64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3222:2:2:2::2/128 </a:t>
            </a:r>
          </a:p>
        </p:txBody>
      </p:sp>
    </p:spTree>
    <p:extLst>
      <p:ext uri="{BB962C8B-B14F-4D97-AF65-F5344CB8AC3E}">
        <p14:creationId xmlns:p14="http://schemas.microsoft.com/office/powerpoint/2010/main" val="60586064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router has been configured with the ipv6 address 3111:1:1:1::1/64 command on its G0/1 interface and ipv6 address 3222:2:2:2::1/64 on its G0/2 interface. Both interfaces are working. Which of the following routes would you expect to see in the output of the show ipv6 route connected command?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route for 3111:1:1:1::/64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3111:1:1:1::1/64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route for 3222:2:2:2::/64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route for 3222:2:2:2::2/128 </a:t>
            </a:r>
          </a:p>
        </p:txBody>
      </p:sp>
    </p:spTree>
    <p:extLst>
      <p:ext uri="{BB962C8B-B14F-4D97-AF65-F5344CB8AC3E}">
        <p14:creationId xmlns:p14="http://schemas.microsoft.com/office/powerpoint/2010/main" val="15302995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PC1, PC2, and Router R1 all connect to the same VLAN and IPv6 subnet. PC1 wants to send its first IPv6 packet to PC2. What protocol or message will PC1 use to discover the MAC address to which PC1 should send the Ethernet frame that encapsulates this IPv6 packet?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 </a:t>
            </a:r>
          </a:p>
          <a:p>
            <a:pPr marL="342900" marR="0" lvl="0" indent="-342900">
              <a:lnSpc>
                <a:spcPct val="107000"/>
              </a:lnSpc>
              <a:spcBef>
                <a:spcPts val="0"/>
              </a:spcBef>
              <a:spcAft>
                <a:spcPts val="800"/>
              </a:spcAf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DNS</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NDP</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SLAAC </a:t>
            </a:r>
          </a:p>
        </p:txBody>
      </p:sp>
    </p:spTree>
    <p:extLst>
      <p:ext uri="{BB962C8B-B14F-4D97-AF65-F5344CB8AC3E}">
        <p14:creationId xmlns:p14="http://schemas.microsoft.com/office/powerpoint/2010/main" val="297869994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PC1, PC2, and Router R1 all connect to the same VLAN and IPv6 subnet. PC1 wants to send its first IPv6 packet to PC2. What protocol or message will PC1 use to discover the MAC address to which PC1 should send the Ethernet frame that encapsulates this IPv6 packet?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 </a:t>
            </a:r>
          </a:p>
          <a:p>
            <a:pPr marL="342900" marR="0" lvl="0" indent="-342900">
              <a:lnSpc>
                <a:spcPct val="107000"/>
              </a:lnSpc>
              <a:spcBef>
                <a:spcPts val="0"/>
              </a:spcBef>
              <a:spcAft>
                <a:spcPts val="800"/>
              </a:spcAf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DNS</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NDP</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SLAAC </a:t>
            </a:r>
          </a:p>
        </p:txBody>
      </p:sp>
    </p:spTree>
    <p:extLst>
      <p:ext uri="{BB962C8B-B14F-4D97-AF65-F5344CB8AC3E}">
        <p14:creationId xmlns:p14="http://schemas.microsoft.com/office/powerpoint/2010/main" val="150665126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pieces of information does a router supply in an NDP Router Advertisement (RA) message?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IPv6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Host name of the router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prefix(es) on the link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of DHCP server</a:t>
            </a:r>
          </a:p>
        </p:txBody>
      </p:sp>
    </p:spTree>
    <p:extLst>
      <p:ext uri="{BB962C8B-B14F-4D97-AF65-F5344CB8AC3E}">
        <p14:creationId xmlns:p14="http://schemas.microsoft.com/office/powerpoint/2010/main" val="10129920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pieces of information does a router supply in an NDP Router Advertisement (RA) message?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Router IPv6 address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Host name of the router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IPv6 prefix(es) on the link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IPv6 address of DHCP server</a:t>
            </a:r>
          </a:p>
        </p:txBody>
      </p:sp>
    </p:spTree>
    <p:extLst>
      <p:ext uri="{BB962C8B-B14F-4D97-AF65-F5344CB8AC3E}">
        <p14:creationId xmlns:p14="http://schemas.microsoft.com/office/powerpoint/2010/main" val="18829707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Wired Ethernet and Wi-Fi are based on which two IEEE standards, respectively?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802.1, 802.3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802.3, 802.1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802.3, 802.11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802.11, 802.3 </a:t>
            </a:r>
          </a:p>
        </p:txBody>
      </p:sp>
    </p:spTree>
    <p:extLst>
      <p:ext uri="{BB962C8B-B14F-4D97-AF65-F5344CB8AC3E}">
        <p14:creationId xmlns:p14="http://schemas.microsoft.com/office/powerpoint/2010/main" val="246068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cable is used to connect a switch to another switch?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Straight-through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Crossover</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Null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Dual-band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09992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Wired Ethernet and Wi-Fi are based on which two IEEE standards, respectively?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802.1, 802.3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802.3, 802.1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802.3, 802.11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802.11, 802.3 </a:t>
            </a:r>
          </a:p>
        </p:txBody>
      </p:sp>
    </p:spTree>
    <p:extLst>
      <p:ext uri="{BB962C8B-B14F-4D97-AF65-F5344CB8AC3E}">
        <p14:creationId xmlns:p14="http://schemas.microsoft.com/office/powerpoint/2010/main" val="25814698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Devices using a wireless LAN must operate in which one of the following modes?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Round-robin access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Half duplex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duplex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answers </a:t>
            </a:r>
          </a:p>
        </p:txBody>
      </p:sp>
    </p:spTree>
    <p:extLst>
      <p:ext uri="{BB962C8B-B14F-4D97-AF65-F5344CB8AC3E}">
        <p14:creationId xmlns:p14="http://schemas.microsoft.com/office/powerpoint/2010/main" val="210792153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Devices using a wireless LAN must operate in which one of the following modes?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Round-robin access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Half duplex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duplex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answers </a:t>
            </a:r>
          </a:p>
        </p:txBody>
      </p:sp>
    </p:spTree>
    <p:extLst>
      <p:ext uri="{BB962C8B-B14F-4D97-AF65-F5344CB8AC3E}">
        <p14:creationId xmlns:p14="http://schemas.microsoft.com/office/powerpoint/2010/main" val="14620043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access point is set up to offer wireless coverage in an office. Which one of the following is the correct 802.11 term for the resulting standalone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BSA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IBSS </a:t>
            </a:r>
          </a:p>
        </p:txBody>
      </p:sp>
    </p:spTree>
    <p:extLst>
      <p:ext uri="{BB962C8B-B14F-4D97-AF65-F5344CB8AC3E}">
        <p14:creationId xmlns:p14="http://schemas.microsoft.com/office/powerpoint/2010/main" val="32652965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access point is set up to offer wireless coverage in an office. Which one of the following is the correct 802.11 term for the resulting standalone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BSA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IBSS </a:t>
            </a:r>
          </a:p>
        </p:txBody>
      </p:sp>
    </p:spTree>
    <p:extLst>
      <p:ext uri="{BB962C8B-B14F-4D97-AF65-F5344CB8AC3E}">
        <p14:creationId xmlns:p14="http://schemas.microsoft.com/office/powerpoint/2010/main" val="33546702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uniquely identify an AP and the basic service set it maintains with its associated wireless clients?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BSSID</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MAC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MAC address </a:t>
            </a:r>
          </a:p>
        </p:txBody>
      </p:sp>
    </p:spTree>
    <p:extLst>
      <p:ext uri="{BB962C8B-B14F-4D97-AF65-F5344CB8AC3E}">
        <p14:creationId xmlns:p14="http://schemas.microsoft.com/office/powerpoint/2010/main" val="378138638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uniquely identify an AP and the basic service set it maintains with its associated wireless clients?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BSSID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MAC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MAC address </a:t>
            </a:r>
          </a:p>
        </p:txBody>
      </p:sp>
    </p:spTree>
    <p:extLst>
      <p:ext uri="{BB962C8B-B14F-4D97-AF65-F5344CB8AC3E}">
        <p14:creationId xmlns:p14="http://schemas.microsoft.com/office/powerpoint/2010/main" val="150160634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can be used to provide wireless connectivity to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nonwireless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device?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Wireless repeater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Workgroup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Transparent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Adaptive bridge </a:t>
            </a:r>
          </a:p>
        </p:txBody>
      </p:sp>
    </p:spTree>
    <p:extLst>
      <p:ext uri="{BB962C8B-B14F-4D97-AF65-F5344CB8AC3E}">
        <p14:creationId xmlns:p14="http://schemas.microsoft.com/office/powerpoint/2010/main" val="33531215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can be used to provide wireless connectivity to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nonwireless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device?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Wireless repeater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Workgroup bridge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Transparent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Adaptive bridge </a:t>
            </a:r>
          </a:p>
        </p:txBody>
      </p:sp>
    </p:spTree>
    <p:extLst>
      <p:ext uri="{BB962C8B-B14F-4D97-AF65-F5344CB8AC3E}">
        <p14:creationId xmlns:p14="http://schemas.microsoft.com/office/powerpoint/2010/main" val="110158082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not needed in a Cisco outdoor mesh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BSS function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cabling to each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workgroup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backhaul network</a:t>
            </a:r>
          </a:p>
        </p:txBody>
      </p:sp>
    </p:spTree>
    <p:extLst>
      <p:ext uri="{BB962C8B-B14F-4D97-AF65-F5344CB8AC3E}">
        <p14:creationId xmlns:p14="http://schemas.microsoft.com/office/powerpoint/2010/main" val="357735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44829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You are analyzing the frames sent and received over a Gigabit Ethernet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connection, and you are surprised to see many frames that are approximately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9000 bytes in size. What is the term for these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Error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Pico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Jumbo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24130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not needed in a Cisco outdoor mesh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BSS function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Ethernet cabling to each AP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workgroup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backhaul network</a:t>
            </a:r>
          </a:p>
        </p:txBody>
      </p:sp>
    </p:spTree>
    <p:extLst>
      <p:ext uri="{BB962C8B-B14F-4D97-AF65-F5344CB8AC3E}">
        <p14:creationId xmlns:p14="http://schemas.microsoft.com/office/powerpoint/2010/main" val="29716960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frequency bands commonly used for Wi-Fi?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KHz</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2.5 MHz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 MHz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2.5 GHz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 GHz </a:t>
            </a:r>
          </a:p>
        </p:txBody>
      </p:sp>
    </p:spTree>
    <p:extLst>
      <p:ext uri="{BB962C8B-B14F-4D97-AF65-F5344CB8AC3E}">
        <p14:creationId xmlns:p14="http://schemas.microsoft.com/office/powerpoint/2010/main" val="110576868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frequency bands commonly used for Wi-Fi?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KHz</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2.5 MHz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 MHz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2.5 GHz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5 GHz </a:t>
            </a:r>
          </a:p>
        </p:txBody>
      </p:sp>
    </p:spTree>
    <p:extLst>
      <p:ext uri="{BB962C8B-B14F-4D97-AF65-F5344CB8AC3E}">
        <p14:creationId xmlns:p14="http://schemas.microsoft.com/office/powerpoint/2010/main" val="36395050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considered to be nonoverlapping channels?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1, 2, and 3 in the 2.4-GHz band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1, 5, and 10 in the 2.4-GHz band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1, 6, and 11 in the 2.4-GHz band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40, 44, and 48 in the 5-GHz band</a:t>
            </a:r>
          </a:p>
        </p:txBody>
      </p:sp>
    </p:spTree>
    <p:extLst>
      <p:ext uri="{BB962C8B-B14F-4D97-AF65-F5344CB8AC3E}">
        <p14:creationId xmlns:p14="http://schemas.microsoft.com/office/powerpoint/2010/main" val="40015624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considered to be nonoverlapping channels?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1, 2, and 3 in the 2.4-GHz band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Channels 1, 5, and 10 in the 2.4-GHz band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Channels 1, 6, and 11 in the 2.4-GHz band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Channels 40, 44, and 48 in the 5-GHz band</a:t>
            </a:r>
          </a:p>
        </p:txBody>
      </p:sp>
    </p:spTree>
    <p:extLst>
      <p:ext uri="{BB962C8B-B14F-4D97-AF65-F5344CB8AC3E}">
        <p14:creationId xmlns:p14="http://schemas.microsoft.com/office/powerpoint/2010/main" val="422591415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best describes a Cisco wireless access point that operates in a standalone, independent manner?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Autonomous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Independent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Embedded AP</a:t>
            </a:r>
          </a:p>
        </p:txBody>
      </p:sp>
    </p:spTree>
    <p:extLst>
      <p:ext uri="{BB962C8B-B14F-4D97-AF65-F5344CB8AC3E}">
        <p14:creationId xmlns:p14="http://schemas.microsoft.com/office/powerpoint/2010/main" val="39886546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best describes a Cisco wireless access point that operates in a standalone, independent manner?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Autonomous AP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Independent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Embedded AP</a:t>
            </a:r>
          </a:p>
        </p:txBody>
      </p:sp>
    </p:spTree>
    <p:extLst>
      <p:ext uri="{BB962C8B-B14F-4D97-AF65-F5344CB8AC3E}">
        <p14:creationId xmlns:p14="http://schemas.microsoft.com/office/powerpoint/2010/main" val="239222891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Cisco Meraki cloud-based APs are most accurately described by which one of the following statements?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Autonomous APs joined to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Autonomous APs centrally managed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APs joined to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APs centrally managed </a:t>
            </a:r>
          </a:p>
        </p:txBody>
      </p:sp>
    </p:spTree>
    <p:extLst>
      <p:ext uri="{BB962C8B-B14F-4D97-AF65-F5344CB8AC3E}">
        <p14:creationId xmlns:p14="http://schemas.microsoft.com/office/powerpoint/2010/main" val="33470483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Cisco Meraki cloud-based APs are most accurately described by which one of the following statements?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Autonomous APs joined to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Autonomous APs centrally managed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APs joined to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Lightweight APs centrally managed </a:t>
            </a:r>
          </a:p>
        </p:txBody>
      </p:sp>
    </p:spTree>
    <p:extLst>
      <p:ext uri="{BB962C8B-B14F-4D97-AF65-F5344CB8AC3E}">
        <p14:creationId xmlns:p14="http://schemas.microsoft.com/office/powerpoint/2010/main" val="187735171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lightweight access point is said to participate in which one of the following architectures?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Light-MAC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Tunnel-MAC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Split-MAC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Big-MAC</a:t>
            </a:r>
          </a:p>
        </p:txBody>
      </p:sp>
    </p:spTree>
    <p:extLst>
      <p:ext uri="{BB962C8B-B14F-4D97-AF65-F5344CB8AC3E}">
        <p14:creationId xmlns:p14="http://schemas.microsoft.com/office/powerpoint/2010/main" val="100941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44829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You are analyzing the frames sent and received over a Gigabit Ethernet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connection, and you are surprised to see many frames that are approximately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9000 bytes in size. What is the term for these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Error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Pico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Jumbo frames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523793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lightweight access point is said to participate in which one of the following architectures?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Light-MAC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Tunnel-MAC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Split-MAC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Big-MAC</a:t>
            </a:r>
          </a:p>
        </p:txBody>
      </p:sp>
    </p:spTree>
    <p:extLst>
      <p:ext uri="{BB962C8B-B14F-4D97-AF65-F5344CB8AC3E}">
        <p14:creationId xmlns:p14="http://schemas.microsoft.com/office/powerpoint/2010/main" val="1879737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a lightweight access point communicate with a wireless LAN controller?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an IPsec tunnel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a CAPWAP tunnel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a GRE tunnel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Directly over Layer 2 </a:t>
            </a:r>
          </a:p>
        </p:txBody>
      </p:sp>
    </p:spTree>
    <p:extLst>
      <p:ext uri="{BB962C8B-B14F-4D97-AF65-F5344CB8AC3E}">
        <p14:creationId xmlns:p14="http://schemas.microsoft.com/office/powerpoint/2010/main" val="29321562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does a lightweight access point communicate with a wireless LAN controller?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an IPsec tunnel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ough a CAPWAP tunnel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 a GRE tunnel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Directly over Layer 2 </a:t>
            </a:r>
          </a:p>
        </p:txBody>
      </p:sp>
    </p:spTree>
    <p:extLst>
      <p:ext uri="{BB962C8B-B14F-4D97-AF65-F5344CB8AC3E}">
        <p14:creationId xmlns:p14="http://schemas.microsoft.com/office/powerpoint/2010/main" val="2179045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not needed for a lightweight AP in default local mode to be able to support three SSIDs that are bound to three VLANs?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trunk link carrying three VLANs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access link bound to a single 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WLC connected to three VLANs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CAPWAP tunnel to a WLC </a:t>
            </a:r>
          </a:p>
        </p:txBody>
      </p:sp>
    </p:spTree>
    <p:extLst>
      <p:ext uri="{BB962C8B-B14F-4D97-AF65-F5344CB8AC3E}">
        <p14:creationId xmlns:p14="http://schemas.microsoft.com/office/powerpoint/2010/main" val="295809877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not needed for a lightweight AP in default local mode to be able to support three SSIDs that are bound to three VLANs?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trunk link carrying three VLANs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access link bound to a single 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WLC connected to three VLANs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CAPWAP tunnel to a WLC </a:t>
            </a:r>
          </a:p>
        </p:txBody>
      </p:sp>
    </p:spTree>
    <p:extLst>
      <p:ext uri="{BB962C8B-B14F-4D97-AF65-F5344CB8AC3E}">
        <p14:creationId xmlns:p14="http://schemas.microsoft.com/office/powerpoint/2010/main" val="42364459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WLC deployment models would be best for a large enterprise with around 3000 lightweight APs?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Mobility Express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Embedded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Unified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Cloud-based </a:t>
            </a:r>
          </a:p>
        </p:txBody>
      </p:sp>
    </p:spTree>
    <p:extLst>
      <p:ext uri="{BB962C8B-B14F-4D97-AF65-F5344CB8AC3E}">
        <p14:creationId xmlns:p14="http://schemas.microsoft.com/office/powerpoint/2010/main" val="26883322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WLC deployment models would be best for a large enterprise with around 3000 lightweight APs?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Mobility Express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Embedded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Unified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Cloud-based </a:t>
            </a:r>
          </a:p>
        </p:txBody>
      </p:sp>
    </p:spTree>
    <p:extLst>
      <p:ext uri="{BB962C8B-B14F-4D97-AF65-F5344CB8AC3E}">
        <p14:creationId xmlns:p14="http://schemas.microsoft.com/office/powerpoint/2010/main" val="213518655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lightweight AP provides at least one BSS for wireless clients, which one of the following modes does it use?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Normal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Monitor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a:t>
            </a:r>
          </a:p>
        </p:txBody>
      </p:sp>
    </p:spTree>
    <p:extLst>
      <p:ext uri="{BB962C8B-B14F-4D97-AF65-F5344CB8AC3E}">
        <p14:creationId xmlns:p14="http://schemas.microsoft.com/office/powerpoint/2010/main" val="56809458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Regarding lightweight AP modes, which one of the following is true?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AP can operate in multiple modes at the same time.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AP only has one possible mode of operation.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Run mode is the default mode.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SE-Connect mode is used for spectrum analysis</a:t>
            </a:r>
          </a:p>
        </p:txBody>
      </p:sp>
    </p:spTree>
    <p:extLst>
      <p:ext uri="{BB962C8B-B14F-4D97-AF65-F5344CB8AC3E}">
        <p14:creationId xmlns:p14="http://schemas.microsoft.com/office/powerpoint/2010/main" val="389232910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necessary components of a secure wireless connection? (Choose all that apply.)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Authentication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these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31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751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does a host use to discover the L2 address of the next device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the path toward a remote destination?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ARP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16968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necessary components of a secure wireless connection? (Choose all that apply.)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Authentication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All of these answers are correct. </a:t>
            </a:r>
          </a:p>
        </p:txBody>
      </p:sp>
    </p:spTree>
    <p:extLst>
      <p:ext uri="{BB962C8B-B14F-4D97-AF65-F5344CB8AC3E}">
        <p14:creationId xmlns:p14="http://schemas.microsoft.com/office/powerpoint/2010/main" val="352540404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protect the integrity of data in a wireless frame?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WIPS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526220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protect the integrity of data in a wireless frame?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WIPS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08190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a wireless encryption method that has been found to be vulnerable and is not recommended for use?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p>
        </p:txBody>
      </p:sp>
    </p:spTree>
    <p:extLst>
      <p:ext uri="{BB962C8B-B14F-4D97-AF65-F5344CB8AC3E}">
        <p14:creationId xmlns:p14="http://schemas.microsoft.com/office/powerpoint/2010/main" val="188895348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a wireless encryption method that has been found to be vulnerable and is not recommended for use?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WEP </a:t>
            </a:r>
          </a:p>
        </p:txBody>
      </p:sp>
    </p:spTree>
    <p:extLst>
      <p:ext uri="{BB962C8B-B14F-4D97-AF65-F5344CB8AC3E}">
        <p14:creationId xmlns:p14="http://schemas.microsoft.com/office/powerpoint/2010/main" val="145341558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as the authentication framework when 802.1x is used on a WLAN?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authentication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10965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as the authentication framework when 802.1x is used on a WLAN?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authentication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EAP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19285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would like to select a method to protect the privacy and integrity of wireless data. Which one of the following methods should you avoid because it has been deprecated ?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TKIP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CCMP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GCMP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35493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would like to select a method to protect the privacy and integrity of wireless data. Which one of the following methods should you avoid because it has been deprecated ?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TKIP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CCMP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GCMP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781774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the data encryption and integrity method used by 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TKIP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CCMP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60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751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does a host use to discover the L2 address of the next device 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the path toward a remote destination?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ARP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55466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the data encryption and integrity method used by 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TKIP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CCMP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926595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Wi-Fi Alliance offers which of the following certifications for wireless devices that correctly implement security standards?</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9218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Wi-Fi Alliance offers which of the following certifications for wireless devices that correctly implement security standards?</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802.11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753578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pre-shared key is used in which of the following wireless security configurations? (Choose all that apply.)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WPA2 personal mode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WPA2 enterprise mode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WPA3 personal mode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WPA3 enterprise mode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07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pre-shared key is used in which of the following wireless security configurations? (Choose all that apply.)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WPA2 personal mode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WPA2 enterprise mode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WPA3 personal mode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WPA3 enterprise mode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68572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need to connect a lightweight AP to a network. Which one of the following link types would be necessary?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Trunk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LAG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EtherChannel link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631867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need to connect a lightweight AP to a network. Which one of the following link types would be necessary?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 mode link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Trunk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LAG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EtherChannel link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467530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autonomous AP will be configured to support three WLANs that correspond to three VLANs. The AP will connect to the network over which one of the following?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mode link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Trunk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LAG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EtherChannel link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036711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autonomous AP will be configured to support three WLANs that correspond to three VLANs. The AP will connect to the network over which one of the following?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mode link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Trunk mode link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LAG mode link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EtherChannel link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810901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would like to connect to a WLC to configure a new WLAN on it. Which one of the following is a valid method to use?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these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393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751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2. </a:t>
            </a:r>
            <a:r>
              <a:rPr lang="en-US" sz="1800" dirty="0">
                <a:effectLst/>
                <a:latin typeface="HelveticaNeueLTStd-Roman"/>
                <a:ea typeface="Calibri" panose="020F0502020204030204" pitchFamily="34" charset="0"/>
                <a:cs typeface="HelveticaNeueLTStd-Roman"/>
              </a:rPr>
              <a:t>What layer of the OSI model corresponds to the transport layer of the TCP/IP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Transport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Session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835151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would like to connect to a WLC to configure a new WLAN on it. Which one of the following is a valid method to use?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All of these answers are correct. </a:t>
            </a:r>
          </a:p>
        </p:txBody>
      </p:sp>
    </p:spTree>
    <p:extLst>
      <p:ext uri="{BB962C8B-B14F-4D97-AF65-F5344CB8AC3E}">
        <p14:creationId xmlns:p14="http://schemas.microsoft.com/office/powerpoint/2010/main" val="114428087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correctly describes the single logical link formed by bundling all of a controller’s distribution system ports together?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PHY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DSP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GEC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492310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correctly describes the single logical link formed by bundling all of a controller’s distribution system ports together?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PHY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DSP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LAG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GEC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509981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controller interfaces maps a WLAN to a VLAN?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Bridge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Virtual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WLAN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Dynamic interface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47835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controller interfaces maps a WLAN to a VLAN?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Bridge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Virtual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WLAN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Dynamic interface </a:t>
            </a:r>
          </a:p>
        </p:txBody>
      </p:sp>
    </p:spTree>
    <p:extLst>
      <p:ext uri="{BB962C8B-B14F-4D97-AF65-F5344CB8AC3E}">
        <p14:creationId xmlns:p14="http://schemas.microsoft.com/office/powerpoint/2010/main" val="246742172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two of the following things are bound together when a new WLAN is created?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Controller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127893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two of the following things are bound together when a new WLAN is created?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Controller interface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SSID </a:t>
            </a:r>
          </a:p>
        </p:txBody>
      </p:sp>
    </p:spTree>
    <p:extLst>
      <p:ext uri="{BB962C8B-B14F-4D97-AF65-F5344CB8AC3E}">
        <p14:creationId xmlns:p14="http://schemas.microsoft.com/office/powerpoint/2010/main" val="6400683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maximum number of WLANs you can configure on a Cisco wireless controller?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16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512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1024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344204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maximum number of WLANs you can configure on a Cisco wireless controller?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16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512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1024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613882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parameters are necessary when creating a new WLAN with the controller GUI? (Choose all that apply.)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number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subnet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804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985865"/>
          </a:xfrm>
          <a:prstGeom prst="rect">
            <a:avLst/>
          </a:prstGeom>
          <a:noFill/>
        </p:spPr>
        <p:txBody>
          <a:bodyPr wrap="square">
            <a:spAutoFit/>
          </a:bodyPr>
          <a:lstStyle/>
          <a:p>
            <a:pPr marL="191135" marR="95885" indent="-166370" eaLnBrk="0" hangingPunct="0">
              <a:lnSpc>
                <a:spcPct val="112000"/>
              </a:lnSpc>
              <a:spcBef>
                <a:spcPts val="230"/>
              </a:spcBef>
              <a:spcAft>
                <a:spcPts val="0"/>
              </a:spcAft>
            </a:pPr>
            <a:r>
              <a:rPr lang="en-US" sz="1800" dirty="0">
                <a:solidFill>
                  <a:srgbClr val="231F20"/>
                </a:solidFill>
                <a:effectLst/>
                <a:latin typeface="Arial" panose="020B0604020202020204" pitchFamily="34" charset="0"/>
                <a:ea typeface="Calibri" panose="020F0502020204030204" pitchFamily="34" charset="0"/>
                <a:cs typeface="Times New Roman" panose="02020603050405020304" pitchFamily="18" charset="0"/>
              </a:rPr>
              <a:t>What network infrastructure component is now frequently a replacement for router on a stick?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18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Access 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B.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Endpoint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L2 switch</a:t>
            </a:r>
            <a:endParaRPr lang="en-US" dirty="0">
              <a:latin typeface="Calibri" panose="020F0502020204030204" pitchFamily="34" charset="0"/>
              <a:ea typeface="MS UI Gothic" panose="020B0600070205080204" pitchFamily="34" charset="-128"/>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D.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L3 switch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34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751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2. </a:t>
            </a:r>
            <a:r>
              <a:rPr lang="en-US" sz="1800" dirty="0">
                <a:effectLst/>
                <a:latin typeface="HelveticaNeueLTStd-Roman"/>
                <a:ea typeface="Calibri" panose="020F0502020204030204" pitchFamily="34" charset="0"/>
                <a:cs typeface="HelveticaNeueLTStd-Roman"/>
              </a:rPr>
              <a:t>What layer of the OSI model corresponds to the transport layer of the TCP/IP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Transport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Session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7980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parameters are necessary when creating a new WLAN with the controller GUI? (Choose all that apply.)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number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Interface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subnet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24389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header fields identify which TCP/IP application gets data received by the computer?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Type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SNAP Protocol Type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Protocol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TCP Port Number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UDP Port Number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74827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header fields identify which TCP/IP application gets data received by the computer?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Type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SNAP Protocol Type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 Protocol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TCP Port Number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UDP Port Number </a:t>
            </a:r>
          </a:p>
        </p:txBody>
      </p:sp>
    </p:spTree>
    <p:extLst>
      <p:ext uri="{BB962C8B-B14F-4D97-AF65-F5344CB8AC3E}">
        <p14:creationId xmlns:p14="http://schemas.microsoft.com/office/powerpoint/2010/main" val="392432900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typical functions of TCP? (Choose four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Flow control (windowing)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Ordered data transfer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207886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typical functions of TCP? (Choose four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Flow control (windowing)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Ordered data transfer </a:t>
            </a:r>
          </a:p>
        </p:txBody>
      </p:sp>
    </p:spTree>
    <p:extLst>
      <p:ext uri="{BB962C8B-B14F-4D97-AF65-F5344CB8AC3E}">
        <p14:creationId xmlns:p14="http://schemas.microsoft.com/office/powerpoint/2010/main" val="77392512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functions is performed by both TCP and UDP?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Windowing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Ordered data transfer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020045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functions is performed by both TCP and UDP?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Windowing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Ordered data transfer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77125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362011"/>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What do you call data that includes the Layer 4 protocol header, and data given to Layer 4 by the upper layers, not including any headers and trailers from Layers 1 to 3?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L3PDU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Chunk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Segment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Packet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Frame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L4PDU</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801626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362011"/>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What do you call data that includes the Layer 4 protocol header, and data given to Layer 4 by the upper layers, not including any headers and trailers from Layers 1 to 3?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L3PDU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Chunk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Segment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Packet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Frame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L4PDU</a:t>
            </a:r>
          </a:p>
        </p:txBody>
      </p:sp>
    </p:spTree>
    <p:extLst>
      <p:ext uri="{BB962C8B-B14F-4D97-AF65-F5344CB8AC3E}">
        <p14:creationId xmlns:p14="http://schemas.microsoft.com/office/powerpoint/2010/main" val="97554250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the URI http://blog.certskills.com/config-labs, which part identifies the web server?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blog.certskills.com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certskills.com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http://blog.certskills.com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file name.html includes the hostname.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919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SNMP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514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53558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the URI http://blog.certskills.com/config-labs, which part identifies the web server?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blog.certskills.com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certskills.com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http://blog.certskills.com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file name.html includes the hostname.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97807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Fred opens a web browser and connects to the www.certskills.com website. Which of the following are typically true about what happens between Fred’s web browser and the web server?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toward the server use UDP destination port 80.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from the server typically use RTP.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to the client typically use a source TCP port number of 80.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to the server typically use TCP</a:t>
            </a:r>
          </a:p>
        </p:txBody>
      </p:sp>
    </p:spTree>
    <p:extLst>
      <p:ext uri="{BB962C8B-B14F-4D97-AF65-F5344CB8AC3E}">
        <p14:creationId xmlns:p14="http://schemas.microsoft.com/office/powerpoint/2010/main" val="366701414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Fred opens a web browser and connects to the www.certskills.com website. Which of the following are typically true about what happens between Fred’s web browser and the web server?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toward the server use UDP destination port 80.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Messages flowing from the server typically use RTP.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Messages flowing to the client typically use a source TCP port number of 80.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Messages flowing to the server typically use TCP</a:t>
            </a:r>
          </a:p>
        </p:txBody>
      </p:sp>
    </p:spTree>
    <p:extLst>
      <p:ext uri="{BB962C8B-B14F-4D97-AF65-F5344CB8AC3E}">
        <p14:creationId xmlns:p14="http://schemas.microsoft.com/office/powerpoint/2010/main" val="349817211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Barney is a host with IP address 10.1.1.1 in subnet 10.1.1.0/24. Which of the following are things that a standard IP ACL could be configured to do?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the exact source IP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IP addresses 10.1.1.1 through 10.1.1.4 with one access-list command without matching other IP addresses.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all IP addresses in Barney’s subnet with one access-list command without matching other IP addresses.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only the packet’s destination IP address.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82808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Barney is a host with IP address 10.1.1.1 in subnet 10.1.1.0/24. Which of the following are things that a standard IP ACL could be configured to do?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 the exact source IP 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IP addresses 10.1.1.1 through 10.1.1.4 with one access-list command without matching other IP addresses.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 all IP addresses in Barney’s subnet with one access-list command without matching other IP addresses.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only the packet’s destination IP address.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45290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answers list a valid number that can be used with standard numbered IP ACLs?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1987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2187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187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87</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14364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answers list a valid number that can be used with standard numbered IP ACLs?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1987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2187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187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87</a:t>
            </a:r>
          </a:p>
        </p:txBody>
      </p:sp>
    </p:spTree>
    <p:extLst>
      <p:ext uri="{BB962C8B-B14F-4D97-AF65-F5344CB8AC3E}">
        <p14:creationId xmlns:p14="http://schemas.microsoft.com/office/powerpoint/2010/main" val="317911115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wildcard masks is most useful for matching all IP packets in subnet 10.1.128.0, mask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253045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wildcard masks is most useful for matching all IP packets in subnet 10.1.128.0, mask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0.0.0.255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204303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wildcard masks is most useful for matching all IP packets in subnet 10.1.128.0, mask 255.255.240.0?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0.0.15.255</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209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SNMP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UDP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161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514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945261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wildcard masks is most useful for matching all IP packets in subnet 10.1.128.0, mask 255.255.240.0?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0.0.0.255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0.0.15.255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584616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ACL 1 has three statements, in the following order, with address and wildcard mask values as follows: 1.0.0.0 0.255.255.255, 1.1.0.0 0.0.255.255, and 1.1.1.0 0.0.0.255. If a router tried to match a packet sourced from IP address 1.1.1.1 using this ACL, which ACL statement does a router consider the packet to have matched?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Implied deny at the end of the ACL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3662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ACL 1 has three statements, in the following order, with address and wildcard mask values as follows: 1.0.0.0 0.255.255.255, 1.1.0.0 0.0.255.255, and 1.1.1.0 0.0.0.255. If a router tried to match a packet sourced from IP address 1.1.1.1 using this ACL, which ACL statement does a router consider the packet to have matched?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First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Third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Implied deny at the end of the ACL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797904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access-list commands matches all packets sent from hosts in subnet 172.16.4.0/23?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172.16.0.5 0.0.255.0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172.16.4.0 0.0.1.255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0.0.0.127</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10802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access-list commands matches all packets sent from hosts in subnet 172.16.4.0/23?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172.16.0.5 0.0.255.0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1 permit 172.16.4.0 0.0.1.255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0.0.0.127</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87588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fields cannot be compared based on an extended IP ACL?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Protocol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IP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Destination IP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TOS byte e. URL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Filename for FTP transfers</a:t>
            </a:r>
          </a:p>
        </p:txBody>
      </p:sp>
    </p:spTree>
    <p:extLst>
      <p:ext uri="{BB962C8B-B14F-4D97-AF65-F5344CB8AC3E}">
        <p14:creationId xmlns:p14="http://schemas.microsoft.com/office/powerpoint/2010/main" val="156711711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fields cannot be compared based on an extended IP ACL?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Protocol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IP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Destination IP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TOS byte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URL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Filename for FTP transfers</a:t>
            </a:r>
          </a:p>
        </p:txBody>
      </p:sp>
    </p:spTree>
    <p:extLst>
      <p:ext uri="{BB962C8B-B14F-4D97-AF65-F5344CB8AC3E}">
        <p14:creationId xmlns:p14="http://schemas.microsoft.com/office/powerpoint/2010/main" val="2642202162"/>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96305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access-list commands permit packets going from host 10.1.1.1 to all web servers whose IP addresses begin with 172.16.5?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a:t>
            </a:r>
          </a:p>
        </p:txBody>
      </p:sp>
    </p:spTree>
    <p:extLst>
      <p:ext uri="{BB962C8B-B14F-4D97-AF65-F5344CB8AC3E}">
        <p14:creationId xmlns:p14="http://schemas.microsoft.com/office/powerpoint/2010/main" val="306849795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96305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access-list commands permit packets going from host 10.1.1.1 to all web servers whose IP addresses begin with 172.16.5?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host 10.1.1.1 172.16.5.0 0.0.0.255 eq www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host 10.1.1.1 172.16.5.0 0.0.0.255 eq www</a:t>
            </a:r>
          </a:p>
        </p:txBody>
      </p:sp>
    </p:spTree>
    <p:extLst>
      <p:ext uri="{BB962C8B-B14F-4D97-AF65-F5344CB8AC3E}">
        <p14:creationId xmlns:p14="http://schemas.microsoft.com/office/powerpoint/2010/main" val="245080547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access-list commands permits packets going to any web client from all web servers whose IP addresses begin with 172.16.5?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any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any</a:t>
            </a: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05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layer of the OSI model exists just above the network layer?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Transport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748114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access-list commands permits packets going to any web client from all web servers whose IP addresses begin with 172.16.5?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any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172.16.5.0 0.0.0.255 eq www any</a:t>
            </a: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248447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In a router running a recent IOS version (at least version 15.0), an engineer needs to delete the second line in ACL 101, which currently has four commands configured. Which of the following options could be used?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entire ACL and reconfigure the three ACL statements that should remain in the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using the no access-list… global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by entering ACL configuration mode for the ACL and then deleting only the second line based on its sequence number.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last three lines from the ACL from global configuration mode, and then add the last two statements back into the ACL.</a:t>
            </a:r>
          </a:p>
        </p:txBody>
      </p:sp>
    </p:spTree>
    <p:extLst>
      <p:ext uri="{BB962C8B-B14F-4D97-AF65-F5344CB8AC3E}">
        <p14:creationId xmlns:p14="http://schemas.microsoft.com/office/powerpoint/2010/main" val="264935053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In a router running a recent IOS version (at least version 15.0), an engineer needs to delete the second line in ACL 101, which currently has four commands configured. Which of the following options could be used?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Delete the entire ACL and reconfigure the three ACL statements that should remain in the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using the no access-list… global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Delete one line from the ACL by entering ACL configuration mode for the ACL and then deleting only the second line based on its sequence number.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last three lines from the ACL from global configuration mode, and then add the last two statements back into the ACL.</a:t>
            </a:r>
          </a:p>
        </p:txBody>
      </p:sp>
    </p:spTree>
    <p:extLst>
      <p:ext uri="{BB962C8B-B14F-4D97-AF65-F5344CB8AC3E}">
        <p14:creationId xmlns:p14="http://schemas.microsoft.com/office/powerpoint/2010/main" val="263693697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engineer configures an ACL but forgets to save the configuration. At that point, which of the following commands display the configuration of an IPv4 ACL, including line numbers?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running-config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startup-config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access-lists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access-lists  </a:t>
            </a:r>
          </a:p>
        </p:txBody>
      </p:sp>
    </p:spTree>
    <p:extLst>
      <p:ext uri="{BB962C8B-B14F-4D97-AF65-F5344CB8AC3E}">
        <p14:creationId xmlns:p14="http://schemas.microsoft.com/office/powerpoint/2010/main" val="321223847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engineer configures an ACL but forgets to save the configuration. At that point, which of the following commands display the configuration of an IPv4 ACL, including line numbers?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running-config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startup-config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access-lists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access-lists  </a:t>
            </a:r>
          </a:p>
        </p:txBody>
      </p:sp>
    </p:spTree>
    <p:extLst>
      <p:ext uri="{BB962C8B-B14F-4D97-AF65-F5344CB8AC3E}">
        <p14:creationId xmlns:p14="http://schemas.microsoft.com/office/powerpoint/2010/main" val="302825129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means anything that can be considered to be a weakness that can compromise security?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Vulnerability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34655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means anything that can be considered to be a weakness that can compromise security?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Vulnerability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495452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An actual potential to exploit a vulnerability is known as which one of the following terms?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Vulnerability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425442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An actual potential to exploit a vulnerability is known as which one of the following terms?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Vulnerability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Threat </a:t>
            </a:r>
          </a:p>
        </p:txBody>
      </p:sp>
    </p:spTree>
    <p:extLst>
      <p:ext uri="{BB962C8B-B14F-4D97-AF65-F5344CB8AC3E}">
        <p14:creationId xmlns:p14="http://schemas.microsoft.com/office/powerpoint/2010/main" val="182971603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In a spoofing attack, which of the following parameters are commonly spoofed?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MAC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IP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Destination IP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 address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6537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layer of the OSI model exists just above the network layer?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Transport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413367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In a spoofing attack, which of the following parameters are commonly spoofed?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MAC address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Source IP address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Destination IP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ARP address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110958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36201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Suppose an attacker sends a series of packets toward a destination IP address with the TCP SYN flag set but sends no other packet types. Which of the following attacks is likely taking place?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Spoofing attack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Reflection 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Reconnaissance 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Denial-of-service 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choices are correct.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140089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36201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Suppose an attacker sends a series of packets toward a destination IP address with the TCP SYN flag set but sends no other packet types. Which of the following attacks is likely taking place?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Spoofing attack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Reflection 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Reconnaissance 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Denial-of-service attack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choices are correct.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7832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a reflection attack, the source IP address in the attack packets is spoofed so that it contains which one of the following entities?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attacker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reflector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victim</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router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75660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a reflection attack, the source IP address in the attack packets is spoofed so that it contains which one of the following entities?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attacker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reflector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address of the victim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router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535122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During a successful man-in-the-middle attack, which two of the following actions is an attacker most likely to perform?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Eavesdrop on traffic passing between hosts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Induce a buffer overflow on multiple hosts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Modify data passing between hosts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ping sweeps and port scans to discover the network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933302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During a successful man-in-the-middle attack, which two of the following actions is an attacker most likely to perform?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Eavesdrop on traffic passing between hosts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Induce a buffer overflow on multiple hosts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Modify data passing between hosts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ping sweeps and port scans to discover the network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105058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Which one of the following is the goal of a brute-force attack?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every possible TCP port until a service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every possible combination of keyboard characters to guess a user’s password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Initiate a denial-of-service operation on every possible host in a 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Spoof every possible IP address in an organization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404774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Which one of the following is the goal of a brute-force attack?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every possible TCP port until a service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Try every possible combination of keyboard characters to guess a user’s password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Initiate a denial-of-service operation on every possible host in a subnet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Spoof every possible IP address in an organization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26982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 Which one of the following is an example of a AAA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DHCP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ISE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3462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form of flow control is used with 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Random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Windowing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Explicit buffering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583405"/>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 Which one of the following is an example of a AAA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DHCP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ISE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65473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 Physical access control is important for which one of the following reasons?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unauthorized people from sitting at a corporate user’s desk and using their computer.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users from getting angry and damaging computer equipment.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unauthorized access to network closets.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fires from destroying data centers</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194349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 Physical access control is important for which one of the following reasons?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unauthorized people from sitting at a corporate user’s desk and using their computer.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users from getting angry and damaging computer equipment.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 prevents unauthorized access to network closets.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prevents fires from destroying data centers</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5080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Imagine that you have configured the enable secret command, followed by the enable password command, from the console. You log out of the switch and log back in at the console. Which command defines the password that you had to enter to access privileged mode?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enable password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enable secret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 Neither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 The password command, if it’s configured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05396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Imagine that you have configured the enable secret command, followed by the enable password command, from the console. You log out of the switch and log back in at the console. Which command defines the password that you had to enter to access privileged mode?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enable password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enable secret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 Neither </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 The password command, if it’s configured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544452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Some IOS commands store passwords as clear text, but you can then encrypt the passwords with the service password-encryption global command. By comparison, other commands store a computed hash of the password instead of storing the password. Comparing the two options, which one answer is the most accurate about why one method is better than the other?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hashes is preferred because encrypted IOS passwords can be easily decrypted.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hashes is preferred because of the large CPU effort required for encryption.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encryption is preferred because it provides stronger password protection.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Using encryption is preferred because of the large CPU effort required for hashes.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7122628"/>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Some IOS commands store passwords as clear text, but you can then encrypt the passwords with the service password-encryption global command. By comparison, other commands store a computed hash of the password instead of storing the password. Comparing the two options, which one answer is the most accurate about why one method is better than the other?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Using hashes is preferred because encrypted IOS passwords can be easily decrypted.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hashes is preferred because of the large CPU effort required for encryption.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encryption is preferred because it provides stronger password protection.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Using encryption is preferred because of the large CPU effort required for hashes.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56551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 network engineer issues a show running-config command and sees only one line of output that mentions the enable secret command, as follows: enable secret 5 $1$ZGMA$e8cmvkz4UjiJhVp7.maLE1 Which of the following is true about users of this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user must type $1$ZGMA$e8cmvkz4UjiJhVp7.maLE1 to reach enable mode.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will hash the clear-text password that the user types to compare to the hashed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no service password-encryption configuration command would decrypt this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will decrypt the password in the configuration to compare to the clear-text password typed by the user.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13129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 network engineer issues a show running-config command and sees only one line of output that mentions the enable secret command, as follows: enable secret 5 $1$ZGMA$e8cmvkz4UjiJhVp7.maLE1 Which of the following is true about users of this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user must type $1$ZGMA$e8cmvkz4UjiJhVp7.maLE1 to reach enable mode.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router will hash the clear-text password that the user types to compare to the hashed password.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no service password-encryption configuration command would decrypt this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will decrypt the password in the configuration to compare to the clear-text password typed by the user.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426087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single-line ACL has been added to a router configuration using the command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access-list 1 permit 172.16.4.0 0.0.1.255. The configuration also includes the access-class 1 in command in VTY configuration mode. Which answer accurately describes how the router uses ACL 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Hosts in subnet 172.16.4.0/23 alone can telnet into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CLI users cannot telnet from the router to hosts in subnet 172.16.4.0/23 alone.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Hosts in subnet 172.16.4.0/23 alone can log in but cannot reach enable mode of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will only forward packets with source addresses in subnet 172.16.4.0/23.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6555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form of flow control is used with 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None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Random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Windowing</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Explicit buffering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928291"/>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single-line ACL has been added to a router configuration using the command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access-list 1 permit 172.16.4.0 0.0.1.255. The configuration also includes the access-class 1 in command in VTY configuration mode. Which answer accurately describes how the router uses ACL 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Hosts in subnet 172.16.4.0/23 alone can telnet into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CLI users cannot telnet from the router to hosts in subnet 172.16.4.0/23 alone.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Hosts in subnet 172.16.4.0/23 alone can log in but cannot reach enable mode of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will only forward packets with source addresses in subnet 172.16.4.0/23.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61998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next-generation firewall sits at the edge of a company’s connection to the Internet. It has been configured to prevent Telnet clients residing in the Internet from accessing Telnet servers inside the company. Which of the following might a next-generation firewall use that a traditional firewall would not?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destination well-known port 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application data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IP protocol 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source TCP ports greater than 49152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60712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next-generation firewall sits at the edge of a company’s connection to the Internet. It has been configured to prevent Telnet clients residing in the Internet from accessing Telnet servers inside the company. Which of the following might a next-generation firewall use that a traditional firewall would not?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destination well-known port 23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 message application data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IP protocol 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 message source TCP ports greater than 49152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406752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actions show a behavior typically supported by a Cisco next-generation IPS (NGIPS) beyond the capabilities of a traditional IPS?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Gather and use host-based information for context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Comparisons between messages and a database of exploit signatures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events for later review by the security team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Filter URIs using reputation scores</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045414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actions show a behavior typically supported by a Cisco next-generation IPS (NGIPS) beyond the capabilities of a traditional IPS?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Gather and use host-based information for context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Comparisons between messages and a database of exploit signatures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events for later review by the security team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Filter URIs using reputation scores</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584881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required when configuring port security with sticky learning?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Setting the maximum number of allowed MAC addresses on the interface with the switchport port-security maximum interface subcommand.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Enabling port security with the switchport port-security interface subcommand.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Defining the specific allowed MAC addresses using the switchport port-security mac-address interface subcommand.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other answers list required commands.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663573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required when configuring port security with sticky learning?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Setting the maximum number of allowed MAC addresses on the interface with the switchport port-security maximum interface subcommand.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Enabling port security with the switchport port-security interface subcommand.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Defining the specific allowed MAC addresses using the switchport port-security mac-address interface subcommand.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other answers list required commands.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6972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463864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Cisco Catalyst switch connects to what should be individual user PCs. Each port has the same port security configuration, configured as follows: interface range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gigabitethernet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0/1 - 24 switchport mode access switchport port-security switchport port-security mac-address sticky Which of the following answers describe the result of the port security configuration created with these commands?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Prevents unknown devices with unknown MAC addresses from sending data through the switch ports.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user connects a switch to the cable, prevents multiple devices from sending data through the port.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Will allow any one device to connect to each port and will save that device’s MAC address into the startup-config.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Will allow any one device to connect to each port but will not save that device’s MAC address into the startup-config.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3124429"/>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463864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Cisco Catalyst switch connects to what should be individual user PCs. Each port has the same port security configuration, configured as follows: interface range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gigabitethernet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0/1 - 24 switchport mode access switchport port-security switchport port-security mac-address sticky Which of the following answers describe the result of the port security configuration created with these commands?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Prevents unknown devices with unknown MAC addresses from sending data through the switch ports.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a user connects a switch to the cable, prevents multiple devices from sending data through the port.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Will allow any one device to connect to each port and will save that device’s MAC address into the startup-config.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Will allow any one device to connect to each port but will not save that device’s MAC address into the startup-config.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587151"/>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commands list the MAC address table entries for MAC addresses configured by port security?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dynamic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static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port-security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8813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are the terms for the four PDUs that exist at the bottom of the OSI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Name them in order, from bottom to 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Segments, frames, packets,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Bits, frames, packets, segments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Packets, frames, bits, segments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Segments, packets, frames,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3765311"/>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commands list the MAC address table entries for MAC addresses configured by port security?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dynamic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mac address-table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mac address-table static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port-security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18612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The show port-security interface f0/1 command lists a port status of secure-down. Which one of the following answers must be true about this interface at this time?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interface status command lists the interface status as connected.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interface status command lists the interface status as err-disabled.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port-security interface command could list a mode of shutdown or restrict, but not protect.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port-security interface command could list a violation counter value of 10.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260873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The show port-security interface f0/1 command lists a port status of secure-down. Which one of the following answers must be true about this interface at this time?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interface status command lists the interface status as connected.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show interface status command lists the interface status as err-disabled.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port-security interface command could list a mode of shutdown or restrict, but not protect.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show port-security interface command could list a violation counter value of 10.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86876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switch’s port Gi0/1 has been correctly enabled with port security. The configuration sets the violation mode to restrict. A frame that violates the port security policy enters the interface, followed by a frame that does not. Which of the following answers correctly describe what happens in this scenario?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puts the interface into an err-disabled state when the first frame arrives.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generates syslog messages about the violating traffic for the first frame.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increments the violation counter for Gi0/1 by 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discards both the first and second frame.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29780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switch’s port Gi0/1 has been correctly enabled with port security. The configuration sets the violation mode to restrict. A frame that violates the port security policy enters the interface, followed by a frame that does not. Which of the following answers correctly describe what happens in this scenario?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puts the interface into an err-disabled state when the first frame arrives.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switch generates syslog messages about the violating traffic for the first frame.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switch increments the violation counter for Gi0/1 by 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 discards both the first and second frame.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481674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PC connects to a LAN and uses DHCP to lease an IP address for the first time. Of the usual four DHCP messages that flow between the PC and the DHCP server, which ones do the client send?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Acknowledgment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Discover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Offer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Request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41370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PC connects to a LAN and uses DHCP to lease an IP address for the first time. Of the usual four DHCP messages that flow between the PC and the DHCP server, which ones do the client send?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Acknowledgment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Discover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Offer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Request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288810"/>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kinds of information are part of a DHCP server configuration?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Ranges of IP addresses in subnets that the server should lease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Ranges of IP addresses to not lease per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server hostnames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default router IP and MAC address in each subnet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0246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kinds of information are part of a DHCP server configuration?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Ranges of IP addresses in subnets that the server should lease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Ranges of IP addresses to not lease per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server hostnames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default router IP and MAC address in each subnet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95996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answers list a criterion for choosing which router interfaces need to be configured as a DHCP relay agent?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subnet off the interface does not include a DHCP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subnet off the interface does include a DHCP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subnet off the interface contains DHCP clients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router interface already has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6809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are the terms for the four PDUs that exist at the bottom of the OSI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Name them in order, from bottom to 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Segments, frames, packets,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Bits, frames, packets, segments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Packets, frames, bits, segments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Segments, packets, frames,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83554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answers list a criterion for choosing which router interfaces need to be configured as a DHCP relay agent?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the subnet off the interface does not include a DHCP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subnet off the interface does include a DHCP server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the subnet off the interface contains DHCP clients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router interface already has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317418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router connects to an Internet Service Provider (ISP) using its G0/0/0 interface,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configured. What does the router do with the DHCP learned default gateway information?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ignores the default gateway value learned from the DHCP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uses the default gateway just like a host, ignoring its routing table.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forwards received packets based on its routing table but uses its default gateway setting to forward packets it generates itself.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adds a default route based on the default gateway to its IP routing table.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35856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router connects to an Internet Service Provider (ISP) using its G0/0/0 interface,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configured. What does the router do with the DHCP learned default gateway information?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ignores the default gateway value learned from the DHCP server.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uses the default gateway just like a host, ignoring its routing table.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router forwards received packets based on its routing table but uses its default gateway setting to forward packets it generates itself.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router adds a default route based on the default gateway to its IP routing table.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6107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658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the following excerpt from a command on a Mac, which of the following parts of the output represent information learned from a DHCP server? (Choose two answers.) </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Macprompt</a:t>
            </a:r>
            <a:r>
              <a:rPr lang="en-US" sz="1800" dirty="0">
                <a:effectLst/>
                <a:latin typeface="Calibri" panose="020F0502020204030204" pitchFamily="34" charset="0"/>
                <a:ea typeface="Calibri" panose="020F0502020204030204" pitchFamily="34" charset="0"/>
                <a:cs typeface="Times New Roman" panose="02020603050405020304" pitchFamily="18" charset="0"/>
              </a:rPr>
              <a:t>$ ifconfig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en0 En1: flags=8863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mtu</a:t>
            </a:r>
            <a:r>
              <a:rPr lang="en-US" sz="1800" dirty="0">
                <a:effectLst/>
                <a:latin typeface="Calibri" panose="020F0502020204030204" pitchFamily="34" charset="0"/>
                <a:ea typeface="Calibri" panose="020F0502020204030204" pitchFamily="34" charset="0"/>
                <a:cs typeface="Times New Roman" panose="02020603050405020304" pitchFamily="18" charset="0"/>
              </a:rPr>
              <a:t> 1500 options=10b ether 00:6d:e7:b1:9a:11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172.16.4.2 netmask 0xffffff00 broadcast 172.16.4.255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00:6d:e7:b1:9a:11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172.16.4.2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0xffffff00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172.16.4.255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447502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658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the following excerpt from a command on a Mac, which of the following parts of the output represent information learned from a DHCP server? (Choose two answers.) </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Macprompt</a:t>
            </a:r>
            <a:r>
              <a:rPr lang="en-US" sz="1800" dirty="0">
                <a:effectLst/>
                <a:latin typeface="Calibri" panose="020F0502020204030204" pitchFamily="34" charset="0"/>
                <a:ea typeface="Calibri" panose="020F0502020204030204" pitchFamily="34" charset="0"/>
                <a:cs typeface="Times New Roman" panose="02020603050405020304" pitchFamily="18" charset="0"/>
              </a:rPr>
              <a:t>$ ifconfig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en0 En1: flags=8863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mtu</a:t>
            </a:r>
            <a:r>
              <a:rPr lang="en-US" sz="1800" dirty="0">
                <a:effectLst/>
                <a:latin typeface="Calibri" panose="020F0502020204030204" pitchFamily="34" charset="0"/>
                <a:ea typeface="Calibri" panose="020F0502020204030204" pitchFamily="34" charset="0"/>
                <a:cs typeface="Times New Roman" panose="02020603050405020304" pitchFamily="18" charset="0"/>
              </a:rPr>
              <a:t> 1500 options=10b ether 00:6d:e7:b1:9a:11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inet</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172.16.4.2 netmask 0xffffff00 broadcast 172.16.4.255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00:6d:e7:b1:9a:11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172.16.4.2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0xffffff00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172.16.4.255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010018"/>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commands on a Windows OS should list both the IP address and DNS servers as learned with DHCP?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ifconfig /all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ipconfig /all</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76078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commands on a Windows OS should list both the IP address and DNS servers as learned with DHCP?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ifconfig /all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ipconfig /all</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155544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hears about DHCP Snooping and decides to implement it. Which of the following are the devices on which DHCP Snooping could be implemented?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Layer 2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Multilayer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End-user hosts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613740"/>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engineer hears about DHCP Snooping and decides to implement it. Which of the following are the devices on which DHCP Snooping could be implemented?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Layer 2 switches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Multilayer switches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End-user hosts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7594009"/>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Layer 2 switch SW2 connects a Layer 2 switch (SW1), a router (R1), a DHCP server (S1), and three PCs (PC1, PC2, and PC3). All PCs are DHCP clients. Which of the following are the most likely DHCP Snooping trust state configurations on SW2 for the ports connected to the listed devices?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the router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switch SW1 is 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PC1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PC3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58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are transport layer protocols?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FTP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203858"/>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Layer 2 switch SW2 connects a Layer 2 switch (SW1), a router (R1), a DHCP server (S1), and three PCs (PC1, PC2, and PC3). All PCs are DHCP clients. Which of the following are the most likely DHCP Snooping trust state configurations on SW2 for the ports connected to the listed devices?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the router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port connected to switch SW1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port connected to PC1 is untrusted.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PC3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204142"/>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Switch SW1 needs to be configured to use DHCP Snooping in VLAN 5 and only VLAN 5. Which commands must be included, assuming at least one switch port in VLAN 5 must be an untrusted port?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trust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untrust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8325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Switch SW1 needs to be configured to use DHCP Snooping in VLAN 5 and only VLAN 5. Which commands must be included, assuming at least one switch port in VLAN 5 must be an untrusted port?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trust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untrust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snooping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6499864"/>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On a multilayer switch, a switch needs to be configured to perform DHCP Snooping on some Layer 2 ports in VLAN 3. Which command may or may not be needed depending on whether the switch also acts as a DHCP relay agent?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information option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limit rate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errdisable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recovery cause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-rate-limit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55051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On a multilayer switch, a switch needs to be configured to perform DHCP Snooping on some Layer 2 ports in VLAN 3. Which command may or may not be needed depending on whether the switch also acts as a DHCP relay agent?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snooping information option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limit rate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errdisable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recovery cause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-rate-limit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41511"/>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An ARP request arrives on port G0/1. Which answer describes two items DAI always compares regardless of the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origin hardware address and the message’s Ethernet header source MAC address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origin hardware address and the DHCP Snooping binding table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target IP address and the DHCP Snooping binding table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target IP address and the switch’s ARP table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37378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An ARP request arrives on port G0/1. Which answer describes two items DAI always compares regardless of the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origin hardware address and the message’s Ethernet header source MAC address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message’s ARP origin hardware address and the DHCP Snooping binding table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target IP address and the DHCP Snooping binding table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message’s ARP target IP address and the switch’s ARP table</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749312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Switch SW1 needs to be configured to use Dynamic ARP Inspection along with DHCP Snooping in VLAN 6 and only VLAN 6. Which commands must be included, assuming at least one switch port in VLAN 6 must be a trusted port?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untrust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trust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6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398613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Switch SW1 needs to be configured to use Dynamic ARP Inspection along with DHCP Snooping in VLAN 6 and only VLAN 6. Which commands must be included, assuming at least one switch port in VLAN 6 must be a trusted port?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untrust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inspection trust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inspection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6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026837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A Layer 2 switch needs to be configured to use Dynamic ARP Inspection along with DHCP Snooping. Which command would make DAI monitor ARP message rates on an interface at an average rate of 4 received ARP messages per second? (Choose two answers.)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4 burst interval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10 burst interval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16 burst interval 4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4</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985865"/>
          </a:xfrm>
          <a:prstGeom prst="rect">
            <a:avLst/>
          </a:prstGeom>
          <a:noFill/>
        </p:spPr>
        <p:txBody>
          <a:bodyPr wrap="square">
            <a:spAutoFit/>
          </a:bodyPr>
          <a:lstStyle/>
          <a:p>
            <a:pPr marL="191135" marR="95885" indent="-166370" eaLnBrk="0" hangingPunct="0">
              <a:lnSpc>
                <a:spcPct val="112000"/>
              </a:lnSpc>
              <a:spcBef>
                <a:spcPts val="230"/>
              </a:spcBef>
              <a:spcAft>
                <a:spcPts val="0"/>
              </a:spcAft>
            </a:pPr>
            <a:r>
              <a:rPr lang="en-US" sz="1800" dirty="0">
                <a:solidFill>
                  <a:srgbClr val="231F20"/>
                </a:solidFill>
                <a:effectLst/>
                <a:latin typeface="Arial" panose="020B0604020202020204" pitchFamily="34" charset="0"/>
                <a:ea typeface="Calibri" panose="020F0502020204030204" pitchFamily="34" charset="0"/>
                <a:cs typeface="Times New Roman" panose="02020603050405020304" pitchFamily="18" charset="0"/>
              </a:rPr>
              <a:t>What network infrastructure component is now frequently a replacement for router on a stick?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185"/>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Access 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B.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Endpoint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C. </a:t>
            </a:r>
            <a:r>
              <a:rPr lang="en-US" sz="1800" dirty="0">
                <a:solidFill>
                  <a:srgbClr val="231F20"/>
                </a:solidFill>
                <a:effectLst/>
                <a:latin typeface="Arial" panose="020B0604020202020204" pitchFamily="34" charset="0"/>
                <a:ea typeface="MS UI Gothic" panose="020B0600070205080204" pitchFamily="34" charset="-128"/>
                <a:cs typeface="Times New Roman" panose="02020603050405020304" pitchFamily="18" charset="0"/>
              </a:rPr>
              <a:t>L2 switch</a:t>
            </a:r>
            <a:endParaRPr lang="en-US" dirty="0">
              <a:latin typeface="Calibri" panose="020F0502020204030204" pitchFamily="34" charset="0"/>
              <a:ea typeface="MS UI Gothic" panose="020B0600070205080204" pitchFamily="34" charset="-128"/>
              <a:cs typeface="Times New Roman" panose="02020603050405020304" pitchFamily="18" charset="0"/>
            </a:endParaRPr>
          </a:p>
          <a:p>
            <a:pPr marL="330835" marR="0" eaLnBrk="0" hangingPunct="0">
              <a:lnSpc>
                <a:spcPct val="107000"/>
              </a:lnSpc>
              <a:spcBef>
                <a:spcPts val="220"/>
              </a:spcBef>
              <a:spcAft>
                <a:spcPts val="0"/>
              </a:spcAft>
            </a:pPr>
            <a:r>
              <a:rPr lang="en-US" sz="1800" b="1" dirty="0">
                <a:solidFill>
                  <a:srgbClr val="231F20"/>
                </a:solidFill>
                <a:effectLst/>
                <a:highlight>
                  <a:srgbClr val="FFFF00"/>
                </a:highlight>
                <a:latin typeface="Arial" panose="020B0604020202020204" pitchFamily="34" charset="0"/>
                <a:ea typeface="MS UI Gothic" panose="020B0600070205080204" pitchFamily="34" charset="-128"/>
                <a:cs typeface="Times New Roman" panose="02020603050405020304" pitchFamily="18" charset="0"/>
              </a:rPr>
              <a:t>D. </a:t>
            </a:r>
            <a:r>
              <a:rPr lang="en-US" sz="1800" dirty="0">
                <a:solidFill>
                  <a:srgbClr val="231F20"/>
                </a:solidFill>
                <a:effectLst/>
                <a:highlight>
                  <a:srgbClr val="FFFF00"/>
                </a:highlight>
                <a:latin typeface="Arial" panose="020B0604020202020204" pitchFamily="34" charset="0"/>
                <a:ea typeface="MS UI Gothic" panose="020B0600070205080204" pitchFamily="34" charset="-128"/>
                <a:cs typeface="Times New Roman" panose="02020603050405020304" pitchFamily="18" charset="0"/>
              </a:rPr>
              <a:t>L3 switch</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895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are transport layer protocols?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TCP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UDP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FTP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306056"/>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A Layer 2 switch needs to be configured to use Dynamic ARP Inspection along with DHCP Snooping. Which command would make DAI monitor ARP message rates on an interface at an average rate of 4 received ARP messages per second? (Choose two answers.)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4 burst interval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inspection limit rate 10 burst interval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inspection limit rate 16 burst interval 4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arp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inspection limit rate 4</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9330471"/>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level of logging to the console is the default for a Cisco device?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Informational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Warnings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Debugging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702798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level of logging to the console is the default for a Cisco device?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Informational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Warnings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Debugging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9732318"/>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What command limits the messages sent to a syslog server to levels 4 through 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0,1,2,3,4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through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3239171"/>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What command limits the messages sent to a syslog server to levels 4 through 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0,1,2,3,4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logging trap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through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321043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is accurate about the NTP client function on a Cisco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synchronizes its time-of-day clock based on the NTP server.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counts CPU cycles of the local router CPU to more accurately keep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synchronizes its serial line clock rate based on the NTP server.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must be connected to the same subnet as an NTP server.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77949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is accurate about the NTP client function on a Cisco router?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client synchronizes its time-of-day clock based on the NTP server.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counts CPU cycles of the local router CPU to more accurately keep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synchronizes its serial line clock rate based on the NTP server.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must be connected to the same subnet as an NTP server.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3642594"/>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The only NTP configuration on router R1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ntp</a:t>
            </a:r>
            <a:r>
              <a:rPr lang="en-US" sz="1800" dirty="0">
                <a:effectLst/>
                <a:latin typeface="Calibri" panose="020F0502020204030204" pitchFamily="34" charset="0"/>
                <a:ea typeface="Calibri" panose="020F0502020204030204" pitchFamily="34" charset="0"/>
                <a:cs typeface="Times New Roman" panose="02020603050405020304" pitchFamily="18" charset="0"/>
              </a:rPr>
              <a:t> server 10.1.1.1 command. Which answers describe how NTP works on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server only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client only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server only after the NTP client synchronizes with NTP server 10.1.1.1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server regardless of whether the NTP client synchronizes with NTP server 10.1.1.1</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068243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The only NTP configuration on router R1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ntp</a:t>
            </a:r>
            <a:r>
              <a:rPr lang="en-US" sz="1800" dirty="0">
                <a:effectLst/>
                <a:latin typeface="Calibri" panose="020F0502020204030204" pitchFamily="34" charset="0"/>
                <a:ea typeface="Calibri" panose="020F0502020204030204" pitchFamily="34" charset="0"/>
                <a:cs typeface="Times New Roman" panose="02020603050405020304" pitchFamily="18" charset="0"/>
              </a:rPr>
              <a:t> server 10.1.1.1 command. Which answers describe how NTP works on the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server only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client only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 an NTP server only after the NTP client synchronizes with NTP server 10.1.1.1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an NTP server regardless of whether the NTP client synchronizes with NTP server 10.1.1.1</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087195"/>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658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Imagine that a switch connects through an Ethernet cable to a router, and the router’s host name is Hannah. Which of the following commands could tell you information about the IOS version on Hannah without establishing a Telnet connection to Hannah?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neighbors Hannah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neighbors Hannah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entry Hannah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neighbors detail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012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uses windowing to implement flow control?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RIP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08741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658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Imagine that a switch connects through an Ethernet cable to a router, and the router’s host name is Hannah. Which of the following commands could tell you information about the IOS version on Hannah without establishing a Telnet connection to Hannah?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neighbors Hannah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latin typeface="Calibri" panose="020F0502020204030204" pitchFamily="34" charset="0"/>
                <a:ea typeface="Calibri" panose="020F0502020204030204" pitchFamily="34" charset="0"/>
                <a:cs typeface="Times New Roman" panose="02020603050405020304" pitchFamily="18" charset="0"/>
              </a:rPr>
              <a:t> neighbors Hannah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entry Hannah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cdp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neighbors detail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44129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summarized subnets represent routes that could have been created for CIDR’s goal to reduce the size of Internet routing tables?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10.0.0.0 255.255.255.0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10.1.0.0 255.255.0.0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200.1.1.0 255.255.255.0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200.1.0.0 255.255.0.0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271964"/>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summarized subnets represent routes that could have been created for CIDR’s goal to reduce the size of Internet routing tables?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10.0.0.0 255.255.255.0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10.1.0.0 255.255.0.0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200.1.1.0 255.255.255.0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200.1.0.0 255.255.0.0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308450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not private addresses according to RFC 1918?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172.31.1.1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172.33.1.1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10.255.1.1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10.1.255.1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191.168.1.1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870074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not private addresses according to RFC 1918?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172.31.1.1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172.33.1.1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10.255.1.1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10.1.255.1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191.168.1.1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532901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With static NAT, performing translation for inside addresses only, what causes NAT table entries to be created?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inside network to the outside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outside network to the inside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source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24813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With static NAT, performing translation for inside addresses only, what causes NAT table entries to be created?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inside network to the outside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outside network to the inside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inside source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source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7304007"/>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With dynamic NAT, performing translation for inside addresses only, what causes NAT table entries to be created?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inside network to the outside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outside network to the inside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source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12580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With dynamic NAT, performing translation for inside addresses only, what causes NAT table entries to be created?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first packet from the inside network to the outside network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packet from the outside network to the inside network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Configuration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source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76154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NAT has been configured to translate source addresses of packets for the inside part of the network, but only for some hosts as identified by an access control list. Which of the following commands indirectly identifies the hosts?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pool barney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barney 200.1.1.1 200.1.1.254 netmask 255.255.255.0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200.1.1.1 200.1.1.2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373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uses windowing to implement flow control?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TCP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RIP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290616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NAT has been configured to translate source addresses of packets for the inside part of the network, but only for some hosts as identified by an access control list. Which of the following commands indirectly identifies the hosts?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inside source list 1 pool barney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barney 200.1.1.1 200.1.1.254 netmask 255.255.255.0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200.1.1.1 200.1.1.2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23310"/>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Examine the following configuration commands: interface Ethernet0/0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10.1.1.1 255.255.255.0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interface Serial0/0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200.1.1.249 255.255.255.252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interface Serial0/0 access-list 1 permit 10.1.1.0 0.0.0.255 If the configuration is intended to enable source NAT overload, which of the following commands could be useful to complete the configuration?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overload keyword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359122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Examine the following configuration commands: interface Ethernet0/0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10.1.1.1 255.255.255.0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interface Serial0/0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200.1.1.249 255.255.255.252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interface Serial0/0 access-list 1 permit 10.1.1.0 0.0.0.255 If the configuration is intended to enable source NAT overload, which of the following commands could be useful to complete the configuration?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outside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 command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overload keyword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140505"/>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82303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Examine the following show command output on a router configured for dynamic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NAT: -- Inside Source access-list 1 pool </a:t>
            </a:r>
            <a:r>
              <a:rPr lang="en-US" sz="1400" dirty="0" err="1">
                <a:effectLst/>
                <a:latin typeface="Arial" panose="020B0604020202020204" pitchFamily="34" charset="0"/>
                <a:ea typeface="Calibri" panose="020F0502020204030204" pitchFamily="34" charset="0"/>
                <a:cs typeface="Arial" panose="020B0604020202020204" pitchFamily="34" charset="0"/>
              </a:rPr>
              <a:t>fred</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refcount</a:t>
            </a:r>
            <a:r>
              <a:rPr lang="en-US" sz="1400" dirty="0">
                <a:effectLst/>
                <a:latin typeface="Arial" panose="020B0604020202020204" pitchFamily="34" charset="0"/>
                <a:ea typeface="Calibri" panose="020F0502020204030204" pitchFamily="34" charset="0"/>
                <a:cs typeface="Arial" panose="020B0604020202020204" pitchFamily="34" charset="0"/>
              </a:rPr>
              <a:t> 2288 pool </a:t>
            </a:r>
            <a:r>
              <a:rPr lang="en-US" sz="1400" dirty="0" err="1">
                <a:effectLst/>
                <a:latin typeface="Arial" panose="020B0604020202020204" pitchFamily="34" charset="0"/>
                <a:ea typeface="Calibri" panose="020F0502020204030204" pitchFamily="34" charset="0"/>
                <a:cs typeface="Arial" panose="020B0604020202020204" pitchFamily="34" charset="0"/>
              </a:rPr>
              <a:t>fred</a:t>
            </a:r>
            <a:r>
              <a:rPr lang="en-US" sz="1400" dirty="0">
                <a:effectLst/>
                <a:latin typeface="Arial" panose="020B0604020202020204" pitchFamily="34" charset="0"/>
                <a:ea typeface="Calibri" panose="020F0502020204030204" pitchFamily="34" charset="0"/>
                <a:cs typeface="Arial" panose="020B0604020202020204" pitchFamily="34" charset="0"/>
              </a:rPr>
              <a:t>: netmask 255.255.255.240 start 200.1.1.1 end 200.1.1.7 type generic, total addresses 7, allocated 7 (100%), misses 965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are complaining about not being able to reach the Internet. Which of the following is the most likely cause?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problem is not related to NAT, based on the information in the command output.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NAT pool does not have enough entries to satisfy all requests.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Standard ACL 1 cannot be used; an extended ACL must be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command output does not supply enough information to identify the problem</a:t>
            </a:r>
          </a:p>
        </p:txBody>
      </p:sp>
    </p:spTree>
    <p:extLst>
      <p:ext uri="{BB962C8B-B14F-4D97-AF65-F5344CB8AC3E}">
        <p14:creationId xmlns:p14="http://schemas.microsoft.com/office/powerpoint/2010/main" val="227898274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82303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Examine the following show command output on a router configured for dynamic </a:t>
            </a:r>
          </a:p>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NAT: -- Inside Source access-list 1 pool </a:t>
            </a:r>
            <a:r>
              <a:rPr lang="en-US" sz="1400" dirty="0" err="1">
                <a:effectLst/>
                <a:latin typeface="Arial" panose="020B0604020202020204" pitchFamily="34" charset="0"/>
                <a:ea typeface="Calibri" panose="020F0502020204030204" pitchFamily="34" charset="0"/>
                <a:cs typeface="Arial" panose="020B0604020202020204" pitchFamily="34" charset="0"/>
              </a:rPr>
              <a:t>fred</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dirty="0" err="1">
                <a:effectLst/>
                <a:latin typeface="Arial" panose="020B0604020202020204" pitchFamily="34" charset="0"/>
                <a:ea typeface="Calibri" panose="020F0502020204030204" pitchFamily="34" charset="0"/>
                <a:cs typeface="Arial" panose="020B0604020202020204" pitchFamily="34" charset="0"/>
              </a:rPr>
              <a:t>refcount</a:t>
            </a:r>
            <a:r>
              <a:rPr lang="en-US" sz="1400" dirty="0">
                <a:effectLst/>
                <a:latin typeface="Arial" panose="020B0604020202020204" pitchFamily="34" charset="0"/>
                <a:ea typeface="Calibri" panose="020F0502020204030204" pitchFamily="34" charset="0"/>
                <a:cs typeface="Arial" panose="020B0604020202020204" pitchFamily="34" charset="0"/>
              </a:rPr>
              <a:t> 2288 pool </a:t>
            </a:r>
            <a:r>
              <a:rPr lang="en-US" sz="1400" dirty="0" err="1">
                <a:effectLst/>
                <a:latin typeface="Arial" panose="020B0604020202020204" pitchFamily="34" charset="0"/>
                <a:ea typeface="Calibri" panose="020F0502020204030204" pitchFamily="34" charset="0"/>
                <a:cs typeface="Arial" panose="020B0604020202020204" pitchFamily="34" charset="0"/>
              </a:rPr>
              <a:t>fred</a:t>
            </a:r>
            <a:r>
              <a:rPr lang="en-US" sz="1400" dirty="0">
                <a:effectLst/>
                <a:latin typeface="Arial" panose="020B0604020202020204" pitchFamily="34" charset="0"/>
                <a:ea typeface="Calibri" panose="020F0502020204030204" pitchFamily="34" charset="0"/>
                <a:cs typeface="Arial" panose="020B0604020202020204" pitchFamily="34" charset="0"/>
              </a:rPr>
              <a:t>: netmask 255.255.255.240 start 200.1.1.1 end 200.1.1.7 type generic, total addresses 7, allocated 7 (100%), misses 965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are complaining about not being able to reach the Internet. Which of the following is the most likely cause?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problem is not related to NAT, based on the information in the command output.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NAT pool does not have enough entries to satisfy all requests.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Standard ACL 1 cannot be used; an extended ACL must be used.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command output does not supply enough information to identify the problem</a:t>
            </a:r>
          </a:p>
        </p:txBody>
      </p:sp>
    </p:spTree>
    <p:extLst>
      <p:ext uri="{BB962C8B-B14F-4D97-AF65-F5344CB8AC3E}">
        <p14:creationId xmlns:p14="http://schemas.microsoft.com/office/powerpoint/2010/main" val="312647617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attributes do QoS tools manage?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Bandwidth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Load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MTU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Loss </a:t>
            </a:r>
          </a:p>
        </p:txBody>
      </p:sp>
    </p:spTree>
    <p:extLst>
      <p:ext uri="{BB962C8B-B14F-4D97-AF65-F5344CB8AC3E}">
        <p14:creationId xmlns:p14="http://schemas.microsoft.com/office/powerpoint/2010/main" val="58983597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attributes do QoS tools manage? (Choose three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Bandwidth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Load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MTU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Loss </a:t>
            </a:r>
          </a:p>
        </p:txBody>
      </p:sp>
    </p:spTree>
    <p:extLst>
      <p:ext uri="{BB962C8B-B14F-4D97-AF65-F5344CB8AC3E}">
        <p14:creationId xmlns:p14="http://schemas.microsoft.com/office/powerpoint/2010/main" val="3424585499"/>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QoS marking fields could remain with a packet while being sent through four different routers, over different LAN and WAN links? (Choose two answers.)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DSCP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MPLS EXP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539843"/>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QoS marking fields could remain with a packet while being sent through four different routers, over different LAN and WAN links? (Choose two answers.)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DSCP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MPLS EXP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809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are available methods of classifying packets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DiffServ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Cisco routers?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the IP DSCP field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the 802.1p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CoS</a:t>
            </a:r>
            <a:r>
              <a:rPr lang="en-US" sz="1800" dirty="0">
                <a:effectLst/>
                <a:latin typeface="Calibri" panose="020F0502020204030204" pitchFamily="34" charset="0"/>
                <a:ea typeface="Calibri" panose="020F0502020204030204" pitchFamily="34" charset="0"/>
                <a:cs typeface="Times New Roman" panose="02020603050405020304" pitchFamily="18" charset="0"/>
              </a:rPr>
              <a:t> field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fields with an extended IP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the SNMP Location variable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638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SSH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011788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are available methods of classifying packets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DiffServ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Cisco routers? (Choose three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Matching the IP DSCP field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Matching the 802.1p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CoS</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field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Matching fields with an extended IP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Matching the SNMP Location variable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592710"/>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behaviors are applied to a low latency queue in a Cisco router or switch?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Shaping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Policing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Priority scheduling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Round-robin scheduling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41383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behaviors are applied to a low latency queue in a Cisco router or switch?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Shaping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Policing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Priority scheduling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Round-robin scheduling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9095168"/>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Think about a policing function that is currently working, and also think about a shaping function that is also currently working. That is, the current bit rate of traffic exceeds the respective policing and shaping rates. Which statements are true about these features?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policer may or may not be discarding packets.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policer is definitely discarding packets.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shaper may or may not be queuing packets to slow down the sending rate.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shaper is definitely queuing packets to slow down the sending rate.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865797"/>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Think about a policing function that is currently working, and also think about a shaping function that is also currently working. That is, the current bit rate of traffic exceeds the respective policing and shaping rates. Which statements are true about these features?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policer may or may not be discarding packets.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policer is definitely discarding packets.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shaper may or may not be queuing packets to slow down the sending rate.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shaper is definitely queuing packets to slow down the sending rate.</a:t>
            </a:r>
          </a:p>
        </p:txBody>
      </p:sp>
    </p:spTree>
    <p:extLst>
      <p:ext uri="{BB962C8B-B14F-4D97-AF65-F5344CB8AC3E}">
        <p14:creationId xmlns:p14="http://schemas.microsoft.com/office/powerpoint/2010/main" val="3088075197"/>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 queuing system has three queues serviced with round-robin scheduling and one low latency queue that holds all voice traffic. Round-robin queue 1 holds predominantly UDP traffic, while round-robin queues 2 and 3 hold predominantly TCP traffic. The packets in each queue happen to have a variety of DSCP markings per the QoS design. In which queues would it make sense to use a congestion avoidance (drop management) tool?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LLQ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3 </a:t>
            </a:r>
          </a:p>
        </p:txBody>
      </p:sp>
    </p:spTree>
    <p:extLst>
      <p:ext uri="{BB962C8B-B14F-4D97-AF65-F5344CB8AC3E}">
        <p14:creationId xmlns:p14="http://schemas.microsoft.com/office/powerpoint/2010/main" val="169089249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 queuing system has three queues serviced with round-robin scheduling and one low latency queue that holds all voice traffic. Round-robin queue 1 holds predominantly UDP traffic, while round-robin queues 2 and 3 hold predominantly TCP traffic. The packets in each queue happen to have a variety of DSCP markings per the QoS design. In which queues would it make sense to use a congestion avoidance (drop management) tool?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LLQ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Queue 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Queue 3 </a:t>
            </a:r>
          </a:p>
        </p:txBody>
      </p:sp>
    </p:spTree>
    <p:extLst>
      <p:ext uri="{BB962C8B-B14F-4D97-AF65-F5344CB8AC3E}">
        <p14:creationId xmlns:p14="http://schemas.microsoft.com/office/powerpoint/2010/main" val="569468443"/>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Host A refers to 10.1.19.1 as its default router, and host B refers to 10.1.19.2 as its default router. The routers do not use an FHRP. Which of the following is a problem for this LAN?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breaks IPv4 addressing rules because two routers cannot connect to the same LAN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neither host can send packets off-subnet.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both hosts will use the one remaining router as a default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the host that uses that router as a default router cannot send packets off-subnet.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826382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Host A refers to 10.1.19.1 as its default router, and host B refers to 10.1.19.2 as its default router. The routers do not use an FHRP. Which of the following is a problem for this LAN?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breaks IPv4 addressing rules because two routers cannot connect to the same LAN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neither host can send packets off-subnet.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both hosts will use the one remaining router as a default router.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one router fails, the host that uses that router as a default router cannot send packets off-subnet. </a:t>
            </a:r>
          </a:p>
        </p:txBody>
      </p:sp>
    </p:spTree>
    <p:extLst>
      <p:ext uri="{BB962C8B-B14F-4D97-AF65-F5344CB8AC3E}">
        <p14:creationId xmlns:p14="http://schemas.microsoft.com/office/powerpoint/2010/main" val="3606220356"/>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The routers use an FHRP. Host A and host B attach to the same LAN and have correct default router settings per the FHRP configuration. Which of the following statements is true for this LAN?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breaks IPv4 addressing rules because two routers cannot connect to the same LAN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neither host can send packets off-subnet.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both hosts will use the one remaining router as a default router.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only one of the two hosts will still be able to send packets off-subnet.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946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SSH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TCP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22</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38182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74955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The routers use an FHRP. Host A and host B attach to the same LAN and have correct default router settings per the FHRP configuration. Which of the following statements is true for this LAN?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breaks IPv4 addressing rules because two routers cannot connect to the same LAN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neither host can send packets off-subnet.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one router fails, both hosts will use the one remaining router as a default router.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one router fails, only one of the two hosts will still be able to send packets off-subnet.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4959343"/>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The routers use HSRP. The network engineer prefers to have R1 be the default router when both R1 and R2 are up. Which of the following is the likely default router setting for hosts in this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10.1.19.1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10.1.19.2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IP address in subnet 10.1.19.0/25 other than 10.1.19.1 and 10.1.19.2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host name that the FHRP mini-DNS will initially point to 10.1.19.1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4253793"/>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R1 and R2 attach to the same Ethernet VLAN, with subnet 10.1.19.0/25, with addresses 10.1.19.1 and 10.1.19.2, respectively, configured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interface subcommand. The routers use HSRP. The network engineer prefers to have R1 be the default router when both R1 and R2 are up. Which of the following is the likely default router setting for hosts in this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10.1.19.1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10.1.19.2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Another IP address in subnet 10.1.19.0/25 other than 10.1.19.1 and 10.1.19.2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host name that the FHRP mini-DNS will initially point to 10.1.19.1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1880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Network Management Station (NMS) is using SNMP to manage some Cisco routers and switches with SNMPv2c. Which of the following answers most accurately describes how the SNMP agent on a router authenticates any SNMP Get requests received from the NMS?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 username and hashed version of a password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either the read-write or read-only community string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only the read-write community string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only the read-only community string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260291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 Network Management Station (NMS) is using SNMP to manage some Cisco routers and switches with SNMPv2c. Which of the following answers most accurately describes how the SNMP agent on a router authenticates any SNMP Get requests received from the NMS?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 username and hashed version of a password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Using either the read-write or read-only community string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only the read-write community string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only the read-only community string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003772"/>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SNMP messages are typically sent by an SNMP agent? (choose two)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Trap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Get Request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Inform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Set Request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50669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SNMP messages are typically sent by an SNMP agent?(Choose two)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Trap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Get Request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Inform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Set Request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117809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FTP client connects to an FTP server using active mode and retrieves a copy of a file from the server. Which of the answers describes a TCP connection initiated by the FTP client?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control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data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TLS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598881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FTP client connects to an FTP server using active mode and retrieves a copy of a file from the server. Which of the answers describes a TCP connection initiated by the FTP client?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FTP control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data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TLS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1083024"/>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Which of the following functions are supported by FTP but not by TFTP? (Choose two answers.)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Transferring files from client to server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Changing the current directory on the server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 Transferring files from server to client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 Listing directory contents of a server’s directory</a:t>
            </a:r>
          </a:p>
        </p:txBody>
      </p:sp>
    </p:spTree>
    <p:extLst>
      <p:ext uri="{BB962C8B-B14F-4D97-AF65-F5344CB8AC3E}">
        <p14:creationId xmlns:p14="http://schemas.microsoft.com/office/powerpoint/2010/main" val="2182433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203 converted to binary?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11001011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11101011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10101100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11001000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314721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Which of the following functions are supported by FTP but not by TFTP? (Choose two answers.)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Transferring files from client to server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Changing the current directory on the server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 Transferring files from server to client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Listing directory contents of a server’s directory</a:t>
            </a:r>
          </a:p>
        </p:txBody>
      </p:sp>
    </p:spTree>
    <p:extLst>
      <p:ext uri="{BB962C8B-B14F-4D97-AF65-F5344CB8AC3E}">
        <p14:creationId xmlns:p14="http://schemas.microsoft.com/office/powerpoint/2010/main" val="3325205002"/>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 two-tier campus LAN design, which of the following are typically true of the topology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full mesh of links between access and distribution switches.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partial mesh of links between access and distribution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partial mesh of links between the distribution and core switches.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end-user and server devices connect directly to access layer switches.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4749601"/>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 two-tier campus LAN design, which of the following are typically true of the topology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full mesh of links between access and distribution switches.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design uses a partial mesh of links between access and distribution switches.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partial mesh of links between the distribution and core switches.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end-user and server devices connect directly to access layer switches. </a:t>
            </a:r>
          </a:p>
        </p:txBody>
      </p:sp>
    </p:spTree>
    <p:extLst>
      <p:ext uri="{BB962C8B-B14F-4D97-AF65-F5344CB8AC3E}">
        <p14:creationId xmlns:p14="http://schemas.microsoft.com/office/powerpoint/2010/main" val="418930247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a three-tier campus LAN design, which of the following are typically true of the topology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partial mesh of links between access and distribution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full mesh of links between access and distribution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partial mesh of links between the distribution and core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end-user and server devices connect directly to distribution layer switches.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747291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a three-tier campus LAN design, which of the following are typically true of the topology design?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design uses a partial mesh of links between access and distribution switches.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design uses a full mesh of links between access and distribution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design uses a partial mesh of links between the distribution and core switches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end-user and server devices connect directly to distribution layer switches.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286376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one answer gives the strongest match between one part of a typical three-tier design with the idea behind the listed generic topology design term?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access layer looks like a partial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distribution layer looks like a full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distribution layer looks like a hybrid design.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access layer looks like a star design.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50507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one answer gives the strongest match between one part of a typical three-tier design with the idea behind the listed generic topology design term?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access layer looks like a partial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distribution layer looks like a full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distribution layer looks like a hybrid design.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access layer looks like a star design. </a:t>
            </a:r>
          </a:p>
        </p:txBody>
      </p:sp>
    </p:spTree>
    <p:extLst>
      <p:ext uri="{BB962C8B-B14F-4D97-AF65-F5344CB8AC3E}">
        <p14:creationId xmlns:p14="http://schemas.microsoft.com/office/powerpoint/2010/main" val="34909297"/>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answers list criteria typical of a SOHO network?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 functions using standalone mode.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 functions using a split-MAC architecture using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single networking device implements the router, switch, AP, and firewall functions.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separate networking device implements each function (router, switch, AP, and firewall).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8563872"/>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answers list criteria typical of a SOHO network?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AP functions using standalone mode.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 functions using a split-MAC architecture using a WLC.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single networking device implements the router, switch, AP, and firewall functions.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separate networking device implements each function (router, switch, AP, and firewall).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735212"/>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answer describes how a LAN switch dynamically chooses the initial power level to apply to a UTP cable with PoE? </a:t>
            </a: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Autonegotiation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LLDP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Preconfigured values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2208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203 converted to binary?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11001011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11101011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10101100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11001000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443915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answer describes how a LAN switch dynamically chooses the initial power level to apply to a UTP cable with PoE? </a:t>
            </a:r>
          </a:p>
          <a:p>
            <a:pPr marL="342900" marR="0" lvl="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Autonegotiation</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LLDP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Preconfigured values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618492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refer to standards that deliver power over all four pairs in a UTP cable?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PoE </a:t>
            </a: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UPoE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UPoE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9832640"/>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refer to standards that deliver power over all four pairs in a UTP cable?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PoE </a:t>
            </a:r>
          </a:p>
          <a:p>
            <a:pPr marL="342900" marR="0" lvl="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UPoE</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UPoE</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9198753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topology terms most closely describe the topology created by a Metro Ethernet Tree (E-Tree) service?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Partial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Hub and spoke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Point-to-point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160246"/>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topology terms most closely describe the topology created by a Metro Ethernet Tree (E-Tree) service?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mesh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Partial mesh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Hub and spoke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Point-to-point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932323"/>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is the most likely technology used for an access link to a Metro Ethernet service?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100BASE-LX10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High-speed TDM (for example, T3, E3)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MPLS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100BASE-T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525173"/>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is the most likely technology used for an access link to a Metro Ethernet service?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100BASE-LX10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High-speed TDM (for example, T3, E3)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MPLS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100BASE-T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069051"/>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3156826"/>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An enterprise uses a Metro Ethernet WAN with an Ethernet LAN (E-LAN) service, with the company headquarters plus 10 remote sites connected to the service. The enterprise uses OSPF at all sites, with one router connected to the service from each site. Which of the following are true about the Layer 3 details most likely used with this service and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one IP subnet.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10 or more IP subnets.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one OSPF neighbor.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10 OSPF neighbors.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93501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3156826"/>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An enterprise uses a Metro Ethernet WAN with an Ethernet LAN (E-LAN) service, with the company headquarters plus 10 remote sites connected to the service. The enterprise uses OSPF at all sites, with one router connected to the service from each site. Which of the following are true about the Layer 3 details most likely used with this service and design? (Choose two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WAN uses one IP subnet.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10 or more IP subnets.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one OSPF neighbor.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remote site router would have 10 OSPF neighbors. </a:t>
            </a:r>
          </a:p>
        </p:txBody>
      </p:sp>
    </p:spTree>
    <p:extLst>
      <p:ext uri="{BB962C8B-B14F-4D97-AF65-F5344CB8AC3E}">
        <p14:creationId xmlns:p14="http://schemas.microsoft.com/office/powerpoint/2010/main" val="822200237"/>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3156826"/>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An enterprise uses an MPLS Layer 3 VPN with the company headquarters connected plus 10 remote sites connected to the service. The enterprise uses OSPF at all sites, with one router connected to the service from each site. Which of the following are true about the Layer 3 details most likely used with this service and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one IP subnet.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10 or more IP subnets.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one OSPF neighbor.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10 or more OSPF neighbors.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4038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01101111 in decimal?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076481"/>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3156826"/>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An enterprise uses an MPLS Layer 3 VPN with the company headquarters connected plus 10 remote sites connected to the service. The enterprise uses OSPF at all sites, with one router connected to the service from each site. Which of the following are true about the Layer 3 details most likely used with this service and design?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WAN uses one IP subnet.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WAN uses 10 or more IP subnets.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remote site router would have one OSPF neighbor.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remote site router would have 10 or more OSPF neighbors.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298506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answers is most accurate about access link options for an MPLS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TDM (T1, T3, E1, E3, etc.)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Ethernet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DSL and cable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a wide variety of Layer 1 and Layer 2 networking technologies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100339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answers is most accurate about access link options for an MPLS network?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TDM (T1, T3, E1, E3, etc.)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Ethernet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only DSL and cable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Uses a wide variety of Layer 1 and Layer 2 networking technologies </a:t>
            </a:r>
          </a:p>
        </p:txBody>
      </p:sp>
    </p:spTree>
    <p:extLst>
      <p:ext uri="{BB962C8B-B14F-4D97-AF65-F5344CB8AC3E}">
        <p14:creationId xmlns:p14="http://schemas.microsoft.com/office/powerpoint/2010/main" val="3218029989"/>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enterprise connects 20 sites into an MPLS VPN WAN. The enterprise uses OSPF for IPv4 routes at all sites. Consider the OSPF area design options and the PE-CE links. Which of the following answers is most accurate about OSPF areas and the PE-CE links?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PE-CE link may or may not be chosen to be in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 The PE-CE link must not be in the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 The PE-CE link must be in the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 The PE-CE link will not be in any OSPF area.</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60232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enterprise connects 20 sites into an MPLS VPN WAN. The enterprise uses OSPF for IPv4 routes at all sites. Consider the OSPF area design options and the PE-CE links. Which of the following answers is most accurate about OSPF areas and the PE-CE links?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PE-CE link may or may not be chosen to be in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 The PE-CE link must not be in the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 The PE-CE link must be in the backbone area 0.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 The PE-CE link will not be in any OSPF area.</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1261156"/>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A colleague mentions using a remote access VPN. Which of the following protocols or technologies would you expect your colleague to have used?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TLS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IPsec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GRE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FTPS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4642740"/>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A colleague mentions using a remote access VPN. Which of the following protocols or technologies would you expect your colleague to have used?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TLS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IPsec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GRE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FTPS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397636"/>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963055"/>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Three virtual machines run on one physical server. Which of the following server resources are commonly virtualized so each VM can use the required amount of that resource? (Choose three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Hypervisor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CPU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7820885"/>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963055"/>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Three virtual machines run on one physical server. Which of the following server resources are commonly virtualized so each VM can use the required amount of that resource? (Choose three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Hypervisor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CPU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444309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Eight virtual machines run on one physical server; the server has two physical Ethernet NICs. Which answer describes a method that allows all eight VMs to communicate?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VMs must share two IP addresses and coordinate to avoid using duplicate TCP or UDP ports.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hypervisor acts as an IP router using the NICs as routed IP interfaces.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VM uses a virtual NIC that is mapped to a physical NIC.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VM uses a virtual NIC that logically connects to a virtual switch.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9769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01101111 in decimal?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111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4011663"/>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Eight virtual machines run on one physical server; the server has two physical Ethernet NICs. Which answer describes a method that allows all eight VMs to communicate?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VMs must share two IP addresses and coordinate to avoid using duplicate TCP or UDP ports.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hypervisor acts as an IP router using the NICs as routed IP interfaces.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VM uses a virtual NIC that is mapped to a physical NIC.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Each VM uses a virtual NIC that logically connects to a virtual switch. </a:t>
            </a:r>
          </a:p>
        </p:txBody>
      </p:sp>
    </p:spTree>
    <p:extLst>
      <p:ext uri="{BB962C8B-B14F-4D97-AF65-F5344CB8AC3E}">
        <p14:creationId xmlns:p14="http://schemas.microsoft.com/office/powerpoint/2010/main" val="72938898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cloud services is most likely to be used for software development?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IaaS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SLBaaS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2846275"/>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cloud services is most likely to be used for software development?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IaaS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PaaS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SLBaaS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5710634"/>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cloud services is most likely to be purchased and then used to later install your own software applications?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SLBaaS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47957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cloud services is most likely to be purchased and then used to later install your own software applications?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IaaS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SaaS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SLBaaS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566578"/>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An enterprise plans to start using a public cloud service and is considering different WAN options. The answers list four options under consideration. Which one option has the most issues if the company chooses one cloud provider but then later wants to change to use a different cloud provider instead?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private WAN connections directly to the cloud provider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without VPN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intercloud exchange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 VPN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65648"/>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An enterprise plans to start using a public cloud service and is considering different WAN options. The answers list four options under consideration. Which one option has the most issues if the company chooses one cloud provider but then later wants to change to use a different cloud provider instead?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Using private WAN connections directly to the cloud provider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without VPN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intercloud exchange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 VPN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082634"/>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enterprise plans to start using a public cloud service and is considering different WAN options. The answers list four options under consideration. Which options provide good security by keeping the data private while also providing good QoS services?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private WAN connections directly to the cloud provider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without VPN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intercloud exchange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 VPN</a:t>
            </a:r>
          </a:p>
        </p:txBody>
      </p:sp>
    </p:spTree>
    <p:extLst>
      <p:ext uri="{BB962C8B-B14F-4D97-AF65-F5344CB8AC3E}">
        <p14:creationId xmlns:p14="http://schemas.microsoft.com/office/powerpoint/2010/main" val="417185307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enterprise plans to start using a public cloud service and is considering different WAN options. The answers list four options under consideration. Which options provide good security by keeping the data private while also providing good QoS services?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Using private WAN connections directly to the cloud provider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without VPN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Using an intercloud exchange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an Internet connection with VPN</a:t>
            </a:r>
          </a:p>
        </p:txBody>
      </p:sp>
    </p:spTree>
    <p:extLst>
      <p:ext uri="{BB962C8B-B14F-4D97-AF65-F5344CB8AC3E}">
        <p14:creationId xmlns:p14="http://schemas.microsoft.com/office/powerpoint/2010/main" val="994392363"/>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Layer 2 switch examines a frame’s destination MAC address and chooses to forward that frame out port G0/1 only. That action occurs as part of which plane of the switch?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578612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default subnet mask for a class B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255.255.255.0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255.255.0.0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678170"/>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Layer 2 switch examines a frame’s destination MAC address and chooses to forward that frame out port G0/1 only. That action occurs as part of which plane of the switch?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plane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27609186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router uses OSPF to learn routes and adds those to the IPv4 routing table. That action occurs as part of which plane of the switch?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2905343274"/>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router uses OSPF to learn routes and adds those to the IPv4 routing table. That action occurs as part of which plane of the switch?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 plane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2846600204"/>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 network uses an SDN architecture with switches and a centralized controller. Which of the following terms describes a function or functions expected to be found on the switches but not on the controller?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northbound interface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southbound interface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 functions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functions</a:t>
            </a:r>
          </a:p>
        </p:txBody>
      </p:sp>
    </p:spTree>
    <p:extLst>
      <p:ext uri="{BB962C8B-B14F-4D97-AF65-F5344CB8AC3E}">
        <p14:creationId xmlns:p14="http://schemas.microsoft.com/office/powerpoint/2010/main" val="2572750255"/>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A network uses an SDN architecture with switches and a centralized controller. Which of the following terms describes a function or functions expected to be found on the switches but not on the controller?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northbound interface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southbound interface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 plane functions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functions</a:t>
            </a:r>
          </a:p>
        </p:txBody>
      </p:sp>
    </p:spTree>
    <p:extLst>
      <p:ext uri="{BB962C8B-B14F-4D97-AF65-F5344CB8AC3E}">
        <p14:creationId xmlns:p14="http://schemas.microsoft.com/office/powerpoint/2010/main" val="3308942770"/>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controllers (if any) uses a mostly centralized control plane model?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OpenDaylight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Controller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Application Policy Infrastructure Controller (APIC)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APIC Enterprise Module (APIC-EM)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controllers uses a mostly centralized control plane.</a:t>
            </a:r>
          </a:p>
        </p:txBody>
      </p:sp>
    </p:spTree>
    <p:extLst>
      <p:ext uri="{BB962C8B-B14F-4D97-AF65-F5344CB8AC3E}">
        <p14:creationId xmlns:p14="http://schemas.microsoft.com/office/powerpoint/2010/main" val="861873882"/>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controllers (if any) uses a mostly centralized control plane model?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OpenDaylight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Controller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Application Policy Infrastructure Controller (APIC)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APIC Enterprise Module (APIC-EM)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controllers uses a mostly centralized control plane.</a:t>
            </a:r>
          </a:p>
        </p:txBody>
      </p:sp>
    </p:spTree>
    <p:extLst>
      <p:ext uri="{BB962C8B-B14F-4D97-AF65-F5344CB8AC3E}">
        <p14:creationId xmlns:p14="http://schemas.microsoft.com/office/powerpoint/2010/main" val="98756107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To which types of nodes should an ACI leaf switch connect in a typical single-site design?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 other leaf switches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subset of the spine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 spine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the endpoints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endpoints</a:t>
            </a:r>
          </a:p>
        </p:txBody>
      </p:sp>
    </p:spTree>
    <p:extLst>
      <p:ext uri="{BB962C8B-B14F-4D97-AF65-F5344CB8AC3E}">
        <p14:creationId xmlns:p14="http://schemas.microsoft.com/office/powerpoint/2010/main" val="2876832405"/>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To which types of nodes should an ACI leaf switch connect in a typical single-site design?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of the other leaf switches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subset of the spine switches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All of the spine switches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Some of the endpoints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endpoints</a:t>
            </a:r>
          </a:p>
        </p:txBody>
      </p:sp>
    </p:spTree>
    <p:extLst>
      <p:ext uri="{BB962C8B-B14F-4D97-AF65-F5344CB8AC3E}">
        <p14:creationId xmlns:p14="http://schemas.microsoft.com/office/powerpoint/2010/main" val="2927846208"/>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an advantage of controller-based networks versus traditional networks?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configure the features for the network rather than per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have forwarding tables at each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Programmatic APIs available per device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consistent device configuration</a:t>
            </a:r>
          </a:p>
        </p:txBody>
      </p:sp>
    </p:spTree>
    <p:extLst>
      <p:ext uri="{BB962C8B-B14F-4D97-AF65-F5344CB8AC3E}">
        <p14:creationId xmlns:p14="http://schemas.microsoft.com/office/powerpoint/2010/main" val="35904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6742"/>
          </a:xfrm>
          <a:prstGeom prst="rect">
            <a:avLst/>
          </a:prstGeom>
          <a:noFill/>
        </p:spPr>
        <p:txBody>
          <a:bodyPr wrap="square">
            <a:spAutoFit/>
          </a:bodyPr>
          <a:lstStyle/>
          <a:p>
            <a:pPr marL="24765" marR="0" indent="-166370" eaLnBrk="0" hangingPunct="0">
              <a:spcBef>
                <a:spcPts val="30"/>
              </a:spcBef>
              <a:spcAft>
                <a:spcPts val="0"/>
              </a:spcAft>
            </a:pPr>
            <a:r>
              <a:rPr lang="en-US" sz="1800" dirty="0">
                <a:solidFill>
                  <a:srgbClr val="231F20"/>
                </a:solidFill>
                <a:effectLst/>
                <a:latin typeface="Arial" panose="020B0604020202020204" pitchFamily="34" charset="0"/>
                <a:ea typeface="Calibri" panose="020F0502020204030204" pitchFamily="34" charset="0"/>
              </a:rPr>
              <a:t>What technology eliminates the major concerns about crossover versus</a:t>
            </a:r>
            <a:endParaRPr lang="en-US" sz="1800" dirty="0">
              <a:effectLst/>
              <a:latin typeface="Arial" panose="020B0604020202020204" pitchFamily="34" charset="0"/>
              <a:ea typeface="Calibri" panose="020F0502020204030204" pitchFamily="34" charset="0"/>
            </a:endParaRPr>
          </a:p>
          <a:p>
            <a:pPr marL="25400" marR="0" indent="-166370" eaLnBrk="0" hangingPunct="0">
              <a:spcBef>
                <a:spcPts val="30"/>
              </a:spcBef>
              <a:spcAft>
                <a:spcPts val="0"/>
              </a:spcAft>
            </a:pPr>
            <a:r>
              <a:rPr lang="en-US" sz="1800" dirty="0">
                <a:solidFill>
                  <a:srgbClr val="231F20"/>
                </a:solidFill>
                <a:effectLst/>
                <a:latin typeface="Arial" panose="020B0604020202020204" pitchFamily="34" charset="0"/>
                <a:ea typeface="Calibri" panose="020F0502020204030204" pitchFamily="34" charset="0"/>
              </a:rPr>
              <a:t>straight-through cables?</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3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A. </a:t>
            </a:r>
            <a:r>
              <a:rPr lang="en-US" sz="1800" dirty="0">
                <a:solidFill>
                  <a:srgbClr val="231F20"/>
                </a:solidFill>
                <a:effectLst/>
                <a:latin typeface="Arial" panose="020B0604020202020204" pitchFamily="34" charset="0"/>
                <a:ea typeface="MS UI Gothic" panose="020B0600070205080204" pitchFamily="34" charset="-128"/>
              </a:rPr>
              <a:t>STP</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215"/>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B. </a:t>
            </a:r>
            <a:r>
              <a:rPr lang="en-US" sz="1800" dirty="0">
                <a:solidFill>
                  <a:srgbClr val="231F20"/>
                </a:solidFill>
                <a:effectLst/>
                <a:latin typeface="Arial" panose="020B0604020202020204" pitchFamily="34" charset="0"/>
                <a:ea typeface="MS UI Gothic" panose="020B0600070205080204" pitchFamily="34" charset="-128"/>
              </a:rPr>
              <a:t>RSTP</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C. </a:t>
            </a:r>
            <a:r>
              <a:rPr lang="en-US" sz="1800" dirty="0">
                <a:solidFill>
                  <a:srgbClr val="231F20"/>
                </a:solidFill>
                <a:effectLst/>
                <a:latin typeface="Arial" panose="020B0604020202020204" pitchFamily="34" charset="0"/>
                <a:ea typeface="MS UI Gothic" panose="020B0600070205080204" pitchFamily="34" charset="-128"/>
              </a:rPr>
              <a:t>Auto MDI-X</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D. </a:t>
            </a:r>
            <a:r>
              <a:rPr lang="en-US" sz="1800" dirty="0" err="1">
                <a:solidFill>
                  <a:srgbClr val="231F20"/>
                </a:solidFill>
                <a:effectLst/>
                <a:latin typeface="Arial" panose="020B0604020202020204" pitchFamily="34" charset="0"/>
                <a:ea typeface="MS UI Gothic" panose="020B0600070205080204" pitchFamily="34" charset="-128"/>
              </a:rPr>
              <a:t>FabricPath</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42989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default subnet mask for a class B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255.255.255.0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255.255.0.0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489910"/>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an advantage of controller-based networks versus traditional networks?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ability to configure the features for the network rather than per device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have forwarding tables at each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Programmatic APIs available per device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More consistent device configuration</a:t>
            </a:r>
          </a:p>
        </p:txBody>
      </p:sp>
    </p:spTree>
    <p:extLst>
      <p:ext uri="{BB962C8B-B14F-4D97-AF65-F5344CB8AC3E}">
        <p14:creationId xmlns:p14="http://schemas.microsoft.com/office/powerpoint/2010/main" val="1605302889"/>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Cisco Software-Defined Access (SDA), which term refers to the devices and cabling, along with configuration that allows the network device nodes enough IP connectivity to send IP packets to each other?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Fabric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Underlay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VXLAN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950509"/>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Cisco Software-Defined Access (SDA), which term refers to the devices and cabling, along with configuration that allows the network device nodes enough IP connectivity to send IP packets to each other?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Fabric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Overlay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Underlay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VXLAN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49673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Cisco Software-Defined Access (SDA), which term refers to the functions that deliver endpoint packets across the network using tunnels between the ingress and egress fabric nodes?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Fabric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Overlay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VXLAN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071720"/>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Cisco Software-Defined Access (SDA), which term refers to the functions that deliver endpoint packets across the network using tunnels between the ingress and egress fabric nodes?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Fabric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Overlay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VXLAN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289242"/>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In Software-Defined Access (SDA), which of the answers are part of the overlay data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LISP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GRE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OSPF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VXLAN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070400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In Software-Defined Access (SDA), which of the answers are part of the overlay data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LISP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GRE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OSPF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VXLAN</a:t>
            </a:r>
          </a:p>
        </p:txBody>
      </p:sp>
    </p:spTree>
    <p:extLst>
      <p:ext uri="{BB962C8B-B14F-4D97-AF65-F5344CB8AC3E}">
        <p14:creationId xmlns:p14="http://schemas.microsoft.com/office/powerpoint/2010/main" val="804889665"/>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best describe options of how to implement security with scalable groups using DNA Center and SDA?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human user from the DNA Center GUI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automation application using NETCONF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human user using the CLI of an SDA fabric edge node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automation application using REST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1066823"/>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best describe options of how to implement security with scalable groups using DNA Center and SDA?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human user from the DNA Center GUI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automation application using NETCONF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human user using the CLI of an SDA fabric edge node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 automation application using REST</a:t>
            </a:r>
          </a:p>
        </p:txBody>
      </p:sp>
    </p:spTree>
    <p:extLst>
      <p:ext uri="{BB962C8B-B14F-4D97-AF65-F5344CB8AC3E}">
        <p14:creationId xmlns:p14="http://schemas.microsoft.com/office/powerpoint/2010/main" val="3425355030"/>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protocols or tools could be used as part of the Cisco DNA Center southbound interface?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NETCONF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938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a subnet mask has a length of 19 bits, what is the subnet mask in dotted decimal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notation?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255.255.192.0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255.255.224.0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449432"/>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protocols or tools could be used as part of the Cisco DNA Center southbound interface?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SSH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NETCONF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SNMP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0613708"/>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are network management features performed by both traditional network management software as well as by DNA Center?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Network device discovery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Software-Defined Access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End-to-end path discovery with ACL analysis</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Device installation (day 0), configuration (day 1), and monitoring (day n) operations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141783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are network management features performed by both traditional network management software as well as by DNA Center?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Network device discovery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Software-Defined Access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End-to-end path discovery with ACL analysis</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Device installation (day 0), configuration (day 1), and monitoring (day n) operations</a:t>
            </a:r>
          </a:p>
        </p:txBody>
      </p:sp>
    </p:spTree>
    <p:extLst>
      <p:ext uri="{BB962C8B-B14F-4D97-AF65-F5344CB8AC3E}">
        <p14:creationId xmlns:p14="http://schemas.microsoft.com/office/powerpoint/2010/main" val="1711487914"/>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required attributes of a REST-based API?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HTTP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Objects noted as to whether they can be cached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Classful operation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Client/server architecture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147657"/>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are required attributes of a REST-based API?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Uses HTTP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Objects noted as to whether they can be cached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Classful operation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Client/server architecture</a:t>
            </a:r>
          </a:p>
        </p:txBody>
      </p:sp>
    </p:spTree>
    <p:extLst>
      <p:ext uri="{BB962C8B-B14F-4D97-AF65-F5344CB8AC3E}">
        <p14:creationId xmlns:p14="http://schemas.microsoft.com/office/powerpoint/2010/main" val="2189994387"/>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 matching software development CRUD action to an HTTP verb that performs that action?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create and HTTP PATCH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update and HTTP PATCH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delete and HTTP PUT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read and HTTP GET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3023263"/>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 matching software development CRUD action to an HTTP verb that performs that action?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create and HTTP PATCH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CRUD update and HTTP PATCH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CRUD delete and HTTP PUT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CRUD read and HTTP GET</a:t>
            </a:r>
          </a:p>
        </p:txBody>
      </p:sp>
    </p:spTree>
    <p:extLst>
      <p:ext uri="{BB962C8B-B14F-4D97-AF65-F5344CB8AC3E}">
        <p14:creationId xmlns:p14="http://schemas.microsoft.com/office/powerpoint/2010/main" val="4199708743"/>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Examine the following URI that works with a Cisco DNA Controller: https://dnac.example.com/dna/intent/api/v1/network-device?managementIPAddress=10.10.22.74 Which part of the URI, per the API documentation, is considered to identify the resource but not any parameters?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dnac.example.com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dna</a:t>
            </a:r>
            <a:r>
              <a:rPr lang="en-US" sz="1800" dirty="0">
                <a:effectLst/>
                <a:latin typeface="Calibri" panose="020F0502020204030204" pitchFamily="34" charset="0"/>
                <a:ea typeface="Calibri" panose="020F0502020204030204" pitchFamily="34" charset="0"/>
                <a:cs typeface="Times New Roman" panose="02020603050405020304" pitchFamily="18" charset="0"/>
              </a:rPr>
              <a:t>/intent/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1800" dirty="0">
                <a:effectLst/>
                <a:latin typeface="Calibri" panose="020F0502020204030204" pitchFamily="34" charset="0"/>
                <a:ea typeface="Calibri" panose="020F0502020204030204" pitchFamily="34" charset="0"/>
                <a:cs typeface="Times New Roman" panose="02020603050405020304" pitchFamily="18" charset="0"/>
              </a:rPr>
              <a:t>/v1/network-device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managementIPAddress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=10.10.22.74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5301792"/>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Examine the following URI that works with a Cisco DNA Controller: https://dnac.example.com/dna/intent/api/v1/network-device?managementIPAddress=10.10.22.74 Which part of the URI, per the API documentation, is considered to identify the resource but not any parameters?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dnac.example.com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dna</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/intent/</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api</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/v1/network-device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managementIPAddress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=10.10.22.74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840060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data serialization and data modeling languages would be most likely to be used in a response from a REST-based server API used for networking applications?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YAML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JavaScript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XML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402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a subnet mask has a length of 19 bits, what is the subnet mask in dotted decimal</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notation?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255.255.192.0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255.255.224.0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2878216"/>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data serialization and data modeling languages would be most likely to be used in a response from a REST-based server API used for networking applications?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JSON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YAML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JavaScript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XML</a:t>
            </a:r>
          </a:p>
        </p:txBody>
      </p:sp>
    </p:spTree>
    <p:extLst>
      <p:ext uri="{BB962C8B-B14F-4D97-AF65-F5344CB8AC3E}">
        <p14:creationId xmlns:p14="http://schemas.microsoft.com/office/powerpoint/2010/main" val="4161179879"/>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answers correctly describe the format of the JSON text below? (Choose two answers.)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myvariable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":[1,2,3] }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JSON object that has 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key:value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pair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JSON object that has three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key:value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pairs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JSON object whose value is a second JSON object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JSON object whose value is a JSON array</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923558"/>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answers correctly describe the format of the JSON text below? (Choose two answers.)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myvariable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":[1,2,3] }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One JSON object that has one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key:value</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pair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JSON object that has three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key:value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pairs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JSON object whose value is a second JSON object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 JSON object whose value is a JSON array</a:t>
            </a:r>
          </a:p>
        </p:txBody>
      </p:sp>
    </p:spTree>
    <p:extLst>
      <p:ext uri="{BB962C8B-B14F-4D97-AF65-F5344CB8AC3E}">
        <p14:creationId xmlns:p14="http://schemas.microsoft.com/office/powerpoint/2010/main" val="2185174663"/>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 best describes the meaning of the term configuration drift?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Changes to a single device’s configuration over time versus that single device’s original configuration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Larger and larger sections of unnecessary configuration in a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Changes to a single device’s configuration over time versus other devices that have the same role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Differences in device configuration versus a centralized backup copy</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3419553"/>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 best describes the meaning of the term configuration drift?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Changes to a single device’s configuration over time versus that single device’s original configuration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Larger and larger sections of unnecessary configuration in a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Changes to a single device’s configuration over time versus other devices that have the same role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Differences in device configuration versus a centralized backup copy</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4357789"/>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An enterprise moves away from manual configuration methods, making changes by editing centralized configuration files. Which answers list an issue solved by using a version control system with those centralized files?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find which engineer changed the central configuration file on a date/time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find the details of what changed in the configuration file over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use a template with per-device variables to create configurations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recognize configuration drift in a device and notify the staff</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8719789"/>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An enterprise moves away from manual configuration methods, making changes by editing centralized configuration files. Which answers list an issue solved by using a version control system with those centralized files?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ability to find which engineer changed the central configuration file on a date/time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ability to find the details of what changed in the configuration file over time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use a template with per-device variables to create configurations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recognize configuration drift in a device and notify the staff</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1389761"/>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Configuration monitoring (also called configuration enforcement) by a configuration management tool generally solves which problem?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Tracking the identity of individuals who changed files, along with which files they changed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Listing differences between a former and current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Testing a configuration change to determine whether it will be rejected or not when implemented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Finding instances of configuration drift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337119"/>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Configuration monitoring (also called configuration enforcement) by a configuration management tool generally solves which problem?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Tracking the identity of individuals who changed files, along with which files they changed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Listing differences between a former and current configuration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Testing a configuration change to determine whether it will be rejected or not when implemented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Finding instances of configuration drift</a:t>
            </a:r>
          </a:p>
        </p:txBody>
      </p:sp>
    </p:spTree>
    <p:extLst>
      <p:ext uri="{BB962C8B-B14F-4D97-AF65-F5344CB8AC3E}">
        <p14:creationId xmlns:p14="http://schemas.microsoft.com/office/powerpoint/2010/main" val="3484666627"/>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configuration management tools uses a push model to configure network devices?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Chef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use a push model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5163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have the mask 255.255.255.240, how many hosts can you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6424778"/>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configuration management tools uses a push model to configure network devices?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Ansible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Chef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use a push model</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6071998"/>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answers list a correct combination of configuration management tool and the term used for one of its primary configuration files?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manifest</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 manifest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Chef recipe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recipe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5069109"/>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answers list a correct combination of configuration management tool and the term used for one of its primary configuration files?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manifest</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Puppet manifest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Chef recipe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recipe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549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have the mask 255.255.255.240, how many hosts can you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14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018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44829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Your network needs to support 30 subnets. How many bits should you “borrow”</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from the host portion of the address in order to create the least waste in terms of</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address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724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44829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Your network needs to support 30 subnets. How many bits should you “borrow”</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from the host portion of the address in order to create the least waste in terms of</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address space?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202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last usable host address on a subnet where a host has been given the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address 172.16.7.1 255.255.254.0?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172.16.7.255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172.16.6.1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172.16.7.128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172.16.7.254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7316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last usable host address on a subnet where a host has been given the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address 172.16.7.1 255.255.254.0?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172.16.7.255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172.16.6.1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172.16.7.128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172.16.7.254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507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IP traffic is used when communicating directly between two nodes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(for example, in exchanging email)?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Broadcast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46742"/>
          </a:xfrm>
          <a:prstGeom prst="rect">
            <a:avLst/>
          </a:prstGeom>
          <a:noFill/>
        </p:spPr>
        <p:txBody>
          <a:bodyPr wrap="square">
            <a:spAutoFit/>
          </a:bodyPr>
          <a:lstStyle/>
          <a:p>
            <a:pPr marL="24765" marR="0" indent="-166370" eaLnBrk="0" hangingPunct="0">
              <a:spcBef>
                <a:spcPts val="30"/>
              </a:spcBef>
              <a:spcAft>
                <a:spcPts val="0"/>
              </a:spcAft>
            </a:pPr>
            <a:r>
              <a:rPr lang="en-US" sz="1800" dirty="0">
                <a:solidFill>
                  <a:srgbClr val="231F20"/>
                </a:solidFill>
                <a:effectLst/>
                <a:latin typeface="Arial" panose="020B0604020202020204" pitchFamily="34" charset="0"/>
                <a:ea typeface="Calibri" panose="020F0502020204030204" pitchFamily="34" charset="0"/>
              </a:rPr>
              <a:t>What technology eliminates the major concerns about crossover versus</a:t>
            </a:r>
            <a:endParaRPr lang="en-US" sz="1800" dirty="0">
              <a:effectLst/>
              <a:latin typeface="Arial" panose="020B0604020202020204" pitchFamily="34" charset="0"/>
              <a:ea typeface="Calibri" panose="020F0502020204030204" pitchFamily="34" charset="0"/>
            </a:endParaRPr>
          </a:p>
          <a:p>
            <a:pPr marL="25400" marR="0" indent="-166370" eaLnBrk="0" hangingPunct="0">
              <a:spcBef>
                <a:spcPts val="30"/>
              </a:spcBef>
              <a:spcAft>
                <a:spcPts val="0"/>
              </a:spcAft>
            </a:pPr>
            <a:r>
              <a:rPr lang="en-US" sz="1800" dirty="0">
                <a:solidFill>
                  <a:srgbClr val="231F20"/>
                </a:solidFill>
                <a:effectLst/>
                <a:latin typeface="Arial" panose="020B0604020202020204" pitchFamily="34" charset="0"/>
                <a:ea typeface="Calibri" panose="020F0502020204030204" pitchFamily="34" charset="0"/>
              </a:rPr>
              <a:t>straight-through cables?</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3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A. </a:t>
            </a:r>
            <a:r>
              <a:rPr lang="en-US" sz="1800" dirty="0">
                <a:solidFill>
                  <a:srgbClr val="231F20"/>
                </a:solidFill>
                <a:effectLst/>
                <a:latin typeface="Arial" panose="020B0604020202020204" pitchFamily="34" charset="0"/>
                <a:ea typeface="MS UI Gothic" panose="020B0600070205080204" pitchFamily="34" charset="-128"/>
              </a:rPr>
              <a:t>STP</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215"/>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B. </a:t>
            </a:r>
            <a:r>
              <a:rPr lang="en-US" sz="1800" dirty="0">
                <a:solidFill>
                  <a:srgbClr val="231F20"/>
                </a:solidFill>
                <a:effectLst/>
                <a:latin typeface="Arial" panose="020B0604020202020204" pitchFamily="34" charset="0"/>
                <a:ea typeface="MS UI Gothic" panose="020B0600070205080204" pitchFamily="34" charset="-128"/>
              </a:rPr>
              <a:t>RSTP</a:t>
            </a:r>
            <a:endParaRPr lang="en-US" sz="1800" dirty="0">
              <a:effectLst/>
              <a:latin typeface="Arial" panose="020B0604020202020204" pitchFamily="34" charset="0"/>
              <a:ea typeface="Calibri" panose="020F0502020204030204" pitchFamily="34" charset="0"/>
            </a:endParaRPr>
          </a:p>
          <a:p>
            <a:pPr marL="164465" marR="0" indent="-166370" eaLnBrk="0" hangingPunct="0">
              <a:spcBef>
                <a:spcPts val="220"/>
              </a:spcBef>
              <a:spcAft>
                <a:spcPts val="0"/>
              </a:spcAft>
            </a:pPr>
            <a:r>
              <a:rPr lang="en-US" sz="1800" b="1" dirty="0">
                <a:solidFill>
                  <a:srgbClr val="231F20"/>
                </a:solidFill>
                <a:effectLst/>
                <a:highlight>
                  <a:srgbClr val="FFFF00"/>
                </a:highlight>
                <a:latin typeface="Arial" panose="020B0604020202020204" pitchFamily="34" charset="0"/>
                <a:ea typeface="MS UI Gothic" panose="020B0600070205080204" pitchFamily="34" charset="-128"/>
              </a:rPr>
              <a:t>C. </a:t>
            </a:r>
            <a:r>
              <a:rPr lang="en-US" sz="1800" dirty="0">
                <a:solidFill>
                  <a:srgbClr val="231F20"/>
                </a:solidFill>
                <a:effectLst/>
                <a:highlight>
                  <a:srgbClr val="FFFF00"/>
                </a:highlight>
                <a:latin typeface="Arial" panose="020B0604020202020204" pitchFamily="34" charset="0"/>
                <a:ea typeface="MS UI Gothic" panose="020B0600070205080204" pitchFamily="34" charset="-128"/>
              </a:rPr>
              <a:t>Auto MDI-X</a:t>
            </a:r>
            <a:endParaRPr lang="en-US" sz="1800" dirty="0">
              <a:effectLst/>
              <a:highlight>
                <a:srgbClr val="FFFF00"/>
              </a:highlight>
              <a:latin typeface="Arial" panose="020B0604020202020204" pitchFamily="34" charset="0"/>
              <a:ea typeface="Calibri" panose="020F0502020204030204" pitchFamily="34" charset="0"/>
            </a:endParaRPr>
          </a:p>
          <a:p>
            <a:pPr marL="164465" marR="0" indent="-166370" eaLnBrk="0" hangingPunct="0">
              <a:spcBef>
                <a:spcPts val="2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D. </a:t>
            </a:r>
            <a:r>
              <a:rPr lang="en-US" sz="1800" dirty="0" err="1">
                <a:solidFill>
                  <a:srgbClr val="231F20"/>
                </a:solidFill>
                <a:effectLst/>
                <a:latin typeface="Arial" panose="020B0604020202020204" pitchFamily="34" charset="0"/>
                <a:ea typeface="MS UI Gothic" panose="020B0600070205080204" pitchFamily="34" charset="-128"/>
              </a:rPr>
              <a:t>FabricPath</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841087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IP traffic is used when communicating directly between two nodes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(for example, in exchanging email)?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Broadcast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Unicast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32663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EIGRP uses the IPv4 address 224.0.0.10 in its operation. What type of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is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Broadcast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Multicast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8328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EIGRP uses the IPv4 address 224.0.0.10 in its operation. What type of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is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Unicast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Broadcast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Multicast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Anycast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6178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it mean when you see FF:FF:FF:FF:FF:FF as the destination address 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an Ethernet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means the frame is a multicast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means the frame is a unicast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means the frame should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means the frame is a broadcast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634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it mean when you see FF:FF:FF:FF:FF:FF as the destination address 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an Ethernet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means the frame is a multicast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means the frame is a unicast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means the frame should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It means the frame is a broadcast frame.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739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not a private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10.10.10.1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12.34.100.1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192.168.1.10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174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not a private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10.10.10.1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12.34.100.1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192.168.1.10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067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famous RFC defines what IP address space is for private use only?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RFC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RFC 2191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RFC 2001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RFC 1918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9194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famous RFC defines what IP address space is for private use only?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RFC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RFC 2191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RFC 2001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RFC 1918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307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2 raised to the 7th power?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296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668534"/>
          </a:xfrm>
          <a:prstGeom prst="rect">
            <a:avLst/>
          </a:prstGeom>
          <a:noFill/>
        </p:spPr>
        <p:txBody>
          <a:bodyPr wrap="square">
            <a:spAutoFit/>
          </a:bodyPr>
          <a:lstStyle/>
          <a:p>
            <a:pPr marL="24765" marR="0" indent="-166370" eaLnBrk="0" hangingPunct="0">
              <a:spcBef>
                <a:spcPts val="230"/>
              </a:spcBef>
              <a:spcAft>
                <a:spcPts val="0"/>
              </a:spcAft>
            </a:pPr>
            <a:r>
              <a:rPr lang="en-US" sz="1800" dirty="0">
                <a:solidFill>
                  <a:srgbClr val="231F20"/>
                </a:solidFill>
                <a:effectLst/>
                <a:latin typeface="Arial" panose="020B0604020202020204" pitchFamily="34" charset="0"/>
                <a:ea typeface="Calibri" panose="020F0502020204030204" pitchFamily="34" charset="0"/>
              </a:rPr>
              <a:t>What physical medium is used with 40GBASE-LR4?</a:t>
            </a:r>
            <a:endParaRPr lang="en-US" dirty="0">
              <a:latin typeface="Arial" panose="020B0604020202020204" pitchFamily="34" charset="0"/>
              <a:ea typeface="Calibri" panose="020F0502020204030204" pitchFamily="34" charset="0"/>
            </a:endParaRPr>
          </a:p>
          <a:p>
            <a:pPr marL="24765" marR="0" indent="-166370" eaLnBrk="0" hangingPunct="0">
              <a:spcBef>
                <a:spcPts val="23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A.</a:t>
            </a:r>
            <a:r>
              <a:rPr lang="en-US" sz="1800" dirty="0">
                <a:solidFill>
                  <a:srgbClr val="231F20"/>
                </a:solidFill>
                <a:effectLst/>
                <a:latin typeface="Arial" panose="020B0604020202020204" pitchFamily="34" charset="0"/>
                <a:ea typeface="MS UI Gothic" panose="020B0600070205080204" pitchFamily="34" charset="-128"/>
              </a:rPr>
              <a:t> Copper</a:t>
            </a:r>
          </a:p>
          <a:p>
            <a:pPr marR="3060700" eaLnBrk="0" hangingPunct="0">
              <a:lnSpc>
                <a:spcPct val="116000"/>
              </a:lnSpc>
              <a:spcBef>
                <a:spcPts val="320"/>
              </a:spcBef>
              <a:spcAft>
                <a:spcPts val="0"/>
              </a:spcAft>
            </a:pPr>
            <a:r>
              <a:rPr lang="en-US" b="1" dirty="0">
                <a:solidFill>
                  <a:srgbClr val="231F20"/>
                </a:solidFill>
                <a:latin typeface="Arial" panose="020B0604020202020204" pitchFamily="34" charset="0"/>
                <a:ea typeface="MS UI Gothic" panose="020B0600070205080204" pitchFamily="34" charset="-128"/>
              </a:rPr>
              <a:t>B. </a:t>
            </a:r>
            <a:r>
              <a:rPr lang="en-US" sz="1800" dirty="0">
                <a:solidFill>
                  <a:srgbClr val="231F20"/>
                </a:solidFill>
                <a:effectLst/>
                <a:latin typeface="Arial" panose="020B0604020202020204" pitchFamily="34" charset="0"/>
                <a:ea typeface="MS UI Gothic" panose="020B0600070205080204" pitchFamily="34" charset="-128"/>
              </a:rPr>
              <a:t>Fiber</a:t>
            </a:r>
          </a:p>
          <a:p>
            <a:pPr marR="3060700" eaLnBrk="0" hangingPunct="0">
              <a:lnSpc>
                <a:spcPct val="116000"/>
              </a:lnSpc>
              <a:spcBef>
                <a:spcPts val="3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C. </a:t>
            </a:r>
            <a:r>
              <a:rPr lang="en-US" sz="1800" dirty="0">
                <a:solidFill>
                  <a:srgbClr val="231F20"/>
                </a:solidFill>
                <a:effectLst/>
                <a:latin typeface="Arial" panose="020B0604020202020204" pitchFamily="34" charset="0"/>
                <a:ea typeface="MS UI Gothic" panose="020B0600070205080204" pitchFamily="34" charset="-128"/>
              </a:rPr>
              <a:t>IR</a:t>
            </a:r>
            <a:endParaRPr lang="en-US" sz="1800" dirty="0">
              <a:effectLst/>
              <a:latin typeface="Arial" panose="020B0604020202020204" pitchFamily="34" charset="0"/>
              <a:ea typeface="Calibri" panose="020F0502020204030204" pitchFamily="34" charset="0"/>
            </a:endParaRPr>
          </a:p>
          <a:p>
            <a:pPr marL="24765" marR="0" indent="-166370" eaLnBrk="0" hangingPunct="0">
              <a:spcBef>
                <a:spcPts val="3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D. </a:t>
            </a:r>
            <a:r>
              <a:rPr lang="en-US" sz="1800" dirty="0">
                <a:solidFill>
                  <a:srgbClr val="231F20"/>
                </a:solidFill>
                <a:effectLst/>
                <a:latin typeface="Arial" panose="020B0604020202020204" pitchFamily="34" charset="0"/>
                <a:ea typeface="MS UI Gothic" panose="020B0600070205080204" pitchFamily="34" charset="-128"/>
              </a:rPr>
              <a:t>Radio frequency/radio waves</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72262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2 raised to the 7th power?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128</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46589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true of the IP address 127.0.0.1?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This is a multicast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This is a Class A unicast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This is a loopback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This is an invalid IP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5134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true of the IP address 127.0.0.1?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This is a multicast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This is a Class A unicast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This is a loopback address.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This is an invalid IP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80624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subnet mask if you begin with the default Class A mask and then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“borrow” 4 bits for subnetting?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255.255.128.0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255.240.0.0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583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subnet mask if you begin with the default Class A mask and then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“borrow” 4 bits for subnetting?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255.255.128.0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255.240.0.0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564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need to create six subnets and want to waste as little IP address space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possible, how many bits should you “borrow”?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5440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If you need to create six subnets and want to waste as little IP address space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possible, how many bits should you “borrow”?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3</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775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Layer 3 broadcast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127.255.255.255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8234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Layer 3 broadcast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127.255.255.255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255.255.255.255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150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range of Class B private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172.16.0.0 to 172.16.255.255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172.0.0.0 to 172.255.255.255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172.16.0.0 to 172.31.255.255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172.32.0.0 to 172.36.255.255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54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668534"/>
          </a:xfrm>
          <a:prstGeom prst="rect">
            <a:avLst/>
          </a:prstGeom>
          <a:noFill/>
        </p:spPr>
        <p:txBody>
          <a:bodyPr wrap="square">
            <a:spAutoFit/>
          </a:bodyPr>
          <a:lstStyle/>
          <a:p>
            <a:pPr marL="24765" marR="0" indent="-166370" eaLnBrk="0" hangingPunct="0">
              <a:spcBef>
                <a:spcPts val="230"/>
              </a:spcBef>
              <a:spcAft>
                <a:spcPts val="0"/>
              </a:spcAft>
            </a:pPr>
            <a:r>
              <a:rPr lang="en-US" sz="1800" dirty="0">
                <a:solidFill>
                  <a:srgbClr val="231F20"/>
                </a:solidFill>
                <a:effectLst/>
                <a:latin typeface="Arial" panose="020B0604020202020204" pitchFamily="34" charset="0"/>
                <a:ea typeface="Calibri" panose="020F0502020204030204" pitchFamily="34" charset="0"/>
              </a:rPr>
              <a:t>What physical medium is used with 40GBASE-LR4?</a:t>
            </a:r>
            <a:endParaRPr lang="en-US" dirty="0">
              <a:latin typeface="Arial" panose="020B0604020202020204" pitchFamily="34" charset="0"/>
              <a:ea typeface="Calibri" panose="020F0502020204030204" pitchFamily="34" charset="0"/>
            </a:endParaRPr>
          </a:p>
          <a:p>
            <a:pPr marL="24765" marR="0" indent="-166370" eaLnBrk="0" hangingPunct="0">
              <a:spcBef>
                <a:spcPts val="23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A.</a:t>
            </a:r>
            <a:r>
              <a:rPr lang="en-US" sz="1800" dirty="0">
                <a:solidFill>
                  <a:srgbClr val="231F20"/>
                </a:solidFill>
                <a:effectLst/>
                <a:latin typeface="Arial" panose="020B0604020202020204" pitchFamily="34" charset="0"/>
                <a:ea typeface="MS UI Gothic" panose="020B0600070205080204" pitchFamily="34" charset="-128"/>
              </a:rPr>
              <a:t> Copper</a:t>
            </a:r>
          </a:p>
          <a:p>
            <a:pPr marR="3060700" eaLnBrk="0" hangingPunct="0">
              <a:lnSpc>
                <a:spcPct val="116000"/>
              </a:lnSpc>
              <a:spcBef>
                <a:spcPts val="320"/>
              </a:spcBef>
              <a:spcAft>
                <a:spcPts val="0"/>
              </a:spcAft>
            </a:pPr>
            <a:r>
              <a:rPr lang="en-US" b="1" dirty="0">
                <a:solidFill>
                  <a:srgbClr val="231F20"/>
                </a:solidFill>
                <a:highlight>
                  <a:srgbClr val="FFFF00"/>
                </a:highlight>
                <a:latin typeface="Arial" panose="020B0604020202020204" pitchFamily="34" charset="0"/>
                <a:ea typeface="MS UI Gothic" panose="020B0600070205080204" pitchFamily="34" charset="-128"/>
              </a:rPr>
              <a:t>B. </a:t>
            </a:r>
            <a:r>
              <a:rPr lang="en-US" sz="1800" dirty="0">
                <a:solidFill>
                  <a:srgbClr val="231F20"/>
                </a:solidFill>
                <a:effectLst/>
                <a:highlight>
                  <a:srgbClr val="FFFF00"/>
                </a:highlight>
                <a:latin typeface="Arial" panose="020B0604020202020204" pitchFamily="34" charset="0"/>
                <a:ea typeface="MS UI Gothic" panose="020B0600070205080204" pitchFamily="34" charset="-128"/>
              </a:rPr>
              <a:t>Fiber</a:t>
            </a:r>
          </a:p>
          <a:p>
            <a:pPr marR="3060700" eaLnBrk="0" hangingPunct="0">
              <a:lnSpc>
                <a:spcPct val="116000"/>
              </a:lnSpc>
              <a:spcBef>
                <a:spcPts val="32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C. </a:t>
            </a:r>
            <a:r>
              <a:rPr lang="en-US" sz="1800" dirty="0">
                <a:solidFill>
                  <a:srgbClr val="231F20"/>
                </a:solidFill>
                <a:effectLst/>
                <a:latin typeface="Arial" panose="020B0604020202020204" pitchFamily="34" charset="0"/>
                <a:ea typeface="MS UI Gothic" panose="020B0600070205080204" pitchFamily="34" charset="-128"/>
              </a:rPr>
              <a:t>IR</a:t>
            </a:r>
            <a:endParaRPr lang="en-US" sz="1800" dirty="0">
              <a:effectLst/>
              <a:latin typeface="Arial" panose="020B0604020202020204" pitchFamily="34" charset="0"/>
              <a:ea typeface="Calibri" panose="020F0502020204030204" pitchFamily="34" charset="0"/>
            </a:endParaRPr>
          </a:p>
          <a:p>
            <a:pPr marL="24765" marR="0" indent="-166370" eaLnBrk="0" hangingPunct="0">
              <a:spcBef>
                <a:spcPts val="30"/>
              </a:spcBef>
              <a:spcAft>
                <a:spcPts val="0"/>
              </a:spcAft>
            </a:pPr>
            <a:r>
              <a:rPr lang="en-US" sz="1800" b="1" dirty="0">
                <a:solidFill>
                  <a:srgbClr val="231F20"/>
                </a:solidFill>
                <a:effectLst/>
                <a:latin typeface="Arial" panose="020B0604020202020204" pitchFamily="34" charset="0"/>
                <a:ea typeface="MS UI Gothic" panose="020B0600070205080204" pitchFamily="34" charset="-128"/>
              </a:rPr>
              <a:t>D. </a:t>
            </a:r>
            <a:r>
              <a:rPr lang="en-US" sz="1800" dirty="0">
                <a:solidFill>
                  <a:srgbClr val="231F20"/>
                </a:solidFill>
                <a:effectLst/>
                <a:latin typeface="Arial" panose="020B0604020202020204" pitchFamily="34" charset="0"/>
                <a:ea typeface="MS UI Gothic" panose="020B0600070205080204" pitchFamily="34" charset="-128"/>
              </a:rPr>
              <a:t>Radio frequency/radio waves</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991540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range of Class B private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172.16.0.0 to 172.16.255.255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172.0.0.0 to 172.255.255.255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172.16.0.0 to 172.31.255.255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172.32.0.0 to 172.36.255.255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208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parameters is your engineer most likely verifying when she enters </a:t>
            </a:r>
            <a:r>
              <a:rPr lang="en-US" sz="1800" dirty="0">
                <a:effectLst/>
                <a:latin typeface="HelveticaNeueLTStd-Bd"/>
                <a:ea typeface="Calibri" panose="020F0502020204030204" pitchFamily="34" charset="0"/>
                <a:cs typeface="HelveticaNeueLTStd-Bd"/>
              </a:rPr>
              <a:t>ifconfig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on your Linux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Duration of the current interface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OS version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Registry settings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IP address settings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57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parameters is your engineer most likely verifying when she enters </a:t>
            </a:r>
            <a:r>
              <a:rPr lang="en-US" sz="1800" dirty="0">
                <a:effectLst/>
                <a:latin typeface="HelveticaNeueLTStd-Bd"/>
                <a:ea typeface="Calibri" panose="020F0502020204030204" pitchFamily="34" charset="0"/>
                <a:cs typeface="HelveticaNeueLTStd-Bd"/>
              </a:rPr>
              <a:t>ifconfig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on your Linux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Duration of the current interface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OS version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Registry settings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IP address settings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94161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size of the source address field in an IPv6 header?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3791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size of the source address field in an IPv6 header?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16 bytes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5844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are two rules you can use to shorten an IPv6 address?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You can trim all trailing zeros in all sections.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You can trim all leading zeros in all sections.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You can use :: twice in an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You can use :: once in an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94449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are two rules you can use to shorten an IPv6 address?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You can trim all trailing zeros in all sections.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You can trim all leading zeros in all sections.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You can use :: twice in an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You can use :: once in an address.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8795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How large is the typical network portion of an IPv6 global unicast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32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48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64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128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920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How large is the typical network portion of an IPv6 global unicast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32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48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64 bits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128 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95324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a link-local address begin with?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FD80::/10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FE80::/10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FF80::/10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FC80::/10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3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Which of the following is not a valid error typically seen in </a:t>
            </a:r>
            <a:r>
              <a:rPr lang="en-US" sz="1800" dirty="0">
                <a:effectLst/>
                <a:latin typeface="HelveticaNeueLTStd-Bd"/>
                <a:ea typeface="Calibri" panose="020F0502020204030204" pitchFamily="34" charset="0"/>
                <a:cs typeface="HelveticaNeueLTStd-Bd"/>
              </a:rPr>
              <a:t>show interface </a:t>
            </a:r>
            <a:r>
              <a:rPr lang="en-US" sz="1800" dirty="0">
                <a:effectLst/>
                <a:latin typeface="HelveticaNeueLTStd-Roman"/>
                <a:ea typeface="Calibri" panose="020F0502020204030204" pitchFamily="34" charset="0"/>
                <a:cs typeface="HelveticaNeueLTStd-Roman"/>
              </a:rPr>
              <a:t>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Babble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Trickle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6971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a link-local address begin with?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FD80::/10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FE80::/10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FF80::/10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FC80::/10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2149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address does IPv6 use in order to multicast traffic to all devices on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 network segment?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FF02::1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FF02::2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FF02::5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FF02::6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1289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address does IPv6 use in order to multicast traffic to all devices on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 network segment?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FF02::1</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FF02::2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FF02::5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FF02::6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8173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4177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When troubleshooting an IPv6 network, you notice that two devices have identical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IPv6 addresses. If the network is actually configured correctly, why might this occur?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The devices are using broadcasts for routing protocol traffic.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The devices are using anycast.</a:t>
            </a: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The devices are using matching link-local addresses for the purpose of</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The devices are using unique local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1339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4177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When troubleshooting an IPv6 network, you notice that two devices have identical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IPv6 addresses. If the network is actually configured correctly, why might this occur?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The devices are using broadcasts for routing protocol traffic.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The devices are using anycast.</a:t>
            </a: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The devices are using matching link-local addresses for the purpose of</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The devices are using unique local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50913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command do you use to enable IPv6 routing capabilities on a Cisco router?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unicast-routing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routing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ipv6 routing enable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unicast-enable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368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command do you use to enable IPv6 routing capabilities on a Cisco router?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ipv6 unicast-routing</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routing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ipv6 routing enable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unicast-enable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6478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configures IPv6 on an interface and eliminates the need to</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configure the host portion of the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ipv6 address 2001:aaaa:bbbb::/64 eui-64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t>
            </a:r>
            <a:r>
              <a:rPr lang="en-US" sz="1800" dirty="0" err="1">
                <a:effectLst/>
                <a:latin typeface="HelveticaNeueLTStd-Bd"/>
                <a:ea typeface="Calibri" panose="020F0502020204030204" pitchFamily="34" charset="0"/>
                <a:cs typeface="HelveticaNeueLTStd-Bd"/>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075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configures IPv6 on an interface and eliminates the need to</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configure the host portion of the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ipv6 address 2001:aaaa:bbbb::/64 eui-64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t>
            </a:r>
            <a:r>
              <a:rPr lang="en-US" sz="1800" dirty="0" err="1">
                <a:effectLst/>
                <a:latin typeface="HelveticaNeueLTStd-Bd"/>
                <a:ea typeface="Calibri" panose="020F0502020204030204" pitchFamily="34" charset="0"/>
                <a:cs typeface="HelveticaNeueLTStd-Bd"/>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472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55268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Which commands could you use to verify your IPv6 interface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show ipv6 interface brief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show interface ipv6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show ipv6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show interface ipv6 info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66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26165</Words>
  <Application>Microsoft Office PowerPoint</Application>
  <PresentationFormat>Widescreen</PresentationFormat>
  <Paragraphs>2801</Paragraphs>
  <Slides>532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532</vt:i4>
      </vt:variant>
    </vt:vector>
  </HeadingPairs>
  <TitlesOfParts>
    <vt:vector size="540" baseType="lpstr">
      <vt:lpstr>MS UI Gothic</vt:lpstr>
      <vt:lpstr>Arial</vt:lpstr>
      <vt:lpstr>Calibri</vt:lpstr>
      <vt:lpstr>Calibri Light</vt:lpstr>
      <vt:lpstr>HelveticaNeueLTStd-Bd</vt:lpstr>
      <vt:lpstr>HelveticaNeueLTStd-Roman</vt:lpstr>
      <vt:lpstr>ZapfDingbats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gay</dc:creator>
  <cp:lastModifiedBy>john gay</cp:lastModifiedBy>
  <cp:revision>49</cp:revision>
  <dcterms:created xsi:type="dcterms:W3CDTF">2020-11-24T22:10:04Z</dcterms:created>
  <dcterms:modified xsi:type="dcterms:W3CDTF">2021-05-09T16:52:40Z</dcterms:modified>
</cp:coreProperties>
</file>