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7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59" r:id="rId15"/>
    <p:sldId id="260" r:id="rId16"/>
    <p:sldId id="26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482"/>
  </p:normalViewPr>
  <p:slideViewPr>
    <p:cSldViewPr snapToGrid="0">
      <p:cViewPr>
        <p:scale>
          <a:sx n="160" d="100"/>
          <a:sy n="160" d="100"/>
        </p:scale>
        <p:origin x="23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4287-B28B-3056-AC8B-CEC4780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35F0D-F2B3-2BDC-BB61-8C5276831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A7271-5823-4315-409A-4050D60F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C199-AA42-AECF-2C2F-806BF138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3CE0-AE05-61B2-D89E-E92666A8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2201-1A84-443B-D2D0-9278CE96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14E3F-A96C-D087-9DED-B11410217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0C34-F791-701D-058E-DB015C6A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6B46-2289-E5ED-E9D3-6FA85DBD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32BE-E320-4F37-92FA-88642713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598E4-776D-D822-19C6-CE133F917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530D-4DF1-62E7-B1B1-B419B65B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FE09-A448-3247-A2E5-2E49B25E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2C84-F976-E9F0-5E77-10F0266E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5EB3-66C6-E0EF-14F7-80DFEC79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9690-FEBB-0532-7815-3B762B35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0165-1562-EB08-B8F1-FC68E541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6C2D-EB25-A39C-7E0B-F5C8CF22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4F20-AA55-B4AC-251E-D24428ED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696E-5502-8941-DD98-D9422362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E7AA-26ED-940D-D556-2E363365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F016-AE9D-5F82-486F-0300B307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D9788-65C4-824F-8DA5-826DBF01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D24D-6F24-A1F5-574B-DA0F1273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BDA7-F475-E2E7-D1EF-AE024F11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CA7D-1A03-415F-3F43-8195FA78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B237-031A-CBA7-189A-0C0FE27B3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717E2-0C10-6C20-0836-AEA7025B8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B05FE-11B4-C434-CEA5-DFBB481D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D6D5-69D0-0618-B3ED-DFCF11C1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7E01-C061-78B1-E010-D1C38E08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4677-8529-3834-A64C-9DEF39B7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B601-55F8-7959-F415-9DC568C3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88358-5E7A-DBF4-314B-A990E96E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B554C-8D6F-A3A7-8F47-687925AE6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2065B-9620-755C-B402-473EC893E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BF3D3-C5A8-767A-CCA3-E1CD0D45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C18C4-C423-B26A-AB70-2744728F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ECB6F-2677-90CD-8940-C9066B49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726B-95C3-0AD9-F175-D9F41BC9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AAE9D-ADF4-6854-EEDA-CFD1CEF4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825DA-C54F-0C49-B24A-F9DBE030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26FA9-F9C3-0AA7-4583-B1F01C1E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BA36D-4D64-6FAC-D36B-C5142B8C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33526-259C-D626-0FB8-F46418E0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437BB-8C83-5949-54A1-157C58BB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7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FA22-4F58-34C2-CFAE-20463534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B719-DC56-FEEB-06D9-A14FCE9D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53641-AA7F-FA5B-1E1E-2B3AE82EB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0045-06BA-5581-C974-1ED1D0E8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9ACC2-F5B0-5EC4-AEB2-5BC81471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2035A-38FF-86BB-6FD4-D1FBE24D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8D56-00E9-49AF-DCFB-D20F3C3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BE00D-3CA8-9471-C7FE-6A67CEEE5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007B5-A613-576F-1B42-0A312E290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71554-2CD6-9B46-8E5D-CAEF4041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B58DC-515D-6E17-891E-19668622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D446-5FBA-3485-E38D-9AF7A4B2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C6684-07A3-5D43-60C2-ED46D092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5B86-A8E1-4F24-6015-5BD7C25C3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7969-17E2-B497-5C6D-7018F8E1B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1349-ED2C-D241-A108-84849A9BAA0F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F009-EC03-56F9-109C-F8E711C36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54D3-E940-2402-6F2F-1EAA19B77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1416-0D0C-2548-9736-41D9D5DB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hafiz.irwandi@umsu.ac.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1</a:t>
            </a:r>
            <a:br>
              <a:rPr lang="en-ID" dirty="0"/>
            </a:br>
            <a:r>
              <a:rPr lang="en-ID" dirty="0" err="1"/>
              <a:t>Pengantar</a:t>
            </a:r>
            <a:r>
              <a:rPr lang="en-ID" dirty="0"/>
              <a:t> </a:t>
            </a:r>
            <a:r>
              <a:rPr lang="en-ID" dirty="0" err="1"/>
              <a:t>Pemrograman</a:t>
            </a:r>
            <a:br>
              <a:rPr lang="en-ID" dirty="0"/>
            </a:b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(PBO)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BA13-B118-B85A-EE26-58A8C35D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(Component-Based Programming)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0241-AF31-C939-DBB2-D0ED6622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Penjelasan</a:t>
            </a:r>
            <a:r>
              <a:rPr lang="en-ID" dirty="0"/>
              <a:t>: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unit </a:t>
            </a:r>
            <a:r>
              <a:rPr lang="en-ID" dirty="0" err="1"/>
              <a:t>fungsional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digabungkan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r>
              <a:rPr lang="en-ID" b="1" dirty="0" err="1"/>
              <a:t>Contoh</a:t>
            </a:r>
            <a:r>
              <a:rPr lang="en-ID" dirty="0"/>
              <a:t>: Angular, React (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front-end web).</a:t>
            </a:r>
          </a:p>
          <a:p>
            <a:r>
              <a:rPr lang="en-ID" b="1" dirty="0" err="1"/>
              <a:t>Kelebihan</a:t>
            </a:r>
            <a:r>
              <a:rPr lang="en-ID" dirty="0"/>
              <a:t>: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memelihara</a:t>
            </a:r>
            <a:r>
              <a:rPr lang="en-ID" dirty="0"/>
              <a:t> dan </a:t>
            </a:r>
            <a:r>
              <a:rPr lang="en-ID" dirty="0" err="1"/>
              <a:t>memperluas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memperbarui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.</a:t>
            </a:r>
          </a:p>
          <a:p>
            <a:r>
              <a:rPr lang="en-ID" b="1" dirty="0" err="1"/>
              <a:t>Kekurangan</a:t>
            </a:r>
            <a:r>
              <a:rPr lang="en-ID" dirty="0"/>
              <a:t>: </a:t>
            </a:r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yang </a:t>
            </a:r>
            <a:r>
              <a:rPr lang="en-ID" dirty="0" err="1"/>
              <a:t>dikelola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9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BD4D-4B13-187E-709B-7D5E5CB3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Aspektual</a:t>
            </a:r>
            <a:r>
              <a:rPr lang="en-ID" dirty="0"/>
              <a:t> (Aspect-Oriented Programming, AOP)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45BB-D263-281C-D4A7-F74C18F3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Penjelasan</a:t>
            </a:r>
            <a:r>
              <a:rPr lang="en-ID" dirty="0"/>
              <a:t>: AOP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OOP. AOP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kekhawatiran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logging, </a:t>
            </a:r>
            <a:r>
              <a:rPr lang="en-ID" dirty="0" err="1"/>
              <a:t>keamanan</a:t>
            </a:r>
            <a:r>
              <a:rPr lang="en-ID" dirty="0"/>
              <a:t>, dan </a:t>
            </a:r>
            <a:r>
              <a:rPr lang="en-ID" dirty="0" err="1"/>
              <a:t>transaksi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inti.</a:t>
            </a:r>
          </a:p>
          <a:p>
            <a:pPr marL="0" indent="0">
              <a:buNone/>
            </a:pPr>
            <a:r>
              <a:rPr lang="en-ID" b="1" dirty="0" err="1"/>
              <a:t>Kelebihan</a:t>
            </a:r>
            <a:r>
              <a:rPr lang="en-ID" dirty="0"/>
              <a:t>: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modularitas</a:t>
            </a:r>
            <a:r>
              <a:rPr lang="en-ID" dirty="0"/>
              <a:t> dan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penanganan</a:t>
            </a:r>
            <a:r>
              <a:rPr lang="en-ID" dirty="0"/>
              <a:t> </a:t>
            </a:r>
            <a:r>
              <a:rPr lang="en-ID" dirty="0" err="1"/>
              <a:t>aspek-aspek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Contoh</a:t>
            </a:r>
            <a:r>
              <a:rPr lang="en-ID" dirty="0"/>
              <a:t>: Spring Framework di Java </a:t>
            </a:r>
            <a:r>
              <a:rPr lang="en-ID" dirty="0" err="1"/>
              <a:t>mendukung</a:t>
            </a:r>
            <a:r>
              <a:rPr lang="en-ID" dirty="0"/>
              <a:t> AOP.</a:t>
            </a:r>
          </a:p>
          <a:p>
            <a:pPr marL="0" indent="0">
              <a:buNone/>
            </a:pPr>
            <a:r>
              <a:rPr lang="en-ID" b="1" dirty="0" err="1"/>
              <a:t>Kekurangan</a:t>
            </a:r>
            <a:r>
              <a:rPr lang="en-ID" dirty="0"/>
              <a:t>: </a:t>
            </a:r>
            <a:r>
              <a:rPr lang="en-ID" dirty="0" err="1"/>
              <a:t>Kompleksitas</a:t>
            </a:r>
            <a:r>
              <a:rPr lang="en-ID" dirty="0"/>
              <a:t> dan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mengenalnya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0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2E0-9F0A-5299-E8AB-DF5B7994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OOP vs </a:t>
            </a:r>
            <a:r>
              <a:rPr lang="en-ID" dirty="0" err="1"/>
              <a:t>Metode</a:t>
            </a:r>
            <a:r>
              <a:rPr lang="en-ID" dirty="0"/>
              <a:t> Lain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643E-CA82-8A9E-7387-D31653BF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bukanlah</a:t>
            </a:r>
            <a:r>
              <a:rPr lang="en-ID" dirty="0"/>
              <a:t> </a:t>
            </a:r>
            <a:r>
              <a:rPr lang="en-ID" dirty="0" err="1"/>
              <a:t>satu-satunya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memodelkan</a:t>
            </a:r>
            <a:r>
              <a:rPr lang="en-ID" dirty="0"/>
              <a:t> dan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Skalabilitas</a:t>
            </a:r>
            <a:r>
              <a:rPr lang="en-ID" dirty="0"/>
              <a:t>: OOP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diperluas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Organisasi</a:t>
            </a:r>
            <a:r>
              <a:rPr lang="en-ID" b="1" dirty="0"/>
              <a:t> dan Desain</a:t>
            </a:r>
            <a:r>
              <a:rPr lang="en-ID" dirty="0"/>
              <a:t>: OOP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Dukungan</a:t>
            </a:r>
            <a:r>
              <a:rPr lang="en-ID" b="1" dirty="0"/>
              <a:t> </a:t>
            </a:r>
            <a:r>
              <a:rPr lang="en-ID" b="1" dirty="0" err="1"/>
              <a:t>Industri</a:t>
            </a:r>
            <a:r>
              <a:rPr lang="en-ID" dirty="0"/>
              <a:t>: Sebagian </a:t>
            </a:r>
            <a:r>
              <a:rPr lang="en-ID" dirty="0" err="1"/>
              <a:t>besar</a:t>
            </a:r>
            <a:r>
              <a:rPr lang="en-ID" dirty="0"/>
              <a:t> framework dan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modern </a:t>
            </a:r>
            <a:r>
              <a:rPr lang="en-ID" dirty="0" err="1"/>
              <a:t>didasarkan</a:t>
            </a:r>
            <a:r>
              <a:rPr lang="en-ID" dirty="0"/>
              <a:t> pada </a:t>
            </a:r>
            <a:r>
              <a:rPr lang="en-ID" dirty="0" err="1"/>
              <a:t>prinsip-prinsip</a:t>
            </a:r>
            <a:r>
              <a:rPr lang="en-ID" dirty="0"/>
              <a:t> OOP.</a:t>
            </a:r>
          </a:p>
          <a:p>
            <a:pPr marL="0" indent="0">
              <a:buNone/>
            </a:pP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yang sangat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 dan </a:t>
            </a:r>
            <a:r>
              <a:rPr lang="en-ID" dirty="0" err="1"/>
              <a:t>transformasi</a:t>
            </a:r>
            <a:r>
              <a:rPr lang="en-ID" dirty="0"/>
              <a:t> data, </a:t>
            </a:r>
            <a:r>
              <a:rPr lang="en-ID" b="1" dirty="0" err="1"/>
              <a:t>pemrograman</a:t>
            </a:r>
            <a:r>
              <a:rPr lang="en-ID" b="1" dirty="0"/>
              <a:t> </a:t>
            </a:r>
            <a:r>
              <a:rPr lang="en-ID" b="1" dirty="0" err="1"/>
              <a:t>fungsional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 err="1"/>
              <a:t>prosedural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ringan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40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4029-B13B-BE57-7E2F-57A22C0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Sejarah dan </a:t>
            </a:r>
            <a:r>
              <a:rPr lang="en-ID" dirty="0" err="1"/>
              <a:t>Evolusi</a:t>
            </a:r>
            <a:r>
              <a:rPr lang="en-ID" dirty="0"/>
              <a:t> PBO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C6D8-01CC-D44E-5E26-8A735EAC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diperkenalkan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1960-an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Simula.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tonggak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evolusi</a:t>
            </a:r>
            <a:r>
              <a:rPr lang="en-ID" dirty="0"/>
              <a:t> PBO: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1960-an: Simula 67</a:t>
            </a:r>
            <a:r>
              <a:rPr lang="en-ID" dirty="0"/>
              <a:t>: Bahasa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1970-an: Smalltalk</a:t>
            </a:r>
            <a:r>
              <a:rPr lang="en-ID" dirty="0"/>
              <a:t>: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PBO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memperkenalkan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1980-an: C++</a:t>
            </a:r>
            <a:r>
              <a:rPr lang="en-ID" dirty="0"/>
              <a:t>: </a:t>
            </a:r>
            <a:r>
              <a:rPr lang="en-ID" dirty="0" err="1"/>
              <a:t>Memperkenalkan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PBO </a:t>
            </a:r>
            <a:r>
              <a:rPr lang="en-ID" dirty="0" err="1"/>
              <a:t>dalam</a:t>
            </a:r>
            <a:r>
              <a:rPr lang="en-ID" dirty="0"/>
              <a:t> C, </a:t>
            </a:r>
            <a:r>
              <a:rPr lang="en-ID" dirty="0" err="1"/>
              <a:t>menjadikannya</a:t>
            </a:r>
            <a:r>
              <a:rPr lang="en-ID" dirty="0"/>
              <a:t> </a:t>
            </a:r>
            <a:r>
              <a:rPr lang="en-ID" dirty="0" err="1"/>
              <a:t>populer</a:t>
            </a:r>
            <a:r>
              <a:rPr lang="en-ID" dirty="0"/>
              <a:t> di </a:t>
            </a:r>
            <a:r>
              <a:rPr lang="en-ID" dirty="0" err="1"/>
              <a:t>kalangan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1990-an: Java</a:t>
            </a:r>
            <a:r>
              <a:rPr lang="en-ID" dirty="0"/>
              <a:t>: Bahasa yang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garbage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2000-an </a:t>
            </a:r>
            <a:r>
              <a:rPr lang="en-ID" b="1" dirty="0" err="1"/>
              <a:t>hingga</a:t>
            </a:r>
            <a:r>
              <a:rPr lang="en-ID" b="1" dirty="0"/>
              <a:t> </a:t>
            </a:r>
            <a:r>
              <a:rPr lang="en-ID" b="1" dirty="0" err="1"/>
              <a:t>sekarang</a:t>
            </a:r>
            <a:r>
              <a:rPr lang="en-ID" dirty="0"/>
              <a:t>: Banyak </a:t>
            </a:r>
            <a:r>
              <a:rPr lang="en-ID" dirty="0" err="1"/>
              <a:t>bahasa</a:t>
            </a:r>
            <a:r>
              <a:rPr lang="en-ID" dirty="0"/>
              <a:t> modern </a:t>
            </a:r>
            <a:r>
              <a:rPr lang="en-ID" dirty="0" err="1"/>
              <a:t>seperti</a:t>
            </a:r>
            <a:r>
              <a:rPr lang="en-ID" dirty="0"/>
              <a:t> Python, Ruby, dan Kotlin, 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OOP.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6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0E39-F2AE-C705-4376-9209488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Prinsip</a:t>
            </a:r>
            <a:r>
              <a:rPr lang="en-ID" dirty="0"/>
              <a:t> OOP (Encapsulation, Inheritance, Polymorphism, Abstraction)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BFF3-F2F3-07FD-403D-E0D5B5FA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PBO </a:t>
            </a:r>
            <a:r>
              <a:rPr lang="en-ID" dirty="0" err="1"/>
              <a:t>meliputi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Encapsulation (</a:t>
            </a:r>
            <a:r>
              <a:rPr lang="en-ID" b="1" dirty="0" err="1"/>
              <a:t>Enkapsulasi</a:t>
            </a:r>
            <a:r>
              <a:rPr lang="en-ID" b="1" dirty="0"/>
              <a:t>)</a:t>
            </a:r>
            <a:r>
              <a:rPr lang="en-ID" dirty="0"/>
              <a:t>: </a:t>
            </a:r>
            <a:r>
              <a:rPr lang="en-ID" dirty="0" err="1"/>
              <a:t>Menyembunyikan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class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Inheritance (</a:t>
            </a:r>
            <a:r>
              <a:rPr lang="en-ID" b="1" dirty="0" err="1"/>
              <a:t>Pewarisan</a:t>
            </a:r>
            <a:r>
              <a:rPr lang="en-ID" b="1" dirty="0"/>
              <a:t>)</a:t>
            </a:r>
            <a:r>
              <a:rPr lang="en-ID" dirty="0"/>
              <a:t>: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class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lain.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Polymorphism (</a:t>
            </a:r>
            <a:r>
              <a:rPr lang="en-ID" b="1" dirty="0" err="1"/>
              <a:t>Polimorfisme</a:t>
            </a:r>
            <a:r>
              <a:rPr lang="en-ID" b="1" dirty="0"/>
              <a:t>)</a:t>
            </a:r>
            <a:r>
              <a:rPr lang="en-ID" dirty="0"/>
              <a:t>: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;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Abstraction (</a:t>
            </a:r>
            <a:r>
              <a:rPr lang="en-ID" b="1" dirty="0" err="1"/>
              <a:t>Abstraksi</a:t>
            </a:r>
            <a:r>
              <a:rPr lang="en-ID" b="1" dirty="0"/>
              <a:t>)</a:t>
            </a:r>
            <a:r>
              <a:rPr lang="en-ID" dirty="0"/>
              <a:t>: </a:t>
            </a:r>
            <a:r>
              <a:rPr lang="en-ID" dirty="0" err="1"/>
              <a:t>Menyederhanakan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detail </a:t>
            </a:r>
            <a:r>
              <a:rPr lang="en-ID" dirty="0" err="1"/>
              <a:t>penting</a:t>
            </a:r>
            <a:r>
              <a:rPr lang="en-ID" dirty="0"/>
              <a:t> dan </a:t>
            </a:r>
            <a:r>
              <a:rPr lang="en-ID" dirty="0" err="1"/>
              <a:t>menyembunyikan</a:t>
            </a:r>
            <a:r>
              <a:rPr lang="en-ID" dirty="0"/>
              <a:t> detail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7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12E8-C144-6FE8-5D20-0A5987DD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Bahasa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9FE4-2E86-C0CA-8D8B-37CD9C8B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OOP, </a:t>
            </a:r>
            <a:r>
              <a:rPr lang="en-ID" dirty="0" err="1"/>
              <a:t>antara</a:t>
            </a:r>
            <a:r>
              <a:rPr lang="en-ID" dirty="0"/>
              <a:t> lain: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Java</a:t>
            </a:r>
            <a:r>
              <a:rPr lang="en-ID" dirty="0"/>
              <a:t>: Bahasa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Python</a:t>
            </a:r>
            <a:r>
              <a:rPr lang="en-ID" dirty="0"/>
              <a:t>: Bahasa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OOP dan </a:t>
            </a:r>
            <a:r>
              <a:rPr lang="en-ID" dirty="0" err="1"/>
              <a:t>prosedural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C++</a:t>
            </a:r>
            <a:r>
              <a:rPr lang="en-ID" dirty="0"/>
              <a:t>: </a:t>
            </a:r>
            <a:r>
              <a:rPr lang="en-ID" dirty="0" err="1"/>
              <a:t>Ekstensi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C yang </a:t>
            </a:r>
            <a:r>
              <a:rPr lang="en-ID" dirty="0" err="1"/>
              <a:t>mendukung</a:t>
            </a:r>
            <a:r>
              <a:rPr lang="en-ID" dirty="0"/>
              <a:t> 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Ruby</a:t>
            </a:r>
            <a:r>
              <a:rPr lang="en-ID" dirty="0"/>
              <a:t>: Bahasa yang </a:t>
            </a:r>
            <a:r>
              <a:rPr lang="en-ID" dirty="0" err="1"/>
              <a:t>mendukung</a:t>
            </a:r>
            <a:r>
              <a:rPr lang="en-ID" dirty="0"/>
              <a:t> OOP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sintaks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37F3-E887-1D11-DC7F-215EAD78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Bahasa </a:t>
            </a:r>
            <a:r>
              <a:rPr lang="en-ID" dirty="0" err="1"/>
              <a:t>Pemrograman</a:t>
            </a:r>
            <a:r>
              <a:rPr lang="en-ID" dirty="0"/>
              <a:t> Java/Python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0C030-E53C-EDB1-FAA3-3A426963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9044"/>
            <a:ext cx="5715000" cy="37973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27C82C-2698-4BC2-6824-A9C50EDC0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0343" y="1690688"/>
            <a:ext cx="3600636" cy="5084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086EBE-DB7A-049E-5542-6A7C6D138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9068"/>
            <a:ext cx="5715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6E22-E289-BD7C-7821-3CBBD328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67" y="840986"/>
            <a:ext cx="7772400" cy="38599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Tugas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OOP </a:t>
            </a:r>
            <a:r>
              <a:rPr lang="en-US" dirty="0" err="1"/>
              <a:t>sederhana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- Class : </a:t>
            </a:r>
            <a:r>
              <a:rPr lang="en-US" dirty="0" err="1"/>
              <a:t>Mahasiswa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Menampilkan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Parameter : Nama, </a:t>
            </a:r>
            <a:r>
              <a:rPr lang="en-US" dirty="0" err="1"/>
              <a:t>Tanggal</a:t>
            </a:r>
            <a:r>
              <a:rPr lang="en-US" dirty="0"/>
              <a:t> Lahir,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Kelas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method : </a:t>
            </a:r>
            <a:r>
              <a:rPr lang="en-US" dirty="0" err="1"/>
              <a:t>displayInfo</a:t>
            </a:r>
            <a:r>
              <a:rPr lang="en-US" dirty="0"/>
              <a:t>() =&gt; </a:t>
            </a:r>
            <a:r>
              <a:rPr lang="en-US" dirty="0" err="1"/>
              <a:t>menampilkan</a:t>
            </a:r>
            <a:r>
              <a:rPr lang="en-US" dirty="0"/>
              <a:t> biodata dan </a:t>
            </a:r>
            <a:r>
              <a:rPr lang="en-US" dirty="0" err="1"/>
              <a:t>umur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Return : Nama : Andi , </a:t>
            </a:r>
            <a:r>
              <a:rPr lang="en-US" dirty="0" err="1"/>
              <a:t>Tanggal</a:t>
            </a:r>
            <a:r>
              <a:rPr lang="en-US" dirty="0"/>
              <a:t> Lahir : 27 September 2001, </a:t>
            </a:r>
            <a:r>
              <a:rPr lang="en-US" dirty="0" err="1"/>
              <a:t>Jurusan</a:t>
            </a:r>
            <a:r>
              <a:rPr lang="en-US" dirty="0"/>
              <a:t> : </a:t>
            </a:r>
            <a:r>
              <a:rPr lang="en-US" dirty="0" err="1"/>
              <a:t>TI,Kelas</a:t>
            </a:r>
            <a:r>
              <a:rPr lang="en-US" dirty="0"/>
              <a:t> : B1 2022 , </a:t>
            </a:r>
            <a:r>
              <a:rPr lang="en-US" dirty="0" err="1"/>
              <a:t>Umur</a:t>
            </a:r>
            <a:r>
              <a:rPr lang="en-US" dirty="0"/>
              <a:t> : 10 </a:t>
            </a:r>
            <a:r>
              <a:rPr lang="en-US" dirty="0" err="1"/>
              <a:t>th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kirim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email  :  </a:t>
            </a:r>
            <a:r>
              <a:rPr lang="en-US" dirty="0">
                <a:hlinkClick r:id="rId2"/>
              </a:rPr>
              <a:t>hafiz.irwandi@umsu.ac.id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SUBJECT :  TUGAS1_SIC123_13082982</a:t>
            </a:r>
          </a:p>
          <a:p>
            <a:pPr marL="0" indent="0">
              <a:buNone/>
            </a:pPr>
            <a:r>
              <a:rPr lang="en-US" dirty="0"/>
              <a:t>Nama File : TUGAS1_TIC1123_13082982.java + </a:t>
            </a:r>
            <a:r>
              <a:rPr lang="en-US" dirty="0" err="1"/>
              <a:t>sc</a:t>
            </a:r>
            <a:r>
              <a:rPr lang="en-US" dirty="0"/>
              <a:t> program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2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F896-8A59-2E9D-2A7C-42E0161C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Dasar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(PBO)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009D-5584-D84C-9F6B-6606129C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(PBO)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paradigma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dan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memodelkan</a:t>
            </a:r>
            <a:r>
              <a:rPr lang="en-ID" dirty="0"/>
              <a:t> data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PBO,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buat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Atribut</a:t>
            </a:r>
            <a:r>
              <a:rPr lang="en-ID" b="1" dirty="0"/>
              <a:t> (data/</a:t>
            </a:r>
            <a:r>
              <a:rPr lang="en-ID" b="1" dirty="0" err="1"/>
              <a:t>properti</a:t>
            </a:r>
            <a:r>
              <a:rPr lang="en-ID" b="1" dirty="0"/>
              <a:t>)</a:t>
            </a:r>
            <a:r>
              <a:rPr lang="en-ID" dirty="0"/>
              <a:t>: </a:t>
            </a: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Metode</a:t>
            </a:r>
            <a:r>
              <a:rPr lang="en-ID" b="1" dirty="0"/>
              <a:t> (</a:t>
            </a:r>
            <a:r>
              <a:rPr lang="en-ID" b="1" dirty="0" err="1"/>
              <a:t>fungsi</a:t>
            </a:r>
            <a:r>
              <a:rPr lang="en-ID" b="1" dirty="0"/>
              <a:t>/</a:t>
            </a:r>
            <a:r>
              <a:rPr lang="en-ID" b="1" dirty="0" err="1"/>
              <a:t>perilaku</a:t>
            </a:r>
            <a:r>
              <a:rPr lang="en-ID" b="1" dirty="0"/>
              <a:t>)</a:t>
            </a:r>
            <a:r>
              <a:rPr lang="en-ID" dirty="0"/>
              <a:t>: Tindakan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r>
              <a:rPr lang="en-ID" dirty="0"/>
              <a:t>PBO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memodelkan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dunia </a:t>
            </a:r>
            <a:r>
              <a:rPr lang="en-ID" dirty="0" err="1"/>
              <a:t>nyata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, </a:t>
            </a:r>
            <a:r>
              <a:rPr lang="en-ID" dirty="0" err="1"/>
              <a:t>dikelola</a:t>
            </a:r>
            <a:r>
              <a:rPr lang="en-ID" dirty="0"/>
              <a:t>, dan </a:t>
            </a:r>
            <a:r>
              <a:rPr lang="en-ID" dirty="0" err="1"/>
              <a:t>diperluas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7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F266-BF1B-C2D1-51ED-63DA6B74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34" y="2320049"/>
            <a:ext cx="10515600" cy="1325563"/>
          </a:xfrm>
        </p:spPr>
        <p:txBody>
          <a:bodyPr/>
          <a:lstStyle/>
          <a:p>
            <a:r>
              <a:rPr lang="en-ID" dirty="0" err="1"/>
              <a:t>Kenapa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PBO? </a:t>
            </a:r>
            <a:r>
              <a:rPr lang="en-ID" dirty="0" err="1"/>
              <a:t>Kenapa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dgn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lain ? </a:t>
            </a:r>
            <a:r>
              <a:rPr lang="en-ID" dirty="0" err="1"/>
              <a:t>Emang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lain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B4DB-5290-7254-B48D-4F3957CB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7A1A1-B1AF-4CDF-1E59-92EE5964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3" y="188448"/>
            <a:ext cx="7772400" cy="2461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FE524-0C0F-4125-1D34-815280DE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3" y="2827121"/>
            <a:ext cx="7772400" cy="2382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9013C-9AFF-2B81-34B1-41E19320B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303" y="770785"/>
            <a:ext cx="7772400" cy="4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DF15-323C-0190-82AA-BDAA13E7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Mengapa</a:t>
            </a:r>
            <a:r>
              <a:rPr lang="en-ID" dirty="0"/>
              <a:t> PBO?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F747-1111-B13B-4931-C5ED59A0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b="1" dirty="0" err="1"/>
              <a:t>Representasi</a:t>
            </a:r>
            <a:r>
              <a:rPr lang="en-ID" b="1" dirty="0"/>
              <a:t> Dunia </a:t>
            </a:r>
            <a:r>
              <a:rPr lang="en-ID" b="1" dirty="0" err="1"/>
              <a:t>Nyata</a:t>
            </a:r>
            <a:r>
              <a:rPr lang="en-ID" dirty="0"/>
              <a:t>: OOP </a:t>
            </a:r>
            <a:r>
              <a:rPr lang="en-ID" dirty="0" err="1"/>
              <a:t>memungkinkan</a:t>
            </a:r>
            <a:r>
              <a:rPr lang="en-ID" dirty="0"/>
              <a:t> developer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memodelkan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menyerupai</a:t>
            </a:r>
            <a:r>
              <a:rPr lang="en-ID" dirty="0"/>
              <a:t> dunia </a:t>
            </a:r>
            <a:r>
              <a:rPr lang="en-ID" dirty="0" err="1"/>
              <a:t>nyata</a:t>
            </a:r>
            <a:r>
              <a:rPr lang="en-ID" dirty="0"/>
              <a:t>.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data (</a:t>
            </a:r>
            <a:r>
              <a:rPr lang="en-ID" dirty="0" err="1"/>
              <a:t>atribut</a:t>
            </a:r>
            <a:r>
              <a:rPr lang="en-ID" dirty="0"/>
              <a:t>) dan </a:t>
            </a:r>
            <a:r>
              <a:rPr lang="en-ID" dirty="0" err="1"/>
              <a:t>perilaku</a:t>
            </a:r>
            <a:r>
              <a:rPr lang="en-ID" dirty="0"/>
              <a:t> (</a:t>
            </a:r>
            <a:r>
              <a:rPr lang="en-ID" dirty="0" err="1"/>
              <a:t>metode</a:t>
            </a:r>
            <a:r>
              <a:rPr lang="en-ID" dirty="0"/>
              <a:t>),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dunia di </a:t>
            </a:r>
            <a:r>
              <a:rPr lang="en-ID" dirty="0" err="1"/>
              <a:t>sekitar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.</a:t>
            </a:r>
          </a:p>
          <a:p>
            <a:r>
              <a:rPr lang="en-ID" b="1" dirty="0" err="1"/>
              <a:t>Enkapsulasi</a:t>
            </a:r>
            <a:r>
              <a:rPr lang="en-ID" dirty="0"/>
              <a:t>: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OOP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data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(</a:t>
            </a:r>
            <a:r>
              <a:rPr lang="en-ID" dirty="0" err="1"/>
              <a:t>kelas</a:t>
            </a:r>
            <a:r>
              <a:rPr lang="en-ID" dirty="0"/>
              <a:t>).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meminimalkan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dan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diinginkan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aman</a:t>
            </a:r>
            <a:r>
              <a:rPr lang="en-ID" dirty="0"/>
              <a:t> dan </a:t>
            </a:r>
            <a:r>
              <a:rPr lang="en-ID" dirty="0" err="1"/>
              <a:t>terorganisir</a:t>
            </a:r>
            <a:r>
              <a:rPr lang="en-ID" dirty="0"/>
              <a:t>.</a:t>
            </a:r>
          </a:p>
          <a:p>
            <a:r>
              <a:rPr lang="en-ID" b="1" dirty="0" err="1"/>
              <a:t>Penggunaan</a:t>
            </a:r>
            <a:r>
              <a:rPr lang="en-ID" b="1" dirty="0"/>
              <a:t> </a:t>
            </a:r>
            <a:r>
              <a:rPr lang="en-ID" b="1" dirty="0" err="1"/>
              <a:t>Ulang</a:t>
            </a:r>
            <a:r>
              <a:rPr lang="en-ID" b="1" dirty="0"/>
              <a:t> Kode (Reusability)</a:t>
            </a:r>
            <a:r>
              <a:rPr lang="en-ID" dirty="0"/>
              <a:t>: OOP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 (inheritance),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lain.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meminimalkan</a:t>
            </a:r>
            <a:r>
              <a:rPr lang="en-ID" dirty="0"/>
              <a:t> </a:t>
            </a:r>
            <a:r>
              <a:rPr lang="en-ID" dirty="0" err="1"/>
              <a:t>pengulangan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(DRY - Don't Repeat Yourself) dan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  <a:p>
            <a:r>
              <a:rPr lang="en-ID" b="1" dirty="0" err="1"/>
              <a:t>Pemeliharaan</a:t>
            </a:r>
            <a:r>
              <a:rPr lang="en-ID" b="1" dirty="0"/>
              <a:t> (Maintainability)</a:t>
            </a:r>
            <a:r>
              <a:rPr lang="en-ID" dirty="0"/>
              <a:t>: Kode OOP </a:t>
            </a:r>
            <a:r>
              <a:rPr lang="en-ID" dirty="0" err="1"/>
              <a:t>lebih</a:t>
            </a:r>
            <a:r>
              <a:rPr lang="en-ID" dirty="0"/>
              <a:t> modular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abstraksi</a:t>
            </a:r>
            <a:r>
              <a:rPr lang="en-ID" dirty="0"/>
              <a:t>, </a:t>
            </a:r>
            <a:r>
              <a:rPr lang="en-ID" dirty="0" err="1"/>
              <a:t>enkapsulasi</a:t>
            </a:r>
            <a:r>
              <a:rPr lang="en-ID" dirty="0"/>
              <a:t>, dan </a:t>
            </a:r>
            <a:r>
              <a:rPr lang="en-ID" dirty="0" err="1"/>
              <a:t>pewarisan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diperbarui</a:t>
            </a:r>
            <a:r>
              <a:rPr lang="en-ID" dirty="0"/>
              <a:t>, </a:t>
            </a:r>
            <a:r>
              <a:rPr lang="en-ID" dirty="0" err="1"/>
              <a:t>diperluas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diperbaiki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lain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r>
              <a:rPr lang="en-ID" b="1" dirty="0" err="1"/>
              <a:t>Polimorfisme</a:t>
            </a:r>
            <a:r>
              <a:rPr lang="en-ID" dirty="0"/>
              <a:t>: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(method overloading dan method overriding)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fleksibilitas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50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1ED1-9ED1-0BEA-EF0E-2033208D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Lain </a:t>
            </a:r>
            <a:r>
              <a:rPr lang="en-ID" dirty="0" err="1"/>
              <a:t>selain</a:t>
            </a:r>
            <a:r>
              <a:rPr lang="en-ID" dirty="0"/>
              <a:t> PBO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C648-EFF1-873A-B9B7-E8620E6E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Selain</a:t>
            </a:r>
            <a:r>
              <a:rPr lang="en-ID" dirty="0"/>
              <a:t> PBO,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paradigma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lain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Prosedural</a:t>
            </a:r>
            <a:r>
              <a:rPr lang="en-ID" dirty="0"/>
              <a:t> (Procedural Programming)</a:t>
            </a:r>
          </a:p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(Functional Programming)</a:t>
            </a:r>
          </a:p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Deklaratif</a:t>
            </a:r>
            <a:r>
              <a:rPr lang="en-ID" dirty="0"/>
              <a:t> (Declarative Programming)</a:t>
            </a:r>
          </a:p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(Component-Based Programming)</a:t>
            </a:r>
          </a:p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Aspektual</a:t>
            </a:r>
            <a:r>
              <a:rPr lang="en-ID" dirty="0"/>
              <a:t> (Aspect-Oriented Programming, AOP)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7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0F5B-E2F2-098C-8877-76E1825F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Prosedural</a:t>
            </a:r>
            <a:r>
              <a:rPr lang="en-ID" dirty="0"/>
              <a:t> (Procedural Programming)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2ADD-15AB-8D28-907D-DC376DC7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Penjelasan</a:t>
            </a:r>
            <a:r>
              <a:rPr lang="en-ID" dirty="0"/>
              <a:t>: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prosedural</a:t>
            </a:r>
            <a:r>
              <a:rPr lang="en-ID" dirty="0"/>
              <a:t>, </a:t>
            </a:r>
            <a:r>
              <a:rPr lang="en-ID" dirty="0" err="1"/>
              <a:t>fokusnya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pada </a:t>
            </a:r>
            <a:r>
              <a:rPr lang="en-ID" dirty="0" err="1"/>
              <a:t>serangkaian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demi </a:t>
            </a:r>
            <a:r>
              <a:rPr lang="en-ID" dirty="0" err="1"/>
              <a:t>langkah</a:t>
            </a:r>
            <a:r>
              <a:rPr lang="en-ID" dirty="0"/>
              <a:t>. Kode </a:t>
            </a:r>
            <a:r>
              <a:rPr lang="en-ID" dirty="0" err="1"/>
              <a:t>diorganisir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tugas-tugas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r>
              <a:rPr lang="en-ID" b="1" dirty="0" err="1"/>
              <a:t>Kelebihan</a:t>
            </a:r>
            <a:r>
              <a:rPr lang="en-ID" dirty="0"/>
              <a:t>: </a:t>
            </a:r>
            <a:r>
              <a:rPr lang="en-ID" dirty="0" err="1"/>
              <a:t>Sederhana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dimengerti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menengah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: C, Pascal.</a:t>
            </a:r>
          </a:p>
          <a:p>
            <a:r>
              <a:rPr lang="en-ID" b="1" dirty="0" err="1"/>
              <a:t>Kekurangan</a:t>
            </a:r>
            <a:r>
              <a:rPr lang="en-ID" dirty="0"/>
              <a:t>: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dikelola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u="sng" dirty="0" err="1"/>
              <a:t>enkapsulasi</a:t>
            </a:r>
            <a:r>
              <a:rPr lang="en-ID" u="sng" dirty="0"/>
              <a:t> </a:t>
            </a:r>
            <a:r>
              <a:rPr lang="en-ID" dirty="0"/>
              <a:t>dan</a:t>
            </a:r>
            <a:r>
              <a:rPr lang="en-ID" u="sng" dirty="0"/>
              <a:t> </a:t>
            </a:r>
            <a:r>
              <a:rPr lang="en-ID" u="sng" dirty="0" err="1"/>
              <a:t>pewarisan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4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E5EB-C4C5-1E18-CF2B-21D50551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(Functional Programming)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442F-9FE8-DB74-9A46-4C9F61A6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 err="1"/>
              <a:t>Penjelasan</a:t>
            </a:r>
            <a:r>
              <a:rPr lang="en-ID" dirty="0"/>
              <a:t>: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. Data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(immutable), dan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diperlakukan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diteruskan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dikembalikan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lain.</a:t>
            </a:r>
          </a:p>
          <a:p>
            <a:r>
              <a:rPr lang="en-ID" b="1" dirty="0" err="1"/>
              <a:t>Kelebihan</a:t>
            </a:r>
            <a:r>
              <a:rPr lang="en-ID" dirty="0"/>
              <a:t>: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deklaratif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diverifikasi</a:t>
            </a:r>
            <a:r>
              <a:rPr lang="en-ID" dirty="0"/>
              <a:t>,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paralelisme</a:t>
            </a:r>
            <a:r>
              <a:rPr lang="en-ID" dirty="0"/>
              <a:t>,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state yang </a:t>
            </a:r>
            <a:r>
              <a:rPr lang="en-ID" dirty="0" err="1"/>
              <a:t>berubah-ubah.</a:t>
            </a:r>
            <a:r>
              <a:rPr lang="en-ID" b="1" dirty="0" err="1"/>
              <a:t>Contoh</a:t>
            </a:r>
            <a:r>
              <a:rPr lang="en-ID" b="1" dirty="0"/>
              <a:t> Bahasa</a:t>
            </a:r>
            <a:r>
              <a:rPr lang="en-ID" dirty="0"/>
              <a:t>: Haskell, Lisp, Erlang, dan Python (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).</a:t>
            </a:r>
            <a:r>
              <a:rPr lang="en-ID" b="1" dirty="0" err="1"/>
              <a:t>Kekurangan</a:t>
            </a:r>
            <a:r>
              <a:rPr lang="en-ID" dirty="0"/>
              <a:t>: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oleh </a:t>
            </a:r>
            <a:r>
              <a:rPr lang="en-ID" dirty="0" err="1"/>
              <a:t>pemrogram</a:t>
            </a:r>
            <a:r>
              <a:rPr lang="en-ID" dirty="0"/>
              <a:t> yang </a:t>
            </a:r>
            <a:r>
              <a:rPr lang="en-ID" dirty="0" err="1"/>
              <a:t>terbiasa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imperatif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prosedural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5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9ACD-9988-8886-BCA9-787E6A86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Deklaratif</a:t>
            </a:r>
            <a:r>
              <a:rPr lang="en-ID" dirty="0"/>
              <a:t> (Declarative Programming)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5CA6-421F-3138-01DE-C33F8BDC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Penjelasan</a:t>
            </a:r>
            <a:r>
              <a:rPr lang="en-ID" dirty="0"/>
              <a:t>: </a:t>
            </a: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deklaratif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"</a:t>
            </a:r>
            <a:r>
              <a:rPr lang="en-ID" dirty="0" err="1"/>
              <a:t>apa</a:t>
            </a:r>
            <a:r>
              <a:rPr lang="en-ID" dirty="0"/>
              <a:t>"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"</a:t>
            </a:r>
            <a:r>
              <a:rPr lang="en-ID" dirty="0" err="1"/>
              <a:t>bagaimana</a:t>
            </a:r>
            <a:r>
              <a:rPr lang="en-ID" dirty="0"/>
              <a:t>" </a:t>
            </a:r>
            <a:r>
              <a:rPr lang="en-ID" dirty="0" err="1"/>
              <a:t>mencapainya</a:t>
            </a:r>
            <a:r>
              <a:rPr lang="en-ID" dirty="0"/>
              <a:t>. Program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mendeskripsikan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solusinya</a:t>
            </a:r>
            <a:r>
              <a:rPr lang="en-ID" dirty="0"/>
              <a:t>.</a:t>
            </a:r>
          </a:p>
          <a:p>
            <a:r>
              <a:rPr lang="en-ID" b="1" dirty="0" err="1"/>
              <a:t>Contoh</a:t>
            </a:r>
            <a:r>
              <a:rPr lang="en-ID" dirty="0"/>
              <a:t>: SQL (</a:t>
            </a:r>
            <a:r>
              <a:rPr lang="en-ID" dirty="0" err="1"/>
              <a:t>untuk</a:t>
            </a:r>
            <a:r>
              <a:rPr lang="en-ID" dirty="0"/>
              <a:t> basis data), HTML (</a:t>
            </a:r>
            <a:r>
              <a:rPr lang="en-ID" dirty="0" err="1"/>
              <a:t>untuk</a:t>
            </a:r>
            <a:r>
              <a:rPr lang="en-ID" dirty="0"/>
              <a:t> markup web), </a:t>
            </a:r>
            <a:r>
              <a:rPr lang="en-ID" dirty="0" err="1"/>
              <a:t>Prolog</a:t>
            </a:r>
            <a:r>
              <a:rPr lang="en-ID" dirty="0"/>
              <a:t> (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).</a:t>
            </a:r>
          </a:p>
          <a:p>
            <a:r>
              <a:rPr lang="en-ID" b="1" dirty="0" err="1"/>
              <a:t>Kelebihan</a:t>
            </a:r>
            <a:r>
              <a:rPr lang="en-ID" dirty="0"/>
              <a:t>: Sangat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domain </a:t>
            </a:r>
            <a:r>
              <a:rPr lang="en-ID" dirty="0" err="1"/>
              <a:t>khusus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basis data dan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kueri</a:t>
            </a:r>
            <a:r>
              <a:rPr lang="en-ID" dirty="0"/>
              <a:t>.</a:t>
            </a:r>
          </a:p>
          <a:p>
            <a:r>
              <a:rPr lang="en-ID" b="1" dirty="0" err="1"/>
              <a:t>Kekurangan</a:t>
            </a:r>
            <a:r>
              <a:rPr lang="en-ID" dirty="0"/>
              <a:t>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yang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kendali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1242</Words>
  <Application>Microsoft Macintosh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Materi Pertemuan 1 Pengantar Pemrograman Berorientasi Objek (PBO)</vt:lpstr>
      <vt:lpstr>Konsep Dasar Pemrograman Berorientasi Objek (PBO)</vt:lpstr>
      <vt:lpstr>Kenapa harus PBO? Kenapa tidak dgn metode lain ? Emang ada metode lain ?</vt:lpstr>
      <vt:lpstr>PowerPoint Presentation</vt:lpstr>
      <vt:lpstr>Mengapa PBO?</vt:lpstr>
      <vt:lpstr>Metode Lain selain PBO</vt:lpstr>
      <vt:lpstr>Pemrograman Prosedural (Procedural Programming)</vt:lpstr>
      <vt:lpstr>Pemrograman Fungsional (Functional Programming)</vt:lpstr>
      <vt:lpstr>Pemrograman Deklaratif (Declarative Programming)</vt:lpstr>
      <vt:lpstr>Pemrograman Berbasis Komponen (Component-Based Programming)</vt:lpstr>
      <vt:lpstr>Pemrograman Aspektual (Aspect-Oriented Programming, AOP)</vt:lpstr>
      <vt:lpstr>OOP vs Metode Lain</vt:lpstr>
      <vt:lpstr>Sejarah dan Evolusi PBO</vt:lpstr>
      <vt:lpstr>Prinsip OOP (Encapsulation, Inheritance, Polymorphism, Abstraction)</vt:lpstr>
      <vt:lpstr>Bahasa Pemrograman yang Mendukung OOP</vt:lpstr>
      <vt:lpstr>Studi Kasus Sederhana dalam Bahasa Pemrograman Java/Python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8</cp:revision>
  <dcterms:created xsi:type="dcterms:W3CDTF">2024-09-30T23:13:15Z</dcterms:created>
  <dcterms:modified xsi:type="dcterms:W3CDTF">2024-10-04T12:06:29Z</dcterms:modified>
</cp:coreProperties>
</file>