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6"/>
    <p:restoredTop sz="94640"/>
  </p:normalViewPr>
  <p:slideViewPr>
    <p:cSldViewPr snapToGrid="0">
      <p:cViewPr varScale="1">
        <p:scale>
          <a:sx n="54" d="100"/>
          <a:sy n="54" d="100"/>
        </p:scale>
        <p:origin x="24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5A1E-A345-EBD8-6E02-7DF4F674A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FA58E-66F9-8981-0A94-AA7665582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816F-9881-3A76-562A-B699A0F5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0ABE-02B4-245B-817A-76CD184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1B71-6238-EB89-14EA-80821D41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2147-F65C-13FC-1289-47A15F1F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9A02A-C0BF-A6D9-AF3F-2C74F54A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C75F-1949-08EA-C1DF-947A8511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18F8-08AE-3ABC-3F79-0174E886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96A0-E32D-CEA0-A027-9B1E6B12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58E28-5E84-9C90-3E05-9157C342A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D8728-E1C5-0013-C728-B41FFB316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0EE9-9179-A7A8-FC53-F587BAB0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D2F4-8E94-BEAF-2D1F-60E9F8D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272F-C51A-B5F6-2078-BBB6FA7F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DB1D-3D23-53EB-451D-0BEC424F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43E6-0536-96BD-8DF4-88105D0D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40F9-CD47-D5A4-425D-00CF89CF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C612-B322-59A8-FD01-5D9B55D4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DCC0-57C8-EA12-E149-42DCB54F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C091-AA99-1A94-3549-06535920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0723-FC58-102E-3939-F05AC434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9267-8A24-496B-0902-E4A23532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81FE-3084-7024-CFD8-B7AC3966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418B-120A-CB51-600C-D39F91E5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68B-B132-860C-632A-86BB3F4C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0D51-FA6E-28D2-AD7B-44C62C4F7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A20F-0C3E-0BC8-BFAA-02513DB7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9581-ED57-4060-459E-1290C2D6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64F6F-6FA8-015B-84E6-423CC343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DFA3-AF04-3E27-7578-DF47B58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1E17-9DB3-7898-00DC-6502A0E0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D2832-975F-C4B2-D160-5AAC59D6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1A7F-75E3-BF23-0F2C-794DD470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D97F8-81DD-FAD7-24B6-273B81DC0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10D30-87C4-9B70-BE55-B4663530D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25C49-E6A9-C561-E301-56CD98F7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9AD17-94BF-6763-12C7-41EDA6AF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EE3FC-EC43-CC5D-A64D-0AAE5562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FA65-ABE7-40A0-5A47-04261D58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6894-B69A-C546-4314-095D0955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6BE4-F784-EF6A-AEF4-FB3A8F62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257A8-A8B6-0BE1-579C-24542448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BF3BF-11FE-42CE-2146-12E341CC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ABA5E-0EAF-3C59-587B-28E466C0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53BF1-B567-3048-45F9-A9D4A686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806D-F665-DD15-FB0F-D267F501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BD53-F85A-DB7A-41E2-10B936B3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0DB07-6C46-F8D2-98D4-070990E2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90EF-319D-EA40-5640-3ECA115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73310-20F9-AAA5-1C1D-46B7DD79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6C5F-9358-A5B1-A49E-12890DBB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2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886D-06DC-DA2B-4B9F-6F6605F6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869A4-7FE5-D972-D133-C587E86F0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F5EF-9EF0-156C-34C4-340EE3054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B5584-C255-2005-DF82-6908DB8E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B87C3-71CF-AA9B-192A-5970D88A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FBF4B-C2F4-3603-A10A-2704A5FA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2790-54FA-B1E8-10BA-B3E03D64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7A79-310D-1043-3B2D-762A9D76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4FB9-DD69-8C7F-3DD8-6C3F534D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A541-4FFB-074F-B3F6-84C0098D2DB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C9FA-8EB8-4A46-AE87-0CF2E0D8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2E9F-F832-A1D7-BC62-89ADA3D9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A6D3-79F0-B145-9F6D-AEDB99D2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1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2</a:t>
            </a:r>
            <a:br>
              <a:rPr lang="en-ID" dirty="0"/>
            </a:br>
            <a:r>
              <a:rPr lang="en-ID" dirty="0"/>
              <a:t>Java Dasar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E23D-B55B-AD25-250A-EA6D51B4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dalam</a:t>
            </a:r>
            <a:r>
              <a:rPr lang="en-ID" dirty="0"/>
              <a:t> Java (1)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FB818-A874-2B5D-B480-06B15492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Operator </a:t>
            </a:r>
            <a:r>
              <a:rPr lang="en-ID" b="1" dirty="0" err="1"/>
              <a:t>Aritmatika</a:t>
            </a:r>
            <a:r>
              <a:rPr lang="en-ID" dirty="0"/>
              <a:t>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+ (</a:t>
            </a:r>
            <a:r>
              <a:rPr lang="en-ID" dirty="0" err="1"/>
              <a:t>Penjumlahan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- (</a:t>
            </a:r>
            <a:r>
              <a:rPr lang="en-ID" dirty="0" err="1"/>
              <a:t>Pengurangan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* (</a:t>
            </a:r>
            <a:r>
              <a:rPr lang="en-ID" dirty="0" err="1"/>
              <a:t>Perkalian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/ (</a:t>
            </a:r>
            <a:r>
              <a:rPr lang="en-ID" dirty="0" err="1"/>
              <a:t>Pembagian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% (Modulus)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4ADC3-A9D7-863B-338E-BAE6FDFB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4" y="2445367"/>
            <a:ext cx="3886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E4DF6-3FFB-5952-66D2-68F656CD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0CC0-A353-9B3B-D2A0-8A477588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dalam</a:t>
            </a:r>
            <a:r>
              <a:rPr lang="en-ID" dirty="0"/>
              <a:t> Java (2)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5F7AF-B25F-DCED-8A8E-243E0699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Operator </a:t>
            </a:r>
            <a:r>
              <a:rPr lang="en-ID" b="1" dirty="0" err="1"/>
              <a:t>Logika</a:t>
            </a:r>
            <a:r>
              <a:rPr lang="en-ID" dirty="0"/>
              <a:t>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&amp;&amp; (AND </a:t>
            </a:r>
            <a:r>
              <a:rPr lang="en-ID" dirty="0" err="1"/>
              <a:t>logika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|| (OR </a:t>
            </a:r>
            <a:r>
              <a:rPr lang="en-ID" dirty="0" err="1"/>
              <a:t>logika</a:t>
            </a:r>
            <a:r>
              <a:rPr lang="en-ID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D07F2-3F26-6238-C878-80B661A6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58" y="2401163"/>
            <a:ext cx="5270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B572-E21A-9EE4-0BAC-29D7B370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75EB-0810-DB6E-46E0-BA450916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dalam</a:t>
            </a:r>
            <a:r>
              <a:rPr lang="en-ID" dirty="0"/>
              <a:t> Java (3)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54F14-E7CB-A622-3F54-692FCE37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Operator </a:t>
            </a:r>
            <a:r>
              <a:rPr lang="en-ID" b="1" dirty="0" err="1"/>
              <a:t>Relasional</a:t>
            </a:r>
            <a:r>
              <a:rPr lang="en-ID" dirty="0"/>
              <a:t>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dua </a:t>
            </a:r>
            <a:r>
              <a:rPr lang="en-ID" dirty="0" err="1"/>
              <a:t>nilai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== (Sama </a:t>
            </a:r>
            <a:r>
              <a:rPr lang="en-ID" dirty="0" err="1"/>
              <a:t>dengan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!=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&gt; 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&lt; 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&gt;= 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&lt;= 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33DE6-286B-CEA4-22A9-65439BCD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03" y="2552700"/>
            <a:ext cx="5003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B41F-7D67-E51C-2270-F5053EBCA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50D-70CF-1282-D05D-DD87C0E2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dalam</a:t>
            </a:r>
            <a:r>
              <a:rPr lang="en-ID" dirty="0"/>
              <a:t> Java (4)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3A31D-E760-8794-5EB5-71C942B5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Operator Assignment</a:t>
            </a:r>
            <a:r>
              <a:rPr lang="en-ID" dirty="0"/>
              <a:t>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= (Assignment)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+= (</a:t>
            </a:r>
            <a:r>
              <a:rPr lang="en-ID" dirty="0" err="1"/>
              <a:t>Penambahan</a:t>
            </a:r>
            <a:r>
              <a:rPr lang="en-ID" dirty="0"/>
              <a:t> dan assignment)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-= (</a:t>
            </a:r>
            <a:r>
              <a:rPr lang="en-ID" dirty="0" err="1"/>
              <a:t>Pengurangan</a:t>
            </a:r>
            <a:r>
              <a:rPr lang="en-ID" dirty="0"/>
              <a:t> dan assignment)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*= (</a:t>
            </a:r>
            <a:r>
              <a:rPr lang="en-ID" dirty="0" err="1"/>
              <a:t>Perkalian</a:t>
            </a:r>
            <a:r>
              <a:rPr lang="en-ID" dirty="0"/>
              <a:t> dan assignment)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/= (</a:t>
            </a:r>
            <a:r>
              <a:rPr lang="en-ID" dirty="0" err="1"/>
              <a:t>Pembagian</a:t>
            </a:r>
            <a:r>
              <a:rPr lang="en-ID" dirty="0"/>
              <a:t> dan assignment)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%= (Modulus dan assignment)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7B53C-AC60-5D77-5AF4-48EA14E3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23" y="2385997"/>
            <a:ext cx="5054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6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AD29-3F9B-AC77-8BA6-CAA31F07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2E6A6-58E1-8D6A-05A4-07507F5E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393" y="1483304"/>
            <a:ext cx="68199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D8F3E-5E23-257A-8773-D0AE0FD1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93" y="2483035"/>
            <a:ext cx="5359400" cy="162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B85E8-4296-EB42-5B3E-779C635B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12819"/>
            <a:ext cx="6565900" cy="231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3585F-1151-7406-B809-9F133279AD29}"/>
              </a:ext>
            </a:extLst>
          </p:cNvPr>
          <p:cNvSpPr txBox="1"/>
          <p:nvPr/>
        </p:nvSpPr>
        <p:spPr>
          <a:xfrm>
            <a:off x="7820486" y="1660446"/>
            <a:ext cx="217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Komentar</a:t>
            </a:r>
            <a:r>
              <a:rPr lang="en-ID" dirty="0"/>
              <a:t> Single-Line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BF76C-632B-A7FA-A4DB-6BEC82E305C5}"/>
              </a:ext>
            </a:extLst>
          </p:cNvPr>
          <p:cNvSpPr txBox="1"/>
          <p:nvPr/>
        </p:nvSpPr>
        <p:spPr>
          <a:xfrm>
            <a:off x="6344098" y="3111169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Komentar</a:t>
            </a:r>
            <a:r>
              <a:rPr lang="en-ID" dirty="0"/>
              <a:t> Multi-Line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39773-4D83-D9CC-8803-A7CE97DA9B91}"/>
              </a:ext>
            </a:extLst>
          </p:cNvPr>
          <p:cNvSpPr txBox="1"/>
          <p:nvPr/>
        </p:nvSpPr>
        <p:spPr>
          <a:xfrm>
            <a:off x="7563775" y="5387691"/>
            <a:ext cx="250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7109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2612-964A-7C89-1AB3-2F00FB8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Penulisan</a:t>
            </a:r>
            <a:r>
              <a:rPr lang="en-ID" dirty="0"/>
              <a:t> Kode </a:t>
            </a:r>
            <a:r>
              <a:rPr lang="en-ID" dirty="0" err="1"/>
              <a:t>Pertama</a:t>
            </a:r>
            <a:r>
              <a:rPr lang="en-ID" dirty="0"/>
              <a:t>: Program "Hello World"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6690-D61C-4D2D-A8FF-58DCB3D4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5"/>
            <a:ext cx="10515600" cy="2270788"/>
          </a:xfrm>
        </p:spPr>
        <p:txBody>
          <a:bodyPr>
            <a:normAutofit fontScale="77500" lnSpcReduction="20000"/>
          </a:bodyPr>
          <a:lstStyle/>
          <a:p>
            <a:r>
              <a:rPr lang="en-ID" b="1" dirty="0"/>
              <a:t>public class HelloWorld</a:t>
            </a:r>
            <a:r>
              <a:rPr lang="en-ID" dirty="0"/>
              <a:t>: </a:t>
            </a:r>
            <a:r>
              <a:rPr lang="en-ID" dirty="0" err="1"/>
              <a:t>Setiap</a:t>
            </a:r>
            <a:r>
              <a:rPr lang="en-ID" dirty="0"/>
              <a:t> program Java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Nama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file, </a:t>
            </a:r>
            <a:r>
              <a:rPr lang="en-ID" dirty="0" err="1"/>
              <a:t>jadi</a:t>
            </a:r>
            <a:r>
              <a:rPr lang="en-ID" dirty="0"/>
              <a:t> file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HelloWorld.java</a:t>
            </a:r>
            <a:r>
              <a:rPr lang="en-ID" dirty="0"/>
              <a:t>.</a:t>
            </a:r>
          </a:p>
          <a:p>
            <a:r>
              <a:rPr lang="en-ID" b="1" dirty="0"/>
              <a:t>public static void main(String[] </a:t>
            </a:r>
            <a:r>
              <a:rPr lang="en-ID" b="1" dirty="0" err="1"/>
              <a:t>args</a:t>
            </a:r>
            <a:r>
              <a:rPr lang="en-ID" b="1" dirty="0"/>
              <a:t>)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method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ketika</a:t>
            </a:r>
            <a:r>
              <a:rPr lang="en-ID" dirty="0"/>
              <a:t> program </a:t>
            </a:r>
            <a:r>
              <a:rPr lang="en-ID" dirty="0" err="1"/>
              <a:t>dijalankan</a:t>
            </a:r>
            <a:r>
              <a:rPr lang="en-ID" dirty="0"/>
              <a:t>. Parameter String[] </a:t>
            </a:r>
            <a:r>
              <a:rPr lang="en-ID" dirty="0" err="1"/>
              <a:t>args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baris </a:t>
            </a:r>
            <a:r>
              <a:rPr lang="en-ID" dirty="0" err="1"/>
              <a:t>perintah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r>
              <a:rPr lang="en-ID" b="1" dirty="0" err="1"/>
              <a:t>System.out.println</a:t>
            </a:r>
            <a:r>
              <a:rPr lang="en-ID" b="1" dirty="0"/>
              <a:t>()</a:t>
            </a:r>
            <a:r>
              <a:rPr lang="en-ID" dirty="0"/>
              <a:t>: 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mencetak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konsol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2A756-08D8-FA7C-C8B3-343A98C7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49" y="2113625"/>
            <a:ext cx="5537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1B23-6CC7-D8C9-1D68-52DB4B67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2FE0-2957-0A7A-9A78-C24762F7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b="1" dirty="0" err="1"/>
              <a:t>Tipe</a:t>
            </a:r>
            <a:r>
              <a:rPr lang="en-ID" b="1" dirty="0"/>
              <a:t> data </a:t>
            </a:r>
            <a:r>
              <a:rPr lang="en-ID" b="1" dirty="0" err="1"/>
              <a:t>primitif</a:t>
            </a:r>
            <a:endParaRPr lang="en-ID" dirty="0"/>
          </a:p>
          <a:p>
            <a:pPr lvl="1"/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dasar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disediakan</a:t>
            </a:r>
            <a:r>
              <a:rPr lang="en-ID" dirty="0"/>
              <a:t> oleh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objek</a:t>
            </a:r>
            <a:r>
              <a:rPr lang="en-ID" dirty="0"/>
              <a:t> lain. </a:t>
            </a:r>
          </a:p>
          <a:p>
            <a:pPr lvl="1"/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dan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oleh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(di Java, </a:t>
            </a:r>
            <a:r>
              <a:rPr lang="en-ID" dirty="0" err="1"/>
              <a:t>diolah</a:t>
            </a:r>
            <a:r>
              <a:rPr lang="en-ID" dirty="0"/>
              <a:t> oleh JVM). </a:t>
            </a:r>
          </a:p>
          <a:p>
            <a:pPr lvl="1"/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 di Java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  <a:endParaRPr lang="en-US" dirty="0"/>
          </a:p>
          <a:p>
            <a:pPr marL="0" indent="0">
              <a:buNone/>
            </a:pPr>
            <a:r>
              <a:rPr lang="en-ID" b="1" dirty="0" err="1"/>
              <a:t>Tipe</a:t>
            </a:r>
            <a:r>
              <a:rPr lang="en-ID" b="1" dirty="0"/>
              <a:t> data </a:t>
            </a:r>
            <a:r>
              <a:rPr lang="en-ID" b="1" dirty="0" err="1"/>
              <a:t>bukan</a:t>
            </a:r>
            <a:r>
              <a:rPr lang="en-ID" b="1" dirty="0"/>
              <a:t> </a:t>
            </a:r>
            <a:r>
              <a:rPr lang="en-ID" b="1" dirty="0" err="1"/>
              <a:t>primitif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(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b="1" dirty="0" err="1"/>
              <a:t>referensi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/>
              <a:t>non-primitive types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diturunkan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objek-objek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ID" dirty="0"/>
              <a:t> Java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b="1" dirty="0"/>
              <a:t>String</a:t>
            </a:r>
            <a:r>
              <a:rPr lang="en-ID" dirty="0"/>
              <a:t>, </a:t>
            </a:r>
            <a:r>
              <a:rPr lang="en-ID" b="1" dirty="0"/>
              <a:t>Array</a:t>
            </a:r>
            <a:r>
              <a:rPr lang="en-ID" dirty="0"/>
              <a:t>, dan </a:t>
            </a:r>
            <a:r>
              <a:rPr lang="en-ID" b="1" dirty="0"/>
              <a:t>Class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,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primitif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, dan </a:t>
            </a:r>
            <a:r>
              <a:rPr lang="en-ID" dirty="0" err="1"/>
              <a:t>ukurannya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data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2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023-DF2F-60B3-03AE-890D6ADD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99694-A043-269A-36B9-39338BE5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byte</a:t>
            </a:r>
            <a:r>
              <a:rPr lang="en-ID" dirty="0"/>
              <a:t>: 1 byte (8 bit),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-128 </a:t>
            </a:r>
            <a:r>
              <a:rPr lang="en-ID" dirty="0" err="1"/>
              <a:t>hingga</a:t>
            </a:r>
            <a:r>
              <a:rPr lang="en-ID" dirty="0"/>
              <a:t> 127.</a:t>
            </a:r>
          </a:p>
          <a:p>
            <a:r>
              <a:rPr lang="en-ID" b="1" dirty="0"/>
              <a:t>short</a:t>
            </a:r>
            <a:r>
              <a:rPr lang="en-ID" dirty="0"/>
              <a:t>: 2 byte (16 bit),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-32,768 </a:t>
            </a:r>
            <a:r>
              <a:rPr lang="en-ID" dirty="0" err="1"/>
              <a:t>hingga</a:t>
            </a:r>
            <a:r>
              <a:rPr lang="en-ID" dirty="0"/>
              <a:t> 32,767.</a:t>
            </a:r>
          </a:p>
          <a:p>
            <a:r>
              <a:rPr lang="en-ID" b="1" dirty="0"/>
              <a:t>int</a:t>
            </a:r>
            <a:r>
              <a:rPr lang="en-ID" dirty="0"/>
              <a:t>: 4 byte (32 bit),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-2^31 </a:t>
            </a:r>
            <a:r>
              <a:rPr lang="en-ID" dirty="0" err="1"/>
              <a:t>hingga</a:t>
            </a:r>
            <a:r>
              <a:rPr lang="en-ID" dirty="0"/>
              <a:t> 2^31-1.</a:t>
            </a:r>
          </a:p>
          <a:p>
            <a:r>
              <a:rPr lang="en-ID" b="1" dirty="0"/>
              <a:t>long</a:t>
            </a:r>
            <a:r>
              <a:rPr lang="en-ID" dirty="0"/>
              <a:t>: 8 byte (64 bit),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-2^63 </a:t>
            </a:r>
            <a:r>
              <a:rPr lang="en-ID" dirty="0" err="1"/>
              <a:t>hingga</a:t>
            </a:r>
            <a:r>
              <a:rPr lang="en-ID" dirty="0"/>
              <a:t> 2^63-1.</a:t>
            </a:r>
          </a:p>
          <a:p>
            <a:r>
              <a:rPr lang="en-ID" b="1" dirty="0"/>
              <a:t>float</a:t>
            </a:r>
            <a:r>
              <a:rPr lang="en-ID" dirty="0"/>
              <a:t>: 4 byte,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presisi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.</a:t>
            </a:r>
          </a:p>
          <a:p>
            <a:r>
              <a:rPr lang="en-ID" b="1" dirty="0"/>
              <a:t>double</a:t>
            </a:r>
            <a:r>
              <a:rPr lang="en-ID" dirty="0"/>
              <a:t>: 8 byte,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desimal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presisi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.</a:t>
            </a:r>
          </a:p>
          <a:p>
            <a:r>
              <a:rPr lang="en-ID" b="1" dirty="0"/>
              <a:t>char</a:t>
            </a:r>
            <a:r>
              <a:rPr lang="en-ID" dirty="0"/>
              <a:t>: 2 byte,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Unicode.</a:t>
            </a:r>
          </a:p>
          <a:p>
            <a:r>
              <a:rPr lang="en-ID" b="1" dirty="0" err="1"/>
              <a:t>boolean</a:t>
            </a:r>
            <a:r>
              <a:rPr lang="en-ID" dirty="0"/>
              <a:t>: 1 bit (</a:t>
            </a:r>
            <a:r>
              <a:rPr lang="en-ID" dirty="0" err="1"/>
              <a:t>umumnya</a:t>
            </a:r>
            <a:r>
              <a:rPr lang="en-ID" dirty="0"/>
              <a:t>),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true </a:t>
            </a:r>
            <a:r>
              <a:rPr lang="en-ID" dirty="0" err="1"/>
              <a:t>atau</a:t>
            </a:r>
            <a:r>
              <a:rPr lang="en-ID" dirty="0"/>
              <a:t>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05B1-DF80-089D-C87C-7FDA0703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Primitif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6850-1399-B962-AC09-5DE30AD1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String</a:t>
            </a:r>
            <a:r>
              <a:rPr lang="en-ID" dirty="0"/>
              <a:t>: Kumpulan </a:t>
            </a:r>
            <a:r>
              <a:rPr lang="en-ID" dirty="0" err="1"/>
              <a:t>karakter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"Hello, World!".</a:t>
            </a:r>
          </a:p>
          <a:p>
            <a:r>
              <a:rPr lang="en-ID" b="1" dirty="0"/>
              <a:t>Array</a:t>
            </a:r>
            <a:r>
              <a:rPr lang="en-ID" dirty="0"/>
              <a:t>: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b="1" dirty="0"/>
              <a:t>Class</a:t>
            </a:r>
            <a:r>
              <a:rPr lang="en-ID" dirty="0"/>
              <a:t>: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r>
              <a:rPr lang="en-ID" b="1" dirty="0"/>
              <a:t>Interface</a:t>
            </a:r>
            <a:r>
              <a:rPr lang="en-ID" dirty="0"/>
              <a:t>: Template </a:t>
            </a:r>
            <a:r>
              <a:rPr lang="en-ID" dirty="0" err="1"/>
              <a:t>untuk</a:t>
            </a:r>
            <a:r>
              <a:rPr lang="en-ID" dirty="0"/>
              <a:t> class.</a:t>
            </a:r>
          </a:p>
          <a:p>
            <a:r>
              <a:rPr lang="en-ID" b="1" dirty="0"/>
              <a:t>Object</a:t>
            </a:r>
            <a:r>
              <a:rPr lang="en-ID" dirty="0"/>
              <a:t>: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di Java yang </a:t>
            </a:r>
            <a:r>
              <a:rPr lang="en-ID" dirty="0" err="1"/>
              <a:t>merupakan</a:t>
            </a:r>
            <a:r>
              <a:rPr lang="en-ID" dirty="0"/>
              <a:t> instance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F748-6A71-32D0-A657-4EBAE3ED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 dan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Primitif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F00D93-62EB-FEF1-BC52-30F89A6E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9618"/>
            <a:ext cx="5155940" cy="42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E223-45CB-EDB2-35C1-FF5FB06D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dan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Primitif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6E92-D8B1-399B-D069-B0CDAF56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int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b="1" dirty="0"/>
              <a:t>Integer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 int. Integer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int </a:t>
            </a:r>
            <a:r>
              <a:rPr lang="en-ID" dirty="0" err="1"/>
              <a:t>menjadi</a:t>
            </a:r>
            <a:r>
              <a:rPr lang="en-ID" dirty="0"/>
              <a:t> String. </a:t>
            </a:r>
          </a:p>
          <a:p>
            <a:r>
              <a:rPr lang="en-ID" b="1" dirty="0"/>
              <a:t>String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primitif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metode-metode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toUpperCase</a:t>
            </a:r>
            <a:r>
              <a:rPr lang="en-ID" dirty="0"/>
              <a:t>(), substring(), dan </a:t>
            </a:r>
            <a:r>
              <a:rPr lang="en-ID" dirty="0" err="1"/>
              <a:t>sebagainya</a:t>
            </a:r>
            <a:r>
              <a:rPr lang="en-ID" dirty="0"/>
              <a:t>).</a:t>
            </a:r>
          </a:p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, </a:t>
            </a:r>
            <a:r>
              <a:rPr lang="en-ID" b="1" dirty="0" err="1"/>
              <a:t>tipe</a:t>
            </a:r>
            <a:r>
              <a:rPr lang="en-ID" b="1" dirty="0"/>
              <a:t> </a:t>
            </a:r>
            <a:r>
              <a:rPr lang="en-ID" b="1" dirty="0" err="1"/>
              <a:t>primitif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paling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cepat</a:t>
            </a:r>
            <a:r>
              <a:rPr lang="en-ID" dirty="0"/>
              <a:t>, dan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b="1" dirty="0" err="1"/>
              <a:t>tipe</a:t>
            </a:r>
            <a:r>
              <a:rPr lang="en-ID" b="1" dirty="0"/>
              <a:t> </a:t>
            </a:r>
            <a:r>
              <a:rPr lang="en-ID" b="1" dirty="0" err="1"/>
              <a:t>bukan</a:t>
            </a:r>
            <a:r>
              <a:rPr lang="en-ID" b="1" dirty="0"/>
              <a:t> </a:t>
            </a:r>
            <a:r>
              <a:rPr lang="en-ID" b="1" dirty="0" err="1"/>
              <a:t>primitif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 dan kaya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842-63F5-F745-719F-80FBD6A4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Variabel</a:t>
            </a:r>
            <a:r>
              <a:rPr lang="en-ID" dirty="0"/>
              <a:t> dan </a:t>
            </a:r>
            <a:r>
              <a:rPr lang="en-ID" dirty="0" err="1"/>
              <a:t>Inisialisasi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6648-6879-247B-7907-8E7F7E82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Dalam</a:t>
            </a:r>
            <a:r>
              <a:rPr lang="en-ID" dirty="0"/>
              <a:t> Java,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menyebutkan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dan (</a:t>
            </a:r>
            <a:r>
              <a:rPr lang="en-ID" dirty="0" err="1"/>
              <a:t>opsional</a:t>
            </a:r>
            <a:r>
              <a:rPr lang="en-ID" dirty="0"/>
              <a:t>) </a:t>
            </a:r>
            <a:r>
              <a:rPr lang="en-ID" dirty="0" err="1"/>
              <a:t>nilainya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0FA36-FAC3-FA79-CEF6-1FE3E5C6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49" y="3283744"/>
            <a:ext cx="7264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9A8-DDAE-CFA8-7DD8-A48B09B3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Aturan</a:t>
            </a:r>
            <a:r>
              <a:rPr lang="en-ID" b="1" dirty="0"/>
              <a:t> </a:t>
            </a:r>
            <a:r>
              <a:rPr lang="en-ID" b="1" dirty="0" err="1"/>
              <a:t>penamaan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7753-5D4F-8994-3350-9A150CAC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Harus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, underscore _,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dolar</a:t>
            </a:r>
            <a:r>
              <a:rPr lang="en-ID" dirty="0"/>
              <a:t> $.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.</a:t>
            </a:r>
          </a:p>
          <a:p>
            <a:r>
              <a:rPr lang="en-ID" dirty="0"/>
              <a:t>Case-sensitive (</a:t>
            </a:r>
            <a:r>
              <a:rPr lang="en-ID" dirty="0" err="1"/>
              <a:t>myVariable</a:t>
            </a:r>
            <a:r>
              <a:rPr lang="en-ID" dirty="0"/>
              <a:t> dan </a:t>
            </a:r>
            <a:r>
              <a:rPr lang="en-ID" dirty="0" err="1"/>
              <a:t>myvariable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dua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4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762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Materi Pertemuan 2 Java Dasar</vt:lpstr>
      <vt:lpstr>Penulisan Kode Pertama: Program "Hello World"</vt:lpstr>
      <vt:lpstr>Tipe Data</vt:lpstr>
      <vt:lpstr>Tipe Data Primitif</vt:lpstr>
      <vt:lpstr>Tipe data bukan Primitif</vt:lpstr>
      <vt:lpstr>Perbedaan Tipe Data Primitif dan Bukan Primitif</vt:lpstr>
      <vt:lpstr>Contoh Spesifik beda antara Tipe data Primitif dan bukan Primitif</vt:lpstr>
      <vt:lpstr>Variabel dan Inisialisasi</vt:lpstr>
      <vt:lpstr>Aturan penamaan variabel</vt:lpstr>
      <vt:lpstr>Operator dalam Java (1)</vt:lpstr>
      <vt:lpstr>Operator dalam Java (2)</vt:lpstr>
      <vt:lpstr>Operator dalam Java (3)</vt:lpstr>
      <vt:lpstr>Operator dalam Java (4)</vt:lpstr>
      <vt:lpstr>Komentar dalam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5</cp:revision>
  <dcterms:created xsi:type="dcterms:W3CDTF">2024-10-08T23:16:41Z</dcterms:created>
  <dcterms:modified xsi:type="dcterms:W3CDTF">2024-10-09T02:58:31Z</dcterms:modified>
</cp:coreProperties>
</file>