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9" r:id="rId3"/>
    <p:sldId id="281" r:id="rId4"/>
    <p:sldId id="280" r:id="rId5"/>
    <p:sldId id="282" r:id="rId6"/>
    <p:sldId id="295" r:id="rId7"/>
    <p:sldId id="283" r:id="rId8"/>
    <p:sldId id="296" r:id="rId9"/>
    <p:sldId id="285" r:id="rId10"/>
    <p:sldId id="297" r:id="rId11"/>
    <p:sldId id="298" r:id="rId12"/>
    <p:sldId id="286" r:id="rId13"/>
    <p:sldId id="287" r:id="rId14"/>
    <p:sldId id="288" r:id="rId15"/>
    <p:sldId id="289" r:id="rId16"/>
    <p:sldId id="290" r:id="rId17"/>
    <p:sldId id="291" r:id="rId18"/>
    <p:sldId id="308" r:id="rId19"/>
    <p:sldId id="293" r:id="rId20"/>
    <p:sldId id="30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46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D9B808-ED06-44AA-B6F5-5650FA1ED598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ru-RU"/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EB944634-2D2D-4A9E-AF07-1B4823EEEB94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ru-RU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EF300762-6BA2-4010-9325-633B7E26F085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ru-RU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DDD8B3E2-34F9-4882-9F7D-0CE9C113825A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ru-RU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6068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A8498CB4-94C5-4A73-978D-11FE8188C143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ru-RU"/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04B779DB-7D4A-4D93-B63A-859452D3729A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ru-RU"/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3" name="Rectangle 7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64844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A9723A-4E32-44CE-BA19-114118DE9BE1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ru-RU"/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A37434EE-4931-462A-AED5-27928531FB08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ru-RU"/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6840A5F6-5215-4BDB-9E57-049111FFD83E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ru-RU"/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ED7FDCD0-199C-452A-9FF8-4E7111E14DE7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ru-RU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5D6011EA-C9D1-4DC8-A72C-3D341DEEFEB6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ru-RU"/>
          </a:p>
        </p:txBody>
      </p:sp>
      <p:sp>
        <p:nvSpPr>
          <p:cNvPr id="2048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2830484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A9723A-4E32-44CE-BA19-114118DE9BE1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ru-RU"/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A37434EE-4931-462A-AED5-27928531FB08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ru-RU"/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6840A5F6-5215-4BDB-9E57-049111FFD83E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ru-RU"/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ED7FDCD0-199C-452A-9FF8-4E7111E14DE7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ru-RU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5D6011EA-C9D1-4DC8-A72C-3D341DEEFEB6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ru-RU"/>
          </a:p>
        </p:txBody>
      </p:sp>
      <p:sp>
        <p:nvSpPr>
          <p:cNvPr id="2048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808733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943DB1-B475-483D-A7E8-9D0A197B650E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ru-RU"/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797DBB94-98F5-44BB-976C-5263A2C82F3E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ru-RU"/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FBF29B73-7C19-4257-BB59-A389431B1CB7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ru-RU"/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E37F6877-1C7C-4CB1-9871-39CE1ED29838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ru-RU"/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C0438BBB-687E-4188-80AE-C123EB1B8479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ru-RU"/>
          </a:p>
        </p:txBody>
      </p:sp>
      <p:sp>
        <p:nvSpPr>
          <p:cNvPr id="2253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2467736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A151EE-65CA-4371-A600-6CAB746EBFC8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ru-RU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EF879425-E772-407C-8977-287BE85A522D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ru-RU"/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B544852F-F54D-4C2A-8E96-DEB998166318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ru-RU"/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C6521E6B-A2CA-4D25-856A-7E20973B40EF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ru-RU"/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0A9008D5-209D-4CBD-A154-66EB9050950B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ru-RU"/>
          </a:p>
        </p:txBody>
      </p:sp>
      <p:sp>
        <p:nvSpPr>
          <p:cNvPr id="2458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1109933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C70D15-645B-4CBD-8D9A-D60D627A23F4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ru-RU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787861CB-E220-45FA-B84E-C0434AF8AC17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ru-RU"/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3933206E-D578-43E8-9B49-6CA3806BC24E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ru-RU"/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3516F66D-C0DD-447C-AFE6-94EF268A15B4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ru-RU"/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BCFCB52B-1F5F-4511-BE5A-96B21A3B6B90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ru-RU"/>
          </a:p>
        </p:txBody>
      </p:sp>
      <p:sp>
        <p:nvSpPr>
          <p:cNvPr id="2663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3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2970923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93F501-CA74-414F-8CD4-C223FDD93D35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ru-RU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C191CFE8-5403-4D67-84D9-BC09FCC29FA1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ru-RU"/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9EB9DEB2-71D1-441A-A5F2-88A15861C45E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ru-RU"/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53A5EE73-07C1-4FB3-B09E-2F9C4F7EC4E5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ru-RU"/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BCB73CCC-097F-4DD4-9F89-310F7698F645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ru-RU"/>
          </a:p>
        </p:txBody>
      </p:sp>
      <p:sp>
        <p:nvSpPr>
          <p:cNvPr id="2867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8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2498328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8BC-CEF6-4E45-9420-A4CF121CC8D7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ru-RU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59D99513-F2DE-48EC-A38F-E3374AACE8BA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ru-RU"/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F01405DF-F109-40D1-A601-DD96F3591880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ru-RU"/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5782DA4A-EC41-405F-8000-C98970294010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ru-RU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7E1A5DF5-D26E-47DE-88E9-09A5902819F9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ru-RU"/>
          </a:p>
        </p:txBody>
      </p:sp>
      <p:sp>
        <p:nvSpPr>
          <p:cNvPr id="3072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1412146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F821F0-48D0-49FE-88A3-1AAACEA3ECF3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ru-RU"/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2078A209-02FF-40E2-B367-EFF2304B5EF8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ru-RU"/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7DCCCA28-35DD-4067-9B39-0CB8C9924259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ru-RU"/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DF7682AE-9375-4E08-B87E-8A7A1B4D7C33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ru-RU"/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AF2042C2-3101-49C4-8259-B438AD840D97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ru-RU"/>
          </a:p>
        </p:txBody>
      </p:sp>
      <p:sp>
        <p:nvSpPr>
          <p:cNvPr id="327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3963921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8A3A2A-196D-47A8-871F-53C8A9E7FA5E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ru-RU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9DBC67E5-28EE-42D4-844B-5055A92982E6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ru-RU"/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5BCC20A1-65F6-4AF1-BB89-9358A01B6585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ru-RU"/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470CF363-135F-4242-A637-50069D544617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ru-RU"/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61EB4E2E-69B9-4C54-9A0C-3CFD2725E362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ru-RU"/>
          </a:p>
        </p:txBody>
      </p:sp>
      <p:sp>
        <p:nvSpPr>
          <p:cNvPr id="3482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4188616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42221D-4CF7-44C3-A663-1EE30755FE01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GB" altLang="ru-RU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85C05FB4-9FC3-42AB-86C5-BC406F771735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GB" altLang="ru-RU"/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B2909F74-0C0B-4C63-866B-B6A3A867EE83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GB" altLang="ru-RU"/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EB2EBD88-0058-4E36-8762-636FAFE513F2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GB" altLang="ru-RU"/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103AF79A-95FD-4CAF-8071-C1AB1F207984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GB" altLang="ru-RU"/>
          </a:p>
        </p:txBody>
      </p:sp>
      <p:sp>
        <p:nvSpPr>
          <p:cNvPr id="3687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7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324660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1752F8-1083-45F1-9236-0E671CF222BD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ru-RU"/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63A0D5D3-E028-4007-8A05-9AF0E2D65607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ru-RU"/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BFF445B1-00D2-4EFE-BB1A-0ACD6454429C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ru-RU"/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24882696-110D-42F6-B490-9D76A0039FBE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ru-RU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7E612A81-8391-4E21-B57A-0D6D22FBA160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ru-RU"/>
          </a:p>
        </p:txBody>
      </p:sp>
      <p:sp>
        <p:nvSpPr>
          <p:cNvPr id="819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0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2606209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F821F0-48D0-49FE-88A3-1AAACEA3ECF3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GB" altLang="ru-RU"/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2078A209-02FF-40E2-B367-EFF2304B5EF8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GB" altLang="ru-RU"/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7DCCCA28-35DD-4067-9B39-0CB8C9924259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GB" altLang="ru-RU"/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DF7682AE-9375-4E08-B87E-8A7A1B4D7C33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GB" altLang="ru-RU"/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AF2042C2-3101-49C4-8259-B438AD840D97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GB" altLang="ru-RU"/>
          </a:p>
        </p:txBody>
      </p:sp>
      <p:sp>
        <p:nvSpPr>
          <p:cNvPr id="327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140673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28FAD5-867B-43E0-807F-F1289DACC382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ru-RU"/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B4FFA91A-7E11-418C-B868-7EEFEBC52F78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ru-RU"/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CBE32020-683B-4F54-A786-F38A30E8A0EC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ru-RU"/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9932B9CF-4E56-42F2-B399-5BC3036DC5B3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ru-RU"/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AF643D1B-4707-43C8-86A5-25284BBC1735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ru-RU"/>
          </a:p>
        </p:txBody>
      </p:sp>
      <p:sp>
        <p:nvSpPr>
          <p:cNvPr id="1229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256868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DFEF8C-DA71-412E-A8E8-2631335248F7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ru-RU"/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7E3D7449-4293-4073-94DB-716FBEE6B548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ru-RU"/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40AD3DD2-6A52-4601-A90D-9FAB379A3AD6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ru-RU"/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4D412B93-605D-461D-88FC-893B16A9F576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ru-RU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827BA108-1287-4DD8-A05C-E3B83E139DE1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ru-RU"/>
          </a:p>
        </p:txBody>
      </p:sp>
      <p:sp>
        <p:nvSpPr>
          <p:cNvPr id="1024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179957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9D8DD8-1E5C-4CB3-AF52-AE5FB4648504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ru-RU"/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FF0F538E-3769-4E72-AE76-CBA15243A9F6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ru-RU"/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015A318F-C6F0-462F-BAD6-BFE44172191F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ru-RU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ECB3FAD5-A73D-437F-820A-9ABD371836DC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ru-RU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D6C5E92D-6241-4755-81AC-3BE1EBF1B5B2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ru-RU"/>
          </a:p>
        </p:txBody>
      </p:sp>
      <p:sp>
        <p:nvSpPr>
          <p:cNvPr id="1434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59356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9D8DD8-1E5C-4CB3-AF52-AE5FB4648504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ru-RU"/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FF0F538E-3769-4E72-AE76-CBA15243A9F6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ru-RU"/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015A318F-C6F0-462F-BAD6-BFE44172191F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ru-RU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ECB3FAD5-A73D-437F-820A-9ABD371836DC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ru-RU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D6C5E92D-6241-4755-81AC-3BE1EBF1B5B2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ru-RU"/>
          </a:p>
        </p:txBody>
      </p:sp>
      <p:sp>
        <p:nvSpPr>
          <p:cNvPr id="1434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1303082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1CAD9-7BA4-4B9D-9B31-43ABB26581B8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ru-RU"/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56395F2C-FB99-4E78-86F2-2065C1958830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ru-RU"/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B863DB51-B35D-4DCF-910B-901BAB4165A8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ru-RU"/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C83DBF9F-5EEA-417E-8A42-14A5C547C198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ru-RU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E64F2F06-DFC4-4FD5-9CEF-1DE1A9F79A69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ru-RU"/>
          </a:p>
        </p:txBody>
      </p:sp>
      <p:sp>
        <p:nvSpPr>
          <p:cNvPr id="1639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299611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1CAD9-7BA4-4B9D-9B31-43ABB26581B8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ru-RU"/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56395F2C-FB99-4E78-86F2-2065C1958830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ru-RU"/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B863DB51-B35D-4DCF-910B-901BAB4165A8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ru-RU"/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C83DBF9F-5EEA-417E-8A42-14A5C547C198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ru-RU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E64F2F06-DFC4-4FD5-9CEF-1DE1A9F79A69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ru-RU"/>
          </a:p>
        </p:txBody>
      </p:sp>
      <p:sp>
        <p:nvSpPr>
          <p:cNvPr id="1639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852844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A9723A-4E32-44CE-BA19-114118DE9BE1}" type="slidenum">
              <a:rPr lang="en-GB" altLang="ru-RU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ru-RU"/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A37434EE-4931-462A-AED5-27928531FB08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ru-RU"/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6840A5F6-5215-4BDB-9E57-049111FFD83E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ru-RU"/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ED7FDCD0-199C-452A-9FF8-4E7111E14DE7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ru-RU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5D6011EA-C9D1-4DC8-A72C-3D341DEEFEB6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ru-RU"/>
          </a:p>
        </p:txBody>
      </p:sp>
      <p:sp>
        <p:nvSpPr>
          <p:cNvPr id="2048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 smtClean="0"/>
              <a:t>Далее формы 6.2</a:t>
            </a:r>
          </a:p>
        </p:txBody>
      </p:sp>
    </p:spTree>
    <p:extLst>
      <p:ext uri="{BB962C8B-B14F-4D97-AF65-F5344CB8AC3E}">
        <p14:creationId xmlns:p14="http://schemas.microsoft.com/office/powerpoint/2010/main" val="184372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77283BA-F490-4096-83FC-A558D19859B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6997324" cy="370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67544" y="274228"/>
            <a:ext cx="8459787" cy="268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Платформы и инструментальные средства информационных систем</a:t>
            </a:r>
            <a:endParaRPr lang="ru-RU" altLang="ru-RU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endParaRPr lang="ru-RU" altLang="ru-RU" sz="1800" dirty="0" smtClean="0"/>
          </a:p>
          <a:p>
            <a:pPr indent="363538">
              <a:lnSpc>
                <a:spcPct val="98000"/>
              </a:lnSpc>
              <a:spcBef>
                <a:spcPct val="0"/>
              </a:spcBef>
              <a:buClrTx/>
            </a:pPr>
            <a:r>
              <a:rPr lang="ru-RU" alt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Django</a:t>
            </a:r>
            <a:r>
              <a:rPr lang="ru-RU" alt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 админ-панель и работа с моделями</a:t>
            </a:r>
          </a:p>
        </p:txBody>
      </p:sp>
    </p:spTree>
    <p:extLst>
      <p:ext uri="{BB962C8B-B14F-4D97-AF65-F5344CB8AC3E}">
        <p14:creationId xmlns:p14="http://schemas.microsoft.com/office/powerpoint/2010/main" val="31300828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220663" y="182564"/>
            <a:ext cx="867181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Формы для работы с </a:t>
            </a:r>
            <a:r>
              <a:rPr lang="ru-RU" alt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моделями</a:t>
            </a:r>
            <a:endParaRPr lang="ru-RU" alt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11560" y="1052513"/>
            <a:ext cx="7920880" cy="56896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ModelForm</a:t>
            </a:r>
            <a:r>
              <a:rPr lang="en-US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- класс формы, связанной с моделью.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ru-RU" alt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генерирует </a:t>
            </a:r>
            <a:r>
              <a:rPr lang="ru-RU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теги, которые создадут входящие в состав формы элементы </a:t>
            </a:r>
            <a:r>
              <a:rPr lang="ru-RU" alt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управления,</a:t>
            </a:r>
            <a:endParaRPr lang="en-US" altLang="ru-RU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ru-RU" alt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проверяет </a:t>
            </a:r>
            <a:r>
              <a:rPr lang="ru-RU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на корректность введенные данные,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ru-RU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сохраняет их в модели, с которой она связана.</a:t>
            </a:r>
            <a:r>
              <a:rPr lang="en-US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https://docs.djangoproject.com/en/3.1/ref/class-based-views/generic-editing</a:t>
            </a:r>
            <a:r>
              <a:rPr lang="en-US" altLang="ru-RU" sz="2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ru-RU" altLang="ru-RU" sz="22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78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220663" y="182563"/>
            <a:ext cx="9104312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Формы для работы с </a:t>
            </a:r>
            <a:r>
              <a:rPr lang="ru-RU" alt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моделями</a:t>
            </a:r>
            <a:endParaRPr lang="ru-RU" alt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67544" y="1052513"/>
            <a:ext cx="8455794" cy="56896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ru-RU" altLang="ru-RU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</a:t>
            </a:r>
            <a:r>
              <a:rPr lang="en-US" altLang="ru-RU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forms.py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2000" dirty="0">
                <a:latin typeface="Consolas" panose="020B0609020204030204" pitchFamily="49" charset="0"/>
                <a:cs typeface="Calibri" panose="020F0502020204030204" pitchFamily="34" charset="0"/>
              </a:rPr>
              <a:t>from </a:t>
            </a:r>
            <a:r>
              <a:rPr lang="en-US" altLang="ru-RU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django.forms</a:t>
            </a:r>
            <a:r>
              <a:rPr lang="en-US" altLang="ru-RU" sz="2000" dirty="0">
                <a:latin typeface="Consolas" panose="020B0609020204030204" pitchFamily="49" charset="0"/>
                <a:cs typeface="Calibri" panose="020F0502020204030204" pitchFamily="34" charset="0"/>
              </a:rPr>
              <a:t> import </a:t>
            </a:r>
            <a:r>
              <a:rPr lang="en-US" altLang="ru-RU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ModelForm</a:t>
            </a:r>
            <a:endParaRPr lang="en-US" altLang="ru-RU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2000" dirty="0">
                <a:latin typeface="Consolas" panose="020B0609020204030204" pitchFamily="49" charset="0"/>
                <a:cs typeface="Calibri" panose="020F0502020204030204" pitchFamily="34" charset="0"/>
              </a:rPr>
              <a:t>from .models import Article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defRPr/>
            </a:pPr>
            <a:endParaRPr lang="en-US" altLang="ru-RU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2000" dirty="0">
                <a:latin typeface="Consolas" panose="020B0609020204030204" pitchFamily="49" charset="0"/>
                <a:cs typeface="Calibri" panose="020F0502020204030204" pitchFamily="34" charset="0"/>
              </a:rPr>
              <a:t>class </a:t>
            </a:r>
            <a:r>
              <a:rPr lang="en-US" altLang="ru-RU" sz="20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ArticleForm</a:t>
            </a:r>
            <a:r>
              <a:rPr lang="en-US" altLang="ru-RU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ru-RU" sz="20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ModelForm</a:t>
            </a:r>
            <a:r>
              <a:rPr lang="en-US" altLang="ru-RU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):</a:t>
            </a:r>
            <a:endParaRPr lang="en-US" altLang="ru-RU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		class </a:t>
            </a:r>
            <a:r>
              <a:rPr lang="en-US" altLang="ru-RU" sz="2000" dirty="0">
                <a:latin typeface="Consolas" panose="020B0609020204030204" pitchFamily="49" charset="0"/>
                <a:cs typeface="Calibri" panose="020F0502020204030204" pitchFamily="34" charset="0"/>
              </a:rPr>
              <a:t>Meta: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20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ru-RU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	model </a:t>
            </a:r>
            <a:r>
              <a:rPr lang="en-US" altLang="ru-RU" sz="2000" dirty="0">
                <a:latin typeface="Consolas" panose="020B0609020204030204" pitchFamily="49" charset="0"/>
                <a:cs typeface="Calibri" panose="020F0502020204030204" pitchFamily="34" charset="0"/>
              </a:rPr>
              <a:t>= Article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20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ru-RU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	fields </a:t>
            </a:r>
            <a:r>
              <a:rPr lang="en-US" altLang="ru-RU" sz="2000" dirty="0">
                <a:latin typeface="Consolas" panose="020B0609020204030204" pitchFamily="49" charset="0"/>
                <a:cs typeface="Calibri" panose="020F0502020204030204" pitchFamily="34" charset="0"/>
              </a:rPr>
              <a:t>= </a:t>
            </a:r>
            <a:r>
              <a:rPr lang="en-US" altLang="ru-RU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ru-RU" sz="2000" dirty="0">
                <a:latin typeface="Consolas" panose="020B0609020204030204" pitchFamily="49" charset="0"/>
                <a:cs typeface="Calibri" panose="020F0502020204030204" pitchFamily="34" charset="0"/>
              </a:rPr>
              <a:t>'title', 'keywords', 'annotation', </a:t>
            </a:r>
            <a:r>
              <a:rPr lang="en-US" altLang="ru-RU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'rubric')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2000" dirty="0" smtClean="0">
                <a:solidFill>
                  <a:srgbClr val="0068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</a:t>
            </a:r>
            <a:r>
              <a:rPr lang="ru-RU" altLang="ru-RU" sz="2000" dirty="0" smtClean="0">
                <a:solidFill>
                  <a:srgbClr val="0068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ru-RU" altLang="ru-RU" sz="2000" dirty="0">
                <a:solidFill>
                  <a:srgbClr val="0068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имена полей модели, которые должны присутствовать в форме </a:t>
            </a:r>
            <a:endParaRPr lang="en-US" altLang="ru-RU" sz="2000" dirty="0">
              <a:solidFill>
                <a:srgbClr val="0068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303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212725" y="182563"/>
            <a:ext cx="8455025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Контроллер-класс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67545" y="1052736"/>
            <a:ext cx="8280920" cy="56229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altLang="ru-RU" sz="1800" dirty="0" err="1">
                <a:latin typeface="Consolas" panose="020B0609020204030204" pitchFamily="49" charset="0"/>
                <a:cs typeface="Arial" panose="020B0604020202020204" pitchFamily="34" charset="0"/>
              </a:rPr>
              <a:t>django.views.generic.edit</a:t>
            </a: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 import </a:t>
            </a:r>
            <a:r>
              <a:rPr lang="en-US" altLang="ru-RU" sz="1800" dirty="0" err="1">
                <a:latin typeface="Consolas" panose="020B0609020204030204" pitchFamily="49" charset="0"/>
                <a:cs typeface="Arial" panose="020B0604020202020204" pitchFamily="34" charset="0"/>
              </a:rPr>
              <a:t>CreateView</a:t>
            </a:r>
            <a:endParaRPr lang="en-US" altLang="ru-RU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from .forms import </a:t>
            </a:r>
            <a:r>
              <a:rPr lang="en-US" altLang="ru-RU" sz="1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ArticleForm</a:t>
            </a:r>
            <a:endParaRPr lang="en-US" altLang="ru-RU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class </a:t>
            </a:r>
            <a:r>
              <a:rPr lang="en-US" altLang="ru-RU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Article</a:t>
            </a: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CreateView(</a:t>
            </a:r>
            <a:r>
              <a:rPr lang="en-US" altLang="ru-RU" sz="1800" dirty="0" err="1">
                <a:latin typeface="Consolas" panose="020B0609020204030204" pitchFamily="49" charset="0"/>
                <a:cs typeface="Arial" panose="020B0604020202020204" pitchFamily="34" charset="0"/>
              </a:rPr>
              <a:t>CreateView</a:t>
            </a: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ru-RU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en-US" altLang="ru-RU" sz="1800" dirty="0" err="1">
                <a:latin typeface="Consolas" panose="020B0609020204030204" pitchFamily="49" charset="0"/>
                <a:cs typeface="Arial" panose="020B0604020202020204" pitchFamily="34" charset="0"/>
              </a:rPr>
              <a:t>template_name</a:t>
            </a: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sz="1800" dirty="0" smtClean="0"/>
              <a:t>'</a:t>
            </a: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create.html</a:t>
            </a:r>
            <a:r>
              <a:rPr lang="en-US" sz="1800" dirty="0"/>
              <a:t>'</a:t>
            </a:r>
            <a:r>
              <a:rPr lang="ru-RU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ru-RU" sz="1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</a:t>
            </a:r>
            <a:r>
              <a:rPr lang="ru-RU" altLang="ru-RU" sz="1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путь к файлу шаблона, </a:t>
            </a:r>
            <a:r>
              <a:rPr lang="ru-RU" altLang="ru-RU" sz="1800" dirty="0" smtClean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для </a:t>
            </a:r>
            <a:r>
              <a:rPr lang="ru-RU" altLang="ru-RU" sz="1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вывода страницы с формой;</a:t>
            </a:r>
            <a:endParaRPr lang="en-US" altLang="ru-RU" sz="1800" dirty="0">
              <a:solidFill>
                <a:srgbClr val="00B05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ru-RU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form</a:t>
            </a:r>
            <a:r>
              <a:rPr lang="ru-RU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class = </a:t>
            </a:r>
            <a:r>
              <a:rPr lang="en-US" altLang="ru-RU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Article</a:t>
            </a:r>
            <a:r>
              <a:rPr lang="en-US" altLang="ru-RU" sz="1800" dirty="0" err="1">
                <a:latin typeface="Consolas" panose="020B0609020204030204" pitchFamily="49" charset="0"/>
                <a:cs typeface="Arial" panose="020B0604020202020204" pitchFamily="34" charset="0"/>
              </a:rPr>
              <a:t>Form</a:t>
            </a:r>
            <a:r>
              <a:rPr lang="ru-RU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ru-RU" sz="1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ru-RU" altLang="ru-RU" sz="1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класс формы, связанной с моделью;</a:t>
            </a:r>
            <a:endParaRPr lang="en-US" altLang="ru-RU" sz="1800" dirty="0">
              <a:solidFill>
                <a:srgbClr val="00B05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en-US" altLang="ru-RU" sz="1800" dirty="0" err="1">
                <a:latin typeface="Consolas" panose="020B0609020204030204" pitchFamily="49" charset="0"/>
                <a:cs typeface="Arial" panose="020B0604020202020204" pitchFamily="34" charset="0"/>
              </a:rPr>
              <a:t>success_url</a:t>
            </a: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sz="1800" dirty="0"/>
              <a:t>'</a:t>
            </a: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/index/</a:t>
            </a:r>
            <a:r>
              <a:rPr lang="en-US" sz="1800" dirty="0"/>
              <a:t>'</a:t>
            </a: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ru-RU" altLang="ru-RU" sz="1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адрес, по которому будет выполнено перенаправление</a:t>
            </a:r>
            <a:r>
              <a:rPr lang="en-US" altLang="ru-RU" sz="1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ru-RU" altLang="ru-RU" sz="1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после успешного сохранения данных</a:t>
            </a:r>
            <a:endParaRPr lang="en-US" altLang="ru-RU" sz="1800" dirty="0">
              <a:solidFill>
                <a:srgbClr val="00B05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		def </a:t>
            </a:r>
            <a:r>
              <a:rPr lang="en-US" altLang="ru-RU" sz="1800" dirty="0" err="1">
                <a:latin typeface="Consolas" panose="020B0609020204030204" pitchFamily="49" charset="0"/>
                <a:cs typeface="Arial" panose="020B0604020202020204" pitchFamily="34" charset="0"/>
              </a:rPr>
              <a:t>get_context_data</a:t>
            </a: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(self, **</a:t>
            </a:r>
            <a:r>
              <a:rPr lang="en-US" altLang="ru-RU" sz="1800" dirty="0" err="1">
                <a:latin typeface="Consolas" panose="020B0609020204030204" pitchFamily="49" charset="0"/>
                <a:cs typeface="Arial" panose="020B0604020202020204" pitchFamily="34" charset="0"/>
              </a:rPr>
              <a:t>kwargs</a:t>
            </a: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):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1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# </a:t>
            </a:r>
            <a:r>
              <a:rPr lang="ru-RU" altLang="ru-RU" sz="1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метод, чтобы добавить в контекст  список</a:t>
            </a:r>
            <a:r>
              <a:rPr lang="en-US" altLang="ru-RU" sz="1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ru-RU" altLang="ru-RU" sz="1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рубрик.</a:t>
            </a:r>
            <a:endParaRPr lang="en-US" altLang="ru-RU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			context = super</a:t>
            </a: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().</a:t>
            </a:r>
            <a:r>
              <a:rPr lang="en-US" altLang="ru-RU" sz="1800" dirty="0" err="1">
                <a:latin typeface="Consolas" panose="020B0609020204030204" pitchFamily="49" charset="0"/>
                <a:cs typeface="Arial" panose="020B0604020202020204" pitchFamily="34" charset="0"/>
              </a:rPr>
              <a:t>get_context_data</a:t>
            </a: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(**</a:t>
            </a:r>
            <a:r>
              <a:rPr lang="en-US" altLang="ru-RU" sz="1800" dirty="0" err="1">
                <a:latin typeface="Consolas" panose="020B0609020204030204" pitchFamily="49" charset="0"/>
                <a:cs typeface="Arial" panose="020B0604020202020204" pitchFamily="34" charset="0"/>
              </a:rPr>
              <a:t>kwargs</a:t>
            </a: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			context['rubrics'] = </a:t>
            </a:r>
            <a:r>
              <a:rPr lang="en-US" altLang="ru-RU" sz="1800" dirty="0" err="1">
                <a:latin typeface="Consolas" panose="020B0609020204030204" pitchFamily="49" charset="0"/>
                <a:cs typeface="Arial" panose="020B0604020202020204" pitchFamily="34" charset="0"/>
              </a:rPr>
              <a:t>Rubric.objects.all</a:t>
            </a: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			return context</a:t>
            </a:r>
            <a:endParaRPr lang="ru-RU" altLang="ru-RU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ru-RU" altLang="ru-RU" sz="18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altLang="ru-RU" sz="1800" dirty="0">
              <a:solidFill>
                <a:srgbClr val="00B05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88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212725" y="182563"/>
            <a:ext cx="8455025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Шаблон для формы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12725" y="980728"/>
            <a:ext cx="8607747" cy="56229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 indent="363538" eaLnBrk="1" hangingPunct="1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&lt;html&gt;&lt;head&gt; &lt;meta charset=utf-8"&gt;</a:t>
            </a:r>
          </a:p>
          <a:p>
            <a:pPr indent="363538" eaLnBrk="1" hangingPunct="1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lang="ru-RU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ru-RU" sz="18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titl</a:t>
            </a:r>
            <a:r>
              <a:rPr lang="ru-RU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е&gt;Добавление статьи&lt;/</a:t>
            </a:r>
            <a:r>
              <a:rPr lang="en-US" altLang="ru-RU" sz="18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titl</a:t>
            </a:r>
            <a:r>
              <a:rPr lang="ru-RU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е&gt; &lt;/</a:t>
            </a: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head&gt;</a:t>
            </a:r>
          </a:p>
          <a:p>
            <a:pPr indent="363538" eaLnBrk="1" hangingPunct="1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&lt;body&gt;</a:t>
            </a:r>
            <a:r>
              <a:rPr lang="ru-RU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&lt;h</a:t>
            </a:r>
            <a:r>
              <a:rPr lang="ru-RU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ru-RU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Добавление объявления&lt;/</a:t>
            </a: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h</a:t>
            </a:r>
            <a:r>
              <a:rPr lang="ru-RU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indent="363538" eaLnBrk="1" hangingPunct="1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&lt;div&gt;&lt;</a:t>
            </a:r>
            <a:r>
              <a:rPr lang="ru-RU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а </a:t>
            </a:r>
            <a:r>
              <a:rPr lang="en-US" altLang="ru-RU" sz="18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href</a:t>
            </a: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="{% </a:t>
            </a:r>
            <a:r>
              <a:rPr lang="en-US" altLang="ru-RU" sz="18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url</a:t>
            </a: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 'index' %)"&gt;</a:t>
            </a:r>
            <a:r>
              <a:rPr lang="ru-RU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Главная&lt;/а&gt;</a:t>
            </a:r>
          </a:p>
          <a:p>
            <a:pPr indent="363538" eaLnBrk="1" hangingPunct="1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lang="ru-RU" altLang="ru-RU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{% </a:t>
            </a:r>
            <a:r>
              <a:rPr lang="en-US" altLang="ru-RU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 rubric in rubrics %)</a:t>
            </a:r>
          </a:p>
          <a:p>
            <a:pPr indent="363538" eaLnBrk="1" hangingPunct="1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lang="en-US" altLang="ru-RU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&lt;</a:t>
            </a:r>
            <a:r>
              <a:rPr lang="ru-RU" altLang="ru-RU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а </a:t>
            </a:r>
            <a:r>
              <a:rPr lang="en-US" altLang="ru-RU" sz="18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href</a:t>
            </a:r>
            <a:r>
              <a:rPr lang="en-US" altLang="ru-RU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="{% </a:t>
            </a:r>
            <a:r>
              <a:rPr lang="en-US" altLang="ru-RU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url</a:t>
            </a:r>
            <a:r>
              <a:rPr lang="en-US" altLang="ru-RU" sz="1800" dirty="0" smtClean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'</a:t>
            </a:r>
            <a:r>
              <a:rPr lang="en-US" altLang="ru-RU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by_rubric</a:t>
            </a:r>
            <a:r>
              <a:rPr lang="en-US" altLang="ru-RU" sz="1800" dirty="0" smtClean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 </a:t>
            </a:r>
            <a:r>
              <a:rPr lang="en-US" altLang="ru-RU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rubric.pk %)"&gt;{{ rubric.name }}&lt;/</a:t>
            </a:r>
            <a:r>
              <a:rPr lang="ru-RU" altLang="ru-RU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а&gt;</a:t>
            </a:r>
          </a:p>
          <a:p>
            <a:pPr indent="363538" eaLnBrk="1" hangingPunct="1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lang="ru-RU" altLang="ru-RU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{% </a:t>
            </a:r>
            <a:r>
              <a:rPr lang="en-US" altLang="ru-RU" sz="18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endfor</a:t>
            </a:r>
            <a:r>
              <a:rPr lang="en-US" altLang="ru-RU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%)</a:t>
            </a:r>
          </a:p>
          <a:p>
            <a:pPr indent="363538" eaLnBrk="1" hangingPunct="1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&lt;/div&gt;</a:t>
            </a:r>
          </a:p>
          <a:p>
            <a:pPr indent="363538" eaLnBrk="1" hangingPunct="1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&lt;form method="post"&gt;</a:t>
            </a:r>
          </a:p>
          <a:p>
            <a:pPr indent="363538" eaLnBrk="1" hangingPunct="1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{% </a:t>
            </a:r>
            <a:r>
              <a:rPr lang="en-US" altLang="ru-RU" sz="18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csrf_token</a:t>
            </a: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 %}</a:t>
            </a:r>
          </a:p>
          <a:p>
            <a:pPr indent="363538" eaLnBrk="1" hangingPunct="1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{{ </a:t>
            </a:r>
            <a:r>
              <a:rPr lang="en-US" altLang="ru-RU" sz="18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form.as_p</a:t>
            </a: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 }} </a:t>
            </a:r>
          </a:p>
          <a:p>
            <a:pPr indent="363538" eaLnBrk="1" hangingPunct="1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&lt;input type="submit" v</a:t>
            </a:r>
            <a:r>
              <a:rPr lang="ru-RU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а</a:t>
            </a:r>
            <a:r>
              <a:rPr lang="en-US" altLang="ru-RU" sz="18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lu</a:t>
            </a:r>
            <a:r>
              <a:rPr lang="ru-RU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е="Добавить"&gt;</a:t>
            </a:r>
          </a:p>
          <a:p>
            <a:pPr indent="363538" eaLnBrk="1" hangingPunct="1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lang="ru-RU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form&gt;</a:t>
            </a:r>
          </a:p>
          <a:p>
            <a:pPr indent="363538" eaLnBrk="1" hangingPunct="1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lang="en-US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&lt;/body&gt;&lt;/html&gt;</a:t>
            </a:r>
            <a:r>
              <a:rPr lang="ru-RU" altLang="ru-RU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altLang="ru-RU" sz="1800" dirty="0">
              <a:solidFill>
                <a:srgbClr val="00B05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408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212725" y="182563"/>
            <a:ext cx="8455025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Шаблон для формы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95537" y="1137320"/>
            <a:ext cx="8424936" cy="56229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форма </a:t>
            </a:r>
            <a:r>
              <a:rPr lang="ru-RU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в контексте шаблона хранится в переменной </a:t>
            </a:r>
            <a:r>
              <a:rPr lang="ru-RU" altLang="ru-RU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fo</a:t>
            </a:r>
            <a:r>
              <a:rPr lang="en-US" altLang="ru-RU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lang="ru-RU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, созданной базовым классом </a:t>
            </a:r>
            <a:r>
              <a:rPr lang="ru-RU" altLang="ru-R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CreateView</a:t>
            </a:r>
            <a:r>
              <a:rPr lang="ru-RU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ru-RU" altLang="ru-RU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as_Р</a:t>
            </a:r>
            <a:r>
              <a:rPr lang="ru-RU" altLang="ru-RU" sz="2200" b="1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класса </a:t>
            </a:r>
            <a:r>
              <a:rPr lang="ru-RU" altLang="ru-R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ModelFor</a:t>
            </a:r>
            <a:r>
              <a:rPr lang="en-US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ru-RU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 используется для вывода формы, элементы управления</a:t>
            </a:r>
            <a:r>
              <a:rPr lang="en-US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которой находятся на отдельных абзацах,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ru-RU" altLang="ru-RU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as_Р</a:t>
            </a:r>
            <a:r>
              <a:rPr lang="ru-RU" altLang="ru-RU" sz="2200" b="1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генерирует код, создающий элементы управления.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В теге &lt;</a:t>
            </a:r>
            <a:r>
              <a:rPr lang="ru-RU" altLang="ru-R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lang="ru-RU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&gt; не указан адрес, по которому будут отправлены данные из формы. В этом</a:t>
            </a:r>
            <a:r>
              <a:rPr lang="en-US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случае они будут отправлены по тому же адресу, с которого была</a:t>
            </a:r>
            <a:r>
              <a:rPr lang="en-US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загружена текущая страница, в нашем случае, контроллеру-классу</a:t>
            </a:r>
            <a:r>
              <a:rPr lang="en-US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ArticleCreateView</a:t>
            </a:r>
            <a:r>
              <a:rPr lang="ru-RU" alt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, который обработает и сохранит их.</a:t>
            </a:r>
            <a:endParaRPr lang="en-US" altLang="ru-RU" sz="2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522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212725" y="182563"/>
            <a:ext cx="8455025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Маршрут для формы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11560" y="908050"/>
            <a:ext cx="7920880" cy="56229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ru-RU" altLang="ru-RU" sz="22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Модуль</a:t>
            </a:r>
            <a:r>
              <a:rPr lang="en-US" altLang="ru-RU" sz="22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2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urls.py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.views import </a:t>
            </a:r>
            <a:r>
              <a:rPr lang="en-US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ArticleCreateView</a:t>
            </a:r>
            <a:endParaRPr lang="en-US" altLang="ru-RU" sz="2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urlpatterns</a:t>
            </a: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[  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path('add/', </a:t>
            </a:r>
            <a:r>
              <a:rPr lang="en-US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ArticleCreateView.as_view</a:t>
            </a: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(), name='</a:t>
            </a:r>
            <a:r>
              <a:rPr lang="en-US" altLang="ru-RU" sz="2200" b="1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 ) 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…]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ru-RU" altLang="ru-RU" sz="22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шаблонах сайта, навигации: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ru-RU" altLang="ru-RU" sz="2200" dirty="0"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&lt;а </a:t>
            </a:r>
            <a:r>
              <a:rPr lang="ru-RU" altLang="ru-RU" sz="2200" dirty="0" err="1"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ru-RU" altLang="ru-RU" sz="2200" dirty="0"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ru-RU" sz="2200" dirty="0"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ru-RU" altLang="ru-RU" sz="2200" dirty="0"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ru-RU" altLang="ru-RU" sz="2200" dirty="0" err="1"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ru-RU" altLang="ru-RU" sz="2200" dirty="0"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ru-RU" altLang="ru-RU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ru-RU" altLang="ru-RU" sz="2200" dirty="0"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' %}"&gt;Добавить статью&lt;/а&gt;</a:t>
            </a:r>
            <a:r>
              <a:rPr lang="ru-RU" altLang="ru-RU" sz="2400" dirty="0"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altLang="ru-RU" sz="2400" dirty="0">
                <a:ea typeface="Arial" panose="020B0604020202020204" pitchFamily="34" charset="0"/>
                <a:cs typeface="Arial" panose="020B0604020202020204" pitchFamily="34" charset="0"/>
              </a:rPr>
            </a:br>
            <a:endParaRPr lang="en-US" alt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71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212725" y="182563"/>
            <a:ext cx="8455025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URL</a:t>
            </a: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</a:t>
            </a:r>
            <a:r>
              <a:rPr lang="en-US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 </a:t>
            </a: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параметром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539552" y="908050"/>
            <a:ext cx="8128198" cy="56229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ru-RU" altLang="ru-RU" sz="2400" u="sng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Модуль</a:t>
            </a:r>
            <a:r>
              <a:rPr lang="en-US" altLang="ru-RU" sz="2400" u="sng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ru-RU" sz="2400" b="1" u="sng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urls.py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.views import index, </a:t>
            </a:r>
            <a:r>
              <a:rPr lang="en-US" alt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by_rubric</a:t>
            </a:r>
            <a:endParaRPr lang="en-US" altLang="ru-RU" sz="24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urlpatterns</a:t>
            </a:r>
            <a:r>
              <a:rPr lang="en-US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[  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ru-RU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path('', index),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ru-RU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en-US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path('&lt;</a:t>
            </a:r>
            <a:r>
              <a:rPr lang="en-US" alt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int:rubric_id</a:t>
            </a:r>
            <a:r>
              <a:rPr lang="en-US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&gt;/', </a:t>
            </a:r>
            <a:r>
              <a:rPr lang="en-US" alt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by_rubric</a:t>
            </a:r>
            <a:r>
              <a:rPr lang="en-US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…]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400" dirty="0">
                <a:solidFill>
                  <a:srgbClr val="0068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altLang="ru-RU" sz="2400" dirty="0" err="1">
                <a:solidFill>
                  <a:srgbClr val="0068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by_rubric</a:t>
            </a:r>
            <a:r>
              <a:rPr lang="ru-RU" altLang="ru-RU" sz="2400" dirty="0">
                <a:solidFill>
                  <a:srgbClr val="0068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– контроллер-функция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400" dirty="0">
                <a:solidFill>
                  <a:srgbClr val="0068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&lt;…&gt; - </a:t>
            </a:r>
            <a:r>
              <a:rPr lang="ru-RU" altLang="ru-RU" sz="2400" dirty="0">
                <a:solidFill>
                  <a:srgbClr val="0068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описание </a:t>
            </a:r>
            <a:r>
              <a:rPr lang="en-US" altLang="ru-RU" sz="2400" dirty="0" err="1">
                <a:solidFill>
                  <a:srgbClr val="0068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url</a:t>
            </a:r>
            <a:r>
              <a:rPr lang="ru-RU" altLang="ru-RU" sz="2400" dirty="0">
                <a:solidFill>
                  <a:srgbClr val="0068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-параметра,</a:t>
            </a:r>
            <a:r>
              <a:rPr lang="en-US" altLang="ru-RU" sz="2400" dirty="0">
                <a:solidFill>
                  <a:srgbClr val="0068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ru-RU" sz="2400" dirty="0" err="1">
                <a:solidFill>
                  <a:srgbClr val="0068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rubric_id</a:t>
            </a:r>
            <a:r>
              <a:rPr lang="ru-RU" altLang="ru-RU" sz="2400" dirty="0">
                <a:solidFill>
                  <a:srgbClr val="0068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– имя параметра контроллера </a:t>
            </a:r>
            <a:r>
              <a:rPr lang="ru-RU" altLang="ru-RU" sz="2400" dirty="0"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400" dirty="0"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en-US" altLang="ru-RU" sz="24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59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212725" y="182563"/>
            <a:ext cx="8455025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Контроллер для обработки параметра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538981" y="1062264"/>
            <a:ext cx="8128769" cy="56229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ru-RU" altLang="ru-RU" sz="20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Модуль</a:t>
            </a:r>
            <a:r>
              <a:rPr lang="en-US" altLang="ru-RU" sz="20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000" b="1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views.py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0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0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ru-RU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models import</a:t>
            </a:r>
            <a:r>
              <a:rPr lang="ru-RU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Rubric</a:t>
            </a:r>
            <a:endParaRPr lang="ru-RU" altLang="ru-RU" sz="20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by_rubric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(request, </a:t>
            </a:r>
            <a:r>
              <a:rPr lang="en-US" altLang="ru-RU" sz="2000" b="1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rubric_id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articles = </a:t>
            </a:r>
            <a:r>
              <a:rPr lang="en-US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Article.objects.filter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(rubric=</a:t>
            </a:r>
            <a:r>
              <a:rPr lang="en-US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rubric_id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ru-RU" altLang="ru-RU" sz="20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rubrics = </a:t>
            </a:r>
            <a:r>
              <a:rPr lang="en-US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Rubric.objects.all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en-US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current_rubric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Rubric.objects.get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pk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rubric_id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context = {'articles': articles, 'rubrics' : rubrics, '</a:t>
            </a:r>
            <a:r>
              <a:rPr lang="en-US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current_rubric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’: </a:t>
            </a:r>
            <a:r>
              <a:rPr lang="en-US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current_rubric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return render (request, 'by_rubric.html', context)</a:t>
            </a:r>
            <a:endParaRPr lang="ru-RU" altLang="ru-RU" sz="20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000" dirty="0">
                <a:solidFill>
                  <a:srgbClr val="0068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altLang="ru-RU" sz="2000" b="1" dirty="0" err="1">
                <a:solidFill>
                  <a:srgbClr val="0068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rubric_id</a:t>
            </a:r>
            <a:r>
              <a:rPr lang="ru-RU" altLang="ru-RU" sz="2000" dirty="0">
                <a:solidFill>
                  <a:srgbClr val="0068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– параметр контроллера-функции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ru-RU" altLang="ru-RU" sz="2000" dirty="0"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000" dirty="0">
                <a:ea typeface="Arial" panose="020B0604020202020204" pitchFamily="34" charset="0"/>
                <a:cs typeface="Arial" panose="020B0604020202020204" pitchFamily="34" charset="0"/>
              </a:rPr>
            </a:br>
            <a:endParaRPr lang="en-US" alt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65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212725" y="182563"/>
            <a:ext cx="8455025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Шаблон: ссылки с параметром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11561" y="908050"/>
            <a:ext cx="8056190" cy="56229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ru-RU" altLang="ru-RU" sz="20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Модуль</a:t>
            </a:r>
            <a:r>
              <a:rPr lang="en-US" altLang="ru-RU" sz="20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0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index.py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&lt;div&gt;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ru-RU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а </a:t>
            </a:r>
            <a:r>
              <a:rPr lang="en-US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hr</a:t>
            </a:r>
            <a:r>
              <a:rPr lang="ru-RU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е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f="/index"&gt;Home</a:t>
            </a:r>
            <a:r>
              <a:rPr lang="ru-RU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&lt;/а&gt;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ru-RU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{% 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 rubric in rubrics %}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ru-RU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а </a:t>
            </a:r>
            <a:r>
              <a:rPr lang="en-US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href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 /index/{{ rubric.pk }}/"&gt;{{ rubric.name }}&lt;/</a:t>
            </a:r>
            <a:r>
              <a:rPr lang="ru-RU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а&gt;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ru-RU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{% </a:t>
            </a:r>
            <a:r>
              <a:rPr lang="en-US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endfor</a:t>
            </a: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%}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&lt;/div&gt;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  <a:p>
            <a:pPr indent="363538"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ru-RU" altLang="ru-RU" sz="2000" b="1" dirty="0" smtClean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Недостаток</a:t>
            </a:r>
            <a:r>
              <a:rPr lang="ru-RU" altLang="ru-RU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 адреса ссылок формируются непосредственно в коде шаблона.</a:t>
            </a:r>
            <a:r>
              <a:rPr lang="ru-RU" altLang="ru-RU" sz="2000" dirty="0"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000" dirty="0">
                <a:ea typeface="Arial" panose="020B0604020202020204" pitchFamily="34" charset="0"/>
                <a:cs typeface="Arial" panose="020B0604020202020204" pitchFamily="34" charset="0"/>
              </a:rPr>
            </a:br>
            <a:endParaRPr lang="en-US" alt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02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212725" y="182563"/>
            <a:ext cx="8455025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Обратное разрешение адресов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39551" y="908720"/>
            <a:ext cx="8128199" cy="56229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defRPr/>
            </a:pPr>
            <a:r>
              <a:rPr lang="ru-RU" alt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alt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Именованные маршруты: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defRPr/>
            </a:pPr>
            <a:r>
              <a:rPr lang="en-US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urlpatterns</a:t>
            </a: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[  …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defRPr/>
            </a:pP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	path</a:t>
            </a:r>
            <a:r>
              <a:rPr lang="en-US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('index</a:t>
            </a: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', index, </a:t>
            </a:r>
            <a:r>
              <a:rPr lang="en-US" altLang="ru-RU" sz="2200" b="1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name</a:t>
            </a:r>
            <a:r>
              <a:rPr lang="en-US" altLang="ru-RU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altLang="ru-RU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 ), </a:t>
            </a:r>
            <a:endParaRPr lang="en-US" altLang="ru-RU" sz="2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defRPr/>
            </a:pP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path('&lt;</a:t>
            </a:r>
            <a:r>
              <a:rPr lang="en-US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int:rubric_id</a:t>
            </a: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&gt;/', </a:t>
            </a:r>
            <a:r>
              <a:rPr lang="en-US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by_rubric</a:t>
            </a: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ru-RU" sz="2200" b="1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name=</a:t>
            </a:r>
            <a:r>
              <a:rPr lang="en-US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altLang="ru-RU" sz="22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by_rubric</a:t>
            </a:r>
            <a:r>
              <a:rPr lang="en-US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</a:t>
            </a:r>
            <a:endParaRPr lang="en-US" altLang="ru-RU" sz="2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defRPr/>
            </a:pP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…]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defRPr/>
            </a:pPr>
            <a:r>
              <a:rPr lang="en-US" alt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alt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Теги </a:t>
            </a:r>
            <a:r>
              <a:rPr lang="ru-RU" altLang="ru-RU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шаблонизатора</a:t>
            </a:r>
            <a:r>
              <a:rPr lang="ru-RU" alt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url: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defRPr/>
            </a:pPr>
            <a:r>
              <a:rPr lang="en-US" altLang="ru-RU" sz="2200" strike="sngStrike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ru-RU" altLang="ru-RU" sz="2200" strike="sngStrike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а </a:t>
            </a:r>
            <a:r>
              <a:rPr lang="en-US" altLang="ru-RU" sz="2200" strike="sngStrike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hr</a:t>
            </a:r>
            <a:r>
              <a:rPr lang="ru-RU" altLang="ru-RU" sz="2200" strike="sngStrike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е</a:t>
            </a:r>
            <a:r>
              <a:rPr lang="en-US" altLang="ru-RU" sz="2200" strike="sngStrike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en-US" altLang="ru-RU" sz="22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="/</a:t>
            </a:r>
            <a:r>
              <a:rPr lang="en-US" altLang="ru-RU" sz="2200" strike="sngStrike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index"&gt;</a:t>
            </a:r>
            <a:r>
              <a:rPr lang="ru-RU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	</a:t>
            </a:r>
            <a:r>
              <a:rPr lang="en-US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ru-RU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а </a:t>
            </a:r>
            <a:r>
              <a:rPr lang="en-US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hr</a:t>
            </a:r>
            <a:r>
              <a:rPr lang="ru-RU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е</a:t>
            </a: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en-US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="{% </a:t>
            </a:r>
            <a:r>
              <a:rPr lang="en-US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url</a:t>
            </a: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'index' %}"&gt; </a:t>
            </a:r>
            <a:r>
              <a:rPr lang="ru-RU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defRPr/>
            </a:pPr>
            <a:r>
              <a:rPr lang="en-US" altLang="ru-RU" sz="2200" strike="sngStrike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ru-RU" altLang="ru-RU" sz="2200" strike="sngStrike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а </a:t>
            </a:r>
            <a:r>
              <a:rPr lang="en-US" altLang="ru-RU" sz="2200" strike="sngStrike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href</a:t>
            </a:r>
            <a:r>
              <a:rPr lang="en-US" altLang="ru-RU" sz="22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="/</a:t>
            </a:r>
            <a:r>
              <a:rPr lang="en-US" altLang="ru-RU" sz="2200" strike="sngStrike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index/{{ rubric.pk }}/"&gt;</a:t>
            </a:r>
            <a:r>
              <a:rPr lang="ru-RU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defRPr/>
            </a:pP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ru-RU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а </a:t>
            </a:r>
            <a:r>
              <a:rPr lang="en-US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hr</a:t>
            </a:r>
            <a:r>
              <a:rPr lang="ru-RU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е</a:t>
            </a: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en-US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="{% </a:t>
            </a:r>
            <a:r>
              <a:rPr lang="en-US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url</a:t>
            </a: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altLang="ru-RU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by_rubric</a:t>
            </a:r>
            <a:r>
              <a:rPr lang="en-US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 </a:t>
            </a:r>
            <a:r>
              <a:rPr lang="en-US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rubric.pk </a:t>
            </a:r>
            <a:r>
              <a:rPr lang="en-US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%}"&gt; </a:t>
            </a:r>
            <a:endParaRPr lang="en-US" altLang="ru-RU" sz="2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10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220663" y="182563"/>
            <a:ext cx="8455025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Административная панель </a:t>
            </a:r>
            <a:r>
              <a:rPr lang="en-US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Django </a:t>
            </a:r>
            <a:endParaRPr lang="ru-RU" alt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611560" y="1052513"/>
            <a:ext cx="8208912" cy="580548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ru-RU" altLang="ru-RU" sz="2200" dirty="0" smtClean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автоматически </a:t>
            </a:r>
            <a:r>
              <a:rPr lang="ru-RU" altLang="ru-RU" sz="2200" dirty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генерируется при создании </a:t>
            </a:r>
            <a:r>
              <a:rPr lang="ru-RU" altLang="ru-RU" sz="2200" dirty="0" smtClean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приложения</a:t>
            </a:r>
            <a:r>
              <a:rPr lang="en-US" altLang="ru-RU" sz="2200" dirty="0" smtClean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;</a:t>
            </a:r>
            <a:endParaRPr lang="ru-RU" altLang="ru-RU" sz="2200" dirty="0">
              <a:latin typeface="Calibri" panose="020F0502020204030204" pitchFamily="34" charset="0"/>
              <a:ea typeface="Lucida Sans Unicode" panose="020B060203050402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ru-RU" altLang="ru-RU" sz="2200" dirty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с помощью сторонних приложений консоль управления </a:t>
            </a:r>
            <a:r>
              <a:rPr lang="ru-RU" altLang="ru-RU" sz="2200" dirty="0" err="1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Django</a:t>
            </a:r>
            <a:r>
              <a:rPr lang="ru-RU" altLang="ru-RU" sz="2200" dirty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 можно усовершенствовать и адаптировать под нужды </a:t>
            </a:r>
            <a:r>
              <a:rPr lang="ru-RU" altLang="ru-RU" sz="2200" dirty="0" smtClean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проекта</a:t>
            </a:r>
            <a:r>
              <a:rPr lang="en-US" altLang="ru-RU" sz="2200" dirty="0" smtClean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;</a:t>
            </a:r>
            <a:r>
              <a:rPr lang="ru-RU" altLang="ru-RU" sz="2200" dirty="0" smtClean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 </a:t>
            </a:r>
            <a:endParaRPr lang="ru-RU" altLang="ru-RU" sz="2200" dirty="0">
              <a:latin typeface="Calibri" panose="020F0502020204030204" pitchFamily="34" charset="0"/>
              <a:ea typeface="Lucida Sans Unicode" panose="020B060203050402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ru-RU" altLang="ru-RU" sz="2200" dirty="0" err="1" smtClean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фреймворк</a:t>
            </a:r>
            <a:r>
              <a:rPr lang="ru-RU" altLang="ru-RU" sz="2200" dirty="0" smtClean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200" dirty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позволяет настраивать интерфейс административной </a:t>
            </a:r>
            <a:r>
              <a:rPr lang="ru-RU" altLang="ru-RU" sz="2200" dirty="0" smtClean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панели</a:t>
            </a:r>
            <a:r>
              <a:rPr lang="en-US" altLang="ru-RU" sz="2200" dirty="0" smtClean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;</a:t>
            </a:r>
            <a:endParaRPr lang="ru-RU" altLang="ru-RU" sz="2200" dirty="0">
              <a:latin typeface="Calibri" panose="020F0502020204030204" pitchFamily="34" charset="0"/>
              <a:ea typeface="Lucida Sans Unicode" panose="020B060203050402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ru-RU" altLang="ru-RU" sz="2200" dirty="0" smtClean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admin </a:t>
            </a:r>
            <a:r>
              <a:rPr lang="ru-RU" altLang="ru-RU" sz="2200" dirty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может использовать модели для автоматического создания части сайта, предназначенной для создания, просмотра, обновления и удаления </a:t>
            </a:r>
            <a:r>
              <a:rPr lang="ru-RU" altLang="ru-RU" sz="2200" dirty="0" smtClean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записей</a:t>
            </a:r>
            <a:r>
              <a:rPr lang="en-US" altLang="ru-RU" sz="2200" dirty="0" smtClean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;</a:t>
            </a:r>
            <a:endParaRPr lang="ru-RU" altLang="ru-RU" sz="2200" dirty="0" smtClean="0">
              <a:latin typeface="Calibri" panose="020F0502020204030204" pitchFamily="34" charset="0"/>
              <a:ea typeface="Lucida Sans Unicode" panose="020B060203050402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ru-RU" altLang="ru-RU" sz="2200" dirty="0" smtClean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предоставляет </a:t>
            </a:r>
            <a:r>
              <a:rPr lang="ru-RU" altLang="ru-RU" sz="2200" dirty="0">
                <a:latin typeface="Calibri" panose="020F0502020204030204" pitchFamily="34" charset="0"/>
                <a:ea typeface="Lucida Sans Unicode" panose="020B0602030504020204" pitchFamily="34" charset="0"/>
                <a:cs typeface="Calibri" panose="020F0502020204030204" pitchFamily="34" charset="0"/>
              </a:rPr>
              <a:t>доступ ко всем моделям, объявленным во всех приложениях, что составляют проект.</a:t>
            </a:r>
            <a:endParaRPr lang="en-US" altLang="ru-RU" sz="2200" dirty="0">
              <a:latin typeface="Calibri" panose="020F0502020204030204" pitchFamily="34" charset="0"/>
              <a:ea typeface="Lucida Sans Unicode" panose="020B06020305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3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212725" y="182563"/>
            <a:ext cx="8455025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</a:pPr>
            <a:r>
              <a:rPr lang="ru-RU" alt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Валидация</a:t>
            </a: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данных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212725" y="981075"/>
            <a:ext cx="8823771" cy="56229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indent="363538"/>
            <a:r>
              <a:rPr lang="ru-RU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ru-RU" sz="18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is_valid</a:t>
            </a:r>
            <a:r>
              <a:rPr lang="ru-RU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возвращает </a:t>
            </a:r>
            <a:r>
              <a:rPr lang="ru-RU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если данные корректны, и </a:t>
            </a:r>
            <a:r>
              <a:rPr lang="ru-RU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если данные некорректны. </a:t>
            </a:r>
            <a:endParaRPr lang="ru-RU" altLang="ru-RU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63538"/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from </a:t>
            </a:r>
            <a:r>
              <a:rPr lang="en-US" altLang="ru-RU" sz="18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django.shortcuts</a:t>
            </a:r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import render</a:t>
            </a:r>
          </a:p>
          <a:p>
            <a:pPr indent="363538"/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from </a:t>
            </a:r>
            <a:r>
              <a:rPr lang="en-US" altLang="ru-RU" sz="18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django.http</a:t>
            </a:r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import </a:t>
            </a:r>
            <a:r>
              <a:rPr lang="en-US" altLang="ru-RU" sz="18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HttpResponse</a:t>
            </a:r>
            <a:endParaRPr lang="en-US" altLang="ru-RU" sz="18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indent="363538"/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from .forms import </a:t>
            </a:r>
            <a:r>
              <a:rPr lang="en-US" altLang="ru-RU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UserForm</a:t>
            </a:r>
            <a:endParaRPr lang="en-US" altLang="ru-RU" sz="18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indent="363538"/>
            <a:r>
              <a:rPr lang="en-US" altLang="ru-RU" sz="18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def</a:t>
            </a:r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index(request):</a:t>
            </a:r>
          </a:p>
          <a:p>
            <a:pPr indent="363538"/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if </a:t>
            </a:r>
            <a:r>
              <a:rPr lang="en-US" altLang="ru-RU" sz="18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request.method</a:t>
            </a:r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== "POST":</a:t>
            </a:r>
          </a:p>
          <a:p>
            <a:pPr indent="363538"/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ru-RU" sz="18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userform</a:t>
            </a:r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altLang="ru-RU" sz="18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UserForm</a:t>
            </a:r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ru-RU" sz="18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request.POST</a:t>
            </a:r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indent="363538"/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if </a:t>
            </a:r>
            <a:r>
              <a:rPr lang="en-US" altLang="ru-RU" sz="18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userform.is_valid</a:t>
            </a:r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():</a:t>
            </a:r>
          </a:p>
          <a:p>
            <a:pPr indent="363538"/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name = </a:t>
            </a:r>
            <a:r>
              <a:rPr lang="en-US" altLang="ru-RU" sz="18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userform.cleaned_data</a:t>
            </a:r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["name"]</a:t>
            </a:r>
          </a:p>
          <a:p>
            <a:pPr indent="363538"/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return </a:t>
            </a:r>
            <a:r>
              <a:rPr lang="en-US" altLang="ru-RU" sz="18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HttpResponse</a:t>
            </a:r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("&lt;h2&gt;Hello, {0}&lt;/h2&gt;".format(name))</a:t>
            </a:r>
          </a:p>
          <a:p>
            <a:pPr indent="363538"/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else:</a:t>
            </a:r>
          </a:p>
          <a:p>
            <a:pPr indent="363538"/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return </a:t>
            </a:r>
            <a:r>
              <a:rPr lang="en-US" altLang="ru-RU" sz="18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HttpResponse</a:t>
            </a:r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("Invalid data")</a:t>
            </a:r>
          </a:p>
          <a:p>
            <a:pPr indent="363538"/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else:</a:t>
            </a:r>
          </a:p>
          <a:p>
            <a:pPr indent="363538"/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ru-RU" sz="18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userform</a:t>
            </a:r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altLang="ru-RU" sz="18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UserForm</a:t>
            </a:r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</a:p>
          <a:p>
            <a:pPr indent="363538"/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return render(request, "index.html", {"form": </a:t>
            </a:r>
            <a:r>
              <a:rPr lang="en-US" altLang="ru-RU" sz="18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userform</a:t>
            </a:r>
            <a:r>
              <a:rPr lang="en-US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})</a:t>
            </a:r>
          </a:p>
          <a:p>
            <a:pPr indent="363538"/>
            <a:endParaRPr lang="en-US" altLang="ru-RU" sz="18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92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220663" y="182563"/>
            <a:ext cx="8455025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Создание </a:t>
            </a:r>
            <a:r>
              <a:rPr lang="ru-RU" alt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суперпользователя</a:t>
            </a:r>
            <a:endParaRPr lang="ru-RU" alt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67544" y="1052455"/>
            <a:ext cx="8416677" cy="580548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python manage.py </a:t>
            </a:r>
            <a:r>
              <a:rPr lang="en-US" altLang="ru-RU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createsuperuser</a:t>
            </a:r>
            <a:endParaRPr lang="ru-RU" altLang="ru-RU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endParaRPr lang="ru-RU" alt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endParaRPr lang="ru-RU" alt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endParaRPr lang="en-US" altLang="ru-RU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endParaRPr lang="en-US" altLang="ru-RU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консоли: </a:t>
            </a:r>
            <a:r>
              <a:rPr lang="en-US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python manage.py </a:t>
            </a:r>
            <a:r>
              <a:rPr lang="en-US" alt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runserver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 браузере</a:t>
            </a: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http://127.0.0.1:8000/admin/</a:t>
            </a:r>
            <a:endParaRPr lang="en-US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628746"/>
            <a:ext cx="5534025" cy="15811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658" y="2692369"/>
            <a:ext cx="2732464" cy="200654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4365104"/>
            <a:ext cx="4889177" cy="223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72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220663" y="182563"/>
            <a:ext cx="8455025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Регистрация моделей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250825" y="1052513"/>
            <a:ext cx="8672513" cy="532881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ru-RU" altLang="ru-RU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ru-RU" alt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у экземпляра класса </a:t>
            </a:r>
            <a:r>
              <a:rPr lang="ru-RU" alt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AdminSite</a:t>
            </a: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 представляющего </a:t>
            </a: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сам</a:t>
            </a:r>
            <a:r>
              <a:rPr lang="en-US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административный </a:t>
            </a: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сайт и хранящегося в переменной </a:t>
            </a:r>
            <a:r>
              <a:rPr lang="ru-RU" alt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site</a:t>
            </a: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модуля </a:t>
            </a:r>
            <a:r>
              <a:rPr lang="ru-RU" alt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django.contrib.admin</a:t>
            </a: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</a:pPr>
            <a:endParaRPr lang="ru-RU" altLang="ru-RU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ru-RU" altLang="ru-RU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Файл </a:t>
            </a:r>
            <a:r>
              <a:rPr lang="en-US" altLang="ru-RU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admin.py</a:t>
            </a:r>
            <a:r>
              <a:rPr lang="en-US" altLang="ru-RU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дописать</a:t>
            </a:r>
            <a:endParaRPr lang="en-US" alt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000" dirty="0">
                <a:latin typeface="Consolas" panose="020B0609020204030204" pitchFamily="49" charset="0"/>
                <a:cs typeface="Arial" panose="020B0604020202020204" pitchFamily="34" charset="0"/>
              </a:rPr>
              <a:t>from .</a:t>
            </a:r>
            <a:r>
              <a:rPr lang="en-US" altLang="ru-RU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models </a:t>
            </a:r>
            <a:r>
              <a:rPr lang="en-US" altLang="ru-RU" sz="2000" dirty="0">
                <a:latin typeface="Consolas" panose="020B0609020204030204" pitchFamily="49" charset="0"/>
                <a:cs typeface="Arial" panose="020B0604020202020204" pitchFamily="34" charset="0"/>
              </a:rPr>
              <a:t>import Rubric, </a:t>
            </a:r>
            <a:endParaRPr lang="ru-RU" altLang="ru-RU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ru-RU" altLang="ru-RU" sz="2000" dirty="0">
                <a:latin typeface="Consolas" panose="020B0609020204030204" pitchFamily="49" charset="0"/>
                <a:cs typeface="Arial" panose="020B0604020202020204" pitchFamily="34" charset="0"/>
              </a:rPr>
              <a:t>					</a:t>
            </a:r>
            <a:r>
              <a:rPr lang="en-US" altLang="ru-RU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Hashtag</a:t>
            </a:r>
            <a:r>
              <a:rPr lang="en-US" altLang="ru-RU" sz="20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ru-RU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Article</a:t>
            </a:r>
            <a:endParaRPr lang="ru-RU" altLang="ru-RU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000" dirty="0" err="1">
                <a:latin typeface="Consolas" panose="020B0609020204030204" pitchFamily="49" charset="0"/>
                <a:cs typeface="Arial" panose="020B0604020202020204" pitchFamily="34" charset="0"/>
              </a:rPr>
              <a:t>admin.site.register</a:t>
            </a:r>
            <a:r>
              <a:rPr lang="en-US" altLang="ru-RU" sz="2000" dirty="0">
                <a:latin typeface="Consolas" panose="020B0609020204030204" pitchFamily="49" charset="0"/>
                <a:cs typeface="Arial" panose="020B0604020202020204" pitchFamily="34" charset="0"/>
              </a:rPr>
              <a:t>(Rubric)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000" dirty="0" err="1">
                <a:latin typeface="Consolas" panose="020B0609020204030204" pitchFamily="49" charset="0"/>
                <a:cs typeface="Arial" panose="020B0604020202020204" pitchFamily="34" charset="0"/>
              </a:rPr>
              <a:t>admin.site.register</a:t>
            </a:r>
            <a:r>
              <a:rPr lang="en-US" altLang="ru-RU" sz="2000" dirty="0">
                <a:latin typeface="Consolas" panose="020B0609020204030204" pitchFamily="49" charset="0"/>
                <a:cs typeface="Arial" panose="020B0604020202020204" pitchFamily="34" charset="0"/>
              </a:rPr>
              <a:t>(Hashtag)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ru-RU" sz="2000" dirty="0" err="1">
                <a:latin typeface="Consolas" panose="020B0609020204030204" pitchFamily="49" charset="0"/>
                <a:cs typeface="Arial" panose="020B0604020202020204" pitchFamily="34" charset="0"/>
              </a:rPr>
              <a:t>admin.site.register</a:t>
            </a:r>
            <a:r>
              <a:rPr lang="en-US" altLang="ru-RU" sz="2000" dirty="0">
                <a:latin typeface="Consolas" panose="020B0609020204030204" pitchFamily="49" charset="0"/>
                <a:cs typeface="Arial" panose="020B0604020202020204" pitchFamily="34" charset="0"/>
              </a:rPr>
              <a:t>(Article)</a:t>
            </a:r>
            <a:endParaRPr lang="ru-RU" altLang="ru-RU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endParaRPr lang="ru-RU" alt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endParaRPr lang="ru-RU" alt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2636912"/>
            <a:ext cx="4378199" cy="336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24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20663" y="182563"/>
            <a:ext cx="8455025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Работа с моделью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39700" y="1084263"/>
            <a:ext cx="8672513" cy="580548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indent="363538" eaLnBrk="1" hangingPunct="1">
              <a:lnSpc>
                <a:spcPct val="150000"/>
              </a:lnSpc>
              <a:spcBef>
                <a:spcPct val="0"/>
              </a:spcBef>
              <a:buClrTx/>
            </a:pP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43000"/>
            <a:ext cx="7769497" cy="4011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373216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Настройка языка</a:t>
            </a:r>
          </a:p>
          <a:p>
            <a:pPr indent="361950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</a:t>
            </a: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settings.py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пакета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конфигурации: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61950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LANGUAGE_CODE = </a:t>
            </a:r>
            <a:r>
              <a:rPr lang="en-US" altLang="ru-RU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'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</a:t>
            </a:r>
            <a:r>
              <a:rPr lang="en-US" altLang="ru-RU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'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95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20663" y="182563"/>
            <a:ext cx="8455025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Создание запаси</a:t>
            </a:r>
            <a:endParaRPr lang="ru-RU" alt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39939" y="980728"/>
            <a:ext cx="8672513" cy="580548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indent="363538">
              <a:lnSpc>
                <a:spcPct val="150000"/>
              </a:lnSpc>
              <a:spcBef>
                <a:spcPct val="0"/>
              </a:spcBef>
              <a:buClrTx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Переход по ссылке </a:t>
            </a: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Добавить</a:t>
            </a:r>
            <a:r>
              <a:rPr lang="en-US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81450"/>
            <a:ext cx="5075550" cy="26485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276" y="4077072"/>
            <a:ext cx="6156176" cy="24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3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20663" y="182563"/>
            <a:ext cx="8455025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Просмотр записи</a:t>
            </a:r>
            <a:endParaRPr lang="ru-RU" alt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6" y="1556792"/>
            <a:ext cx="807731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38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20663" y="182563"/>
            <a:ext cx="8455025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Удаление записи</a:t>
            </a:r>
            <a:endParaRPr lang="ru-RU" alt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20" y="1628800"/>
            <a:ext cx="807731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40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220663" y="182563"/>
            <a:ext cx="8527801" cy="94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</a:pP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Редактор модели</a:t>
            </a:r>
            <a:endParaRPr lang="ru-RU" alt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67544" y="1052513"/>
            <a:ext cx="8568952" cy="39606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 indent="361950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ru-RU" alt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alt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модуле административных настроек </a:t>
            </a:r>
            <a:r>
              <a:rPr lang="ru-RU" altLang="ru-RU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admin.ру</a:t>
            </a:r>
            <a:r>
              <a:rPr lang="ru-RU" alt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пакета приложения</a:t>
            </a:r>
            <a:r>
              <a:rPr lang="ru-RU" alt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61950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1800" dirty="0">
                <a:latin typeface="Consolas" panose="020B0609020204030204" pitchFamily="49" charset="0"/>
                <a:cs typeface="Calibri" panose="020F0502020204030204" pitchFamily="34" charset="0"/>
              </a:rPr>
              <a:t>class </a:t>
            </a:r>
            <a:r>
              <a:rPr lang="en-US" altLang="ru-RU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ArticleAdmin</a:t>
            </a:r>
            <a:r>
              <a:rPr lang="en-US" altLang="ru-RU" sz="18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ru-RU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admin.ModelAdmin</a:t>
            </a:r>
            <a:r>
              <a:rPr lang="en-US" altLang="ru-RU" sz="1800" dirty="0" smtClean="0">
                <a:latin typeface="Consolas" panose="020B0609020204030204" pitchFamily="49" charset="0"/>
                <a:cs typeface="Calibri" panose="020F0502020204030204" pitchFamily="34" charset="0"/>
              </a:rPr>
              <a:t>):</a:t>
            </a:r>
            <a:endParaRPr lang="en-US" altLang="ru-RU" sz="18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indent="361950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18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ru-RU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list_display</a:t>
            </a:r>
            <a:r>
              <a:rPr lang="en-US" altLang="ru-RU" sz="1800" dirty="0">
                <a:latin typeface="Consolas" panose="020B0609020204030204" pitchFamily="49" charset="0"/>
                <a:cs typeface="Calibri" panose="020F0502020204030204" pitchFamily="34" charset="0"/>
              </a:rPr>
              <a:t> = ('title', 'keywords', 'annotation', '</a:t>
            </a:r>
            <a:r>
              <a:rPr lang="en-US" altLang="ru-RU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rubNum</a:t>
            </a:r>
            <a:r>
              <a:rPr lang="en-US" altLang="ru-RU" sz="1800" dirty="0">
                <a:latin typeface="Consolas" panose="020B0609020204030204" pitchFamily="49" charset="0"/>
                <a:cs typeface="Calibri" panose="020F0502020204030204" pitchFamily="34" charset="0"/>
              </a:rPr>
              <a:t>')</a:t>
            </a:r>
          </a:p>
          <a:p>
            <a:pPr indent="361950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18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ru-RU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list_display_links</a:t>
            </a:r>
            <a:r>
              <a:rPr lang="en-US" altLang="ru-RU" sz="1800" dirty="0">
                <a:latin typeface="Consolas" panose="020B0609020204030204" pitchFamily="49" charset="0"/>
                <a:cs typeface="Calibri" panose="020F0502020204030204" pitchFamily="34" charset="0"/>
              </a:rPr>
              <a:t> = ('title', 'annotation')</a:t>
            </a:r>
          </a:p>
          <a:p>
            <a:pPr indent="361950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18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ru-RU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search_fields</a:t>
            </a:r>
            <a:r>
              <a:rPr lang="en-US" altLang="ru-RU" sz="1800" dirty="0">
                <a:latin typeface="Consolas" panose="020B0609020204030204" pitchFamily="49" charset="0"/>
                <a:cs typeface="Calibri" panose="020F0502020204030204" pitchFamily="34" charset="0"/>
              </a:rPr>
              <a:t> = ('title', 'annotation', )</a:t>
            </a:r>
          </a:p>
          <a:p>
            <a:pPr indent="361950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ru-RU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admin.site.register</a:t>
            </a:r>
            <a:r>
              <a:rPr lang="en-US" altLang="ru-RU" sz="1800" dirty="0">
                <a:latin typeface="Consolas" panose="020B0609020204030204" pitchFamily="49" charset="0"/>
                <a:cs typeface="Calibri" panose="020F0502020204030204" pitchFamily="34" charset="0"/>
              </a:rPr>
              <a:t>(Article, </a:t>
            </a:r>
            <a:r>
              <a:rPr lang="en-US" altLang="ru-RU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ArticleAdmin</a:t>
            </a:r>
            <a:r>
              <a:rPr lang="en-US" altLang="ru-RU" sz="1800" dirty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endParaRPr lang="ru-RU" altLang="ru-RU" sz="18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indent="361950">
              <a:lnSpc>
                <a:spcPct val="150000"/>
              </a:lnSpc>
              <a:spcBef>
                <a:spcPct val="0"/>
              </a:spcBef>
              <a:buClrTx/>
              <a:defRPr/>
            </a:pPr>
            <a:endParaRPr lang="ru-RU" altLang="ru-RU" sz="1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573016"/>
            <a:ext cx="4366591" cy="31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5124</TotalTime>
  <Words>843</Words>
  <Application>Microsoft Office PowerPoint</Application>
  <PresentationFormat>Экран (4:3)</PresentationFormat>
  <Paragraphs>277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Courier New</vt:lpstr>
      <vt:lpstr>Lucida Sans Unicode</vt:lpstr>
      <vt:lpstr>Palatino Linotype</vt:lpstr>
      <vt:lpstr>Times New Roman</vt:lpstr>
      <vt:lpstr>Verdana</vt:lpstr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admin</cp:lastModifiedBy>
  <cp:revision>305</cp:revision>
  <dcterms:created xsi:type="dcterms:W3CDTF">2016-05-18T02:57:37Z</dcterms:created>
  <dcterms:modified xsi:type="dcterms:W3CDTF">2021-12-14T05:51:45Z</dcterms:modified>
</cp:coreProperties>
</file>