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8"/>
  </p:notesMasterIdLst>
  <p:handoutMasterIdLst>
    <p:handoutMasterId r:id="rId49"/>
  </p:handoutMasterIdLst>
  <p:sldIdLst>
    <p:sldId id="500" r:id="rId3"/>
    <p:sldId id="710" r:id="rId4"/>
    <p:sldId id="816" r:id="rId5"/>
    <p:sldId id="778" r:id="rId6"/>
    <p:sldId id="777" r:id="rId7"/>
    <p:sldId id="805" r:id="rId8"/>
    <p:sldId id="779" r:id="rId9"/>
    <p:sldId id="780" r:id="rId10"/>
    <p:sldId id="738" r:id="rId11"/>
    <p:sldId id="784" r:id="rId12"/>
    <p:sldId id="785" r:id="rId13"/>
    <p:sldId id="786" r:id="rId14"/>
    <p:sldId id="787" r:id="rId15"/>
    <p:sldId id="740" r:id="rId16"/>
    <p:sldId id="788" r:id="rId17"/>
    <p:sldId id="817" r:id="rId18"/>
    <p:sldId id="818" r:id="rId19"/>
    <p:sldId id="819" r:id="rId20"/>
    <p:sldId id="820" r:id="rId21"/>
    <p:sldId id="790" r:id="rId22"/>
    <p:sldId id="791" r:id="rId23"/>
    <p:sldId id="807" r:id="rId24"/>
    <p:sldId id="792" r:id="rId25"/>
    <p:sldId id="794" r:id="rId26"/>
    <p:sldId id="795" r:id="rId27"/>
    <p:sldId id="796" r:id="rId28"/>
    <p:sldId id="799" r:id="rId29"/>
    <p:sldId id="798" r:id="rId30"/>
    <p:sldId id="797" r:id="rId31"/>
    <p:sldId id="800" r:id="rId32"/>
    <p:sldId id="801" r:id="rId33"/>
    <p:sldId id="802" r:id="rId34"/>
    <p:sldId id="776" r:id="rId35"/>
    <p:sldId id="803" r:id="rId36"/>
    <p:sldId id="804" r:id="rId37"/>
    <p:sldId id="808" r:id="rId38"/>
    <p:sldId id="809" r:id="rId39"/>
    <p:sldId id="810" r:id="rId40"/>
    <p:sldId id="811" r:id="rId41"/>
    <p:sldId id="812" r:id="rId42"/>
    <p:sldId id="814" r:id="rId43"/>
    <p:sldId id="813" r:id="rId44"/>
    <p:sldId id="724" r:id="rId45"/>
    <p:sldId id="815" r:id="rId46"/>
    <p:sldId id="681" r:id="rId4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0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41" Type="http://schemas.openxmlformats.org/officeDocument/2006/relationships/slide" Target="slides/slide42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© Корпорация Cisco Systems, 2006. Все права защищены.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44">
              <a:lnSpc>
                <a:spcPct val="100000"/>
              </a:lnSpc>
              <a:buNone/>
            </a:pPr>
            <a:fld id="{22244E67-557B-7741-B9F5-F61AA18495DF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pPr algn="r" defTabSz="903244">
                <a:lnSpc>
                  <a:spcPct val="100000"/>
                </a:lnSpc>
                <a:buNone/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© Корпорация Cisco Systems, 2006. Все права защищены.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CD9030C1-C977-B14B-8EB7-BA2B30FCDB63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Программа Сетевой академии Cisco</a:t>
            </a:r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Введение в сетевые технологии</a:t>
            </a:r>
            <a:endParaRPr lang="en-GB"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997A419-355F-A04A-96E0-21643AF8E9FF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10.1.2.2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Одноранговые приложения могут использоваться в одноранговых сетях, в сетях с архитектурой «клиент-сервер» и в сети Интернет.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997A419-355F-A04A-96E0-21643AF8E9FF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10.1.2.3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В большинстве P2P-приложений для записи всех файлов, доступных на узлах, не используется централизованная база данных. Вместо этого каждое из данных устройств в сети при получении соответствующего запроса сообщает другим, какие файлы доступны, а затем использует протокол совместного доступа к файлам и аналогичные службы для помощи при определении местонахождения ресурсов.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997A419-355F-A04A-96E0-21643AF8E9FF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10.1.2.5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В модели типа «клиент-сервер» устройство, запрашивающее информацию, называется клиентом, а устройство, которое отвечает на данный запрос, — сервером. Считается, что процессы модели типа «клиент-сервер» происходят на уровне приложений. Клиент начинает обмен с отправки запроса на предоставление данных с сервера, который отвечает отправкой клиенту одного или нескольких потоков данных.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997A419-355F-A04A-96E0-21643AF8E9FF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10.1.2.5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В модели типа «клиент-сервер» устройство, запрашивающее информацию, называется клиентом, а устройство, которое отвечает на данный запрос, — сервером. Считается, что процессы модели типа «клиент-сервер» происходят на уровне приложений. Клиент начинает обмен с отправки запроса на предоставление данных с сервера, который отвечает отправкой клиенту одного или нескольких потоков данных.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14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10.2.1.1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15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10.2.1.2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16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94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17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02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18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47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19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2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AE859D19-92DA-A548-BF2C-F95AABC3A619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CA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10.1.1.1</a:t>
            </a:r>
            <a:r>
              <a:rPr lang="en-CA" sz="1200" b="0" i="0" kern="1200" baseline="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 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Как показано на рисунке, уровень приложений является верхним уровнем как в модели OSI, так и в модели TCP/IP. Именно этот уровень обеспечивает взаимодействие между приложениями, которые используются для обмена данными и базовой сети, по которой передаются сообщения. Протоколы уровня приложений используются для обмена данными между программами, выполняемыми на узле-источнике и узле назначения.</a:t>
            </a:r>
            <a:endParaRPr lang="en-CA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2746" indent="-112746" algn="l" defTabSz="1020745">
              <a:lnSpc>
                <a:spcPct val="80000"/>
              </a:lnSpc>
              <a:buNone/>
            </a:pPr>
            <a:endParaRPr lang="en-CA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4.1.1.1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20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10.2.1.3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21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10.2.1.4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22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10.2.1.4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23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10.2.1.5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24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10.2.1.6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25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10.2.1.7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26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10.2.2.1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27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10.2.2.1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28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10.2.2.2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29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10.2.2.3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AE859D19-92DA-A548-BF2C-F95AABC3A619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CA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10.1.1.1</a:t>
            </a:r>
            <a:r>
              <a:rPr lang="en-CA" sz="1200" b="0" i="0" kern="1200" baseline="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 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Как показано на рисунке, уровень приложений является верхним уровнем как в модели OSI, так и в модели TCP/IP. Именно этот уровень обеспечивает взаимодействие между приложениями, которые используются для обмена данными и базовой сети, по которой передаются сообщения. Протоколы уровня приложений используются для обмена данными между программами, выполняемыми на узле-источнике и узле назначения.</a:t>
            </a:r>
            <a:endParaRPr lang="en-CA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2746" indent="-112746" algn="l" defTabSz="1020745">
              <a:lnSpc>
                <a:spcPct val="80000"/>
              </a:lnSpc>
              <a:buNone/>
            </a:pPr>
            <a:endParaRPr lang="en-CA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4.1.1.1</a:t>
            </a:r>
          </a:p>
        </p:txBody>
      </p:sp>
    </p:spTree>
    <p:extLst>
      <p:ext uri="{BB962C8B-B14F-4D97-AF65-F5344CB8AC3E}">
        <p14:creationId xmlns:p14="http://schemas.microsoft.com/office/powerpoint/2010/main" val="2940027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30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10.2.2.4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31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10.2.2.6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960854F-6099-C645-9633-B44CFEAB8F5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32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10.2.2.7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D2E39C6E-D319-AF40-9A28-E04C69946A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33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10.2.3.1</a:t>
            </a: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D2E39C6E-D319-AF40-9A28-E04C69946A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34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10.2.3.4</a:t>
            </a: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D2E39C6E-D319-AF40-9A28-E04C69946A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35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10.2.3.4</a:t>
            </a: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D2E39C6E-D319-AF40-9A28-E04C69946A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36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10.3.1.1</a:t>
            </a: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D2E39C6E-D319-AF40-9A28-E04C69946A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37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10.3.1.2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D2E39C6E-D319-AF40-9A28-E04C69946A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38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10.3.1.2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D2E39C6E-D319-AF40-9A28-E04C69946A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39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10.3.1.2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AE859D19-92DA-A548-BF2C-F95AABC3A619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CA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10.1.1.2</a:t>
            </a:r>
          </a:p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Большинство приложений, например веб-браузеры (использующие протокол HTTP) или почтовые клиенты (использующие протоколы SMTP и POP), сочетают в себе функции уровней приложений, уровня представления и сеансового уровня.</a:t>
            </a:r>
            <a:endParaRPr lang="en-CA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D2E39C6E-D319-AF40-9A28-E04C69946A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40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10.3.1.3</a:t>
            </a:r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D2E39C6E-D319-AF40-9A28-E04C69946A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41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10.3.1.4</a:t>
            </a:r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D2E39C6E-D319-AF40-9A28-E04C69946A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42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10.3.1.5</a:t>
            </a:r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0A7AF211-02D4-CA4C-B739-BDD3E82BAC44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43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Разделы 1.5 и 1.5.1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0A7AF211-02D4-CA4C-B739-BDD3E82BAC44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44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Разделы 1.5 и 1.5.1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AE859D19-92DA-A548-BF2C-F95AABC3A619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CA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10.1.1.3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AE859D19-92DA-A548-BF2C-F95AABC3A619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6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CA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10.1.1.3</a:t>
            </a:r>
            <a:endParaRPr lang="en-CA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AE859D19-92DA-A548-BF2C-F95AABC3A619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7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CA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10.1.1.4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AE859D19-92DA-A548-BF2C-F95AABC3A619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8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CA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10.1.1.4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997A419-355F-A04A-96E0-21643AF8E9FF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9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10.1.2.1</a:t>
            </a:r>
            <a:r>
              <a:rPr lang="en-US" sz="1200" b="0" i="0" baseline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 </a:t>
            </a:r>
          </a:p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en-US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Два и более компьютеров соединены по сети и могут совместно использовать такие ресурсы, как принтеры и файлы, без использования специально выделенного сервера. Каждое подключённое к сети оконечное устройство (известное как узел) может выполнять функции как сервера, так и клиента. Роли клиента и сервера устанавливаются на время запроса.</a:t>
            </a:r>
          </a:p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en-US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В этом примере принтер подключён к устройству Peer1 напрямую через порт USB и настроен для совместного доступа по сети, чтобы устройство Peer2 также могло использовать его для печати. Устройство Peer2 настроено для совместного доступа к диску или папке по сети. Таким образом, устройство Peer1 может осуществлять доступ к файлам в общей папке, а также сохранять файлы в общую папку. Помимо поддержки функции файлового обмена, подобная сеть позволит пользователям запускать сетевые игры или совместно использовать подключение к Интернету.</a:t>
            </a:r>
          </a:p>
          <a:p>
            <a:pPr marL="112746" indent="-112746" algn="l" defTabSz="1020745">
              <a:lnSpc>
                <a:spcPct val="90000"/>
              </a:lnSpc>
              <a:buClr>
                <a:srgbClr val="000000"/>
              </a:buClr>
              <a:buSzPct val="100000"/>
              <a:buChar char="•"/>
            </a:pPr>
            <a:r>
              <a:rPr lang="en-US" sz="1200" b="0" i="0" kern="1200">
                <a:solidFill>
                  <a:srgbClr val="000000"/>
                </a:solidFill>
                <a:effectLst/>
                <a:latin typeface="Arial"/>
                <a:ea typeface="ＭＳ Ｐゴシック"/>
                <a:cs typeface="ＭＳ Ｐゴシック"/>
              </a:rPr>
              <a:t>Одноранговые сети децентрализуют ресурсы в сети. Вместо поиска данных для совместного использования на выделенных серверах их можно разместить в любом месте и в любом подключённом устройстве.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© Корпорация Cisco Systems, 2007–2010. Все права защищены.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Общедоступная информация корпорации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Глава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C7FBAF0-BCF5-8741-945F-3C6763791038}" type="slidenum">
              <a:rPr lang="en-US" sz="10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7F1BC4EF-034A-F647-AA58-B71D58802FDB}" type="slidenum">
              <a:rPr lang="en-US" sz="10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278"/>
          <p:cNvSpPr>
            <a:spLocks noChangeArrowheads="1"/>
          </p:cNvSpPr>
          <p:nvPr userDrawn="1"/>
        </p:nvSpPr>
        <p:spPr bwMode="auto">
          <a:xfrm>
            <a:off x="2962275" y="6672263"/>
            <a:ext cx="26040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ru-RU" sz="700" b="0" i="0" noProof="0" dirty="0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© Корпорация Cisco Systems, 2014. Все права защищены.</a:t>
            </a:r>
            <a:endParaRPr lang="ru-RU" sz="700" b="0" i="0" noProof="0" dirty="0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12" name="Rectangle 279"/>
          <p:cNvSpPr>
            <a:spLocks noChangeArrowheads="1"/>
          </p:cNvSpPr>
          <p:nvPr userDrawn="1"/>
        </p:nvSpPr>
        <p:spPr bwMode="auto">
          <a:xfrm>
            <a:off x="5461715" y="6672263"/>
            <a:ext cx="2312273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ru-RU" sz="700" b="0" i="0" noProof="0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Конфиденциальная информация корпорации Cisco</a:t>
            </a:r>
            <a:endParaRPr lang="ru-RU" sz="700" b="0" i="0" noProof="0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Глава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28856D66-2D7E-BA44-8BF8-F720D8CAD36C}" type="slidenum">
              <a:rPr lang="en-US" sz="10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© Корпорация Cisco Systems, 2007–2010. Все права защищены.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Общедоступная информация корпорации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6084AB3D-AE30-934E-B0BC-A74C2CCEE444}" type="slidenum">
              <a:rPr lang="en-US" sz="10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78"/>
          <p:cNvSpPr>
            <a:spLocks noChangeArrowheads="1"/>
          </p:cNvSpPr>
          <p:nvPr userDrawn="1"/>
        </p:nvSpPr>
        <p:spPr bwMode="auto">
          <a:xfrm>
            <a:off x="2962275" y="6672263"/>
            <a:ext cx="26040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ru-RU" sz="700" b="0" i="0" noProof="0" dirty="0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© Корпорация Cisco Systems, 2014. Все права защищены.</a:t>
            </a:r>
            <a:endParaRPr lang="ru-RU" sz="700" b="0" i="0" noProof="0" dirty="0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10" name="Rectangle 279"/>
          <p:cNvSpPr>
            <a:spLocks noChangeArrowheads="1"/>
          </p:cNvSpPr>
          <p:nvPr userDrawn="1"/>
        </p:nvSpPr>
        <p:spPr bwMode="auto">
          <a:xfrm>
            <a:off x="5461715" y="6672263"/>
            <a:ext cx="2312273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ru-RU" sz="700" b="0" i="0" noProof="0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Конфиденциальная информация корпорации Cisco</a:t>
            </a:r>
            <a:endParaRPr lang="ru-RU" sz="700" b="0" i="0" noProof="0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algn="l" defTabSz="814365">
              <a:spcBef>
                <a:spcPct val="0"/>
              </a:spcBef>
              <a:buNone/>
            </a:pPr>
            <a:r>
              <a:rPr lang="ru-RU" sz="2800" b="0" i="0" smtClean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Глава 10.</a:t>
            </a:r>
            <a:br>
              <a:rPr lang="ru-RU" sz="2800" b="0" i="0" smtClean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0" i="0" smtClean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Уровень приложений</a:t>
            </a:r>
            <a:endParaRPr lang="ru-RU" sz="280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0" smtClean="0">
                <a:solidFill>
                  <a:srgbClr val="000000"/>
                </a:solidFill>
                <a:latin typeface="Arial"/>
              </a:rPr>
              <a:t>Основы сетевых технологий</a:t>
            </a:r>
            <a:endParaRPr lang="ru-RU" sz="2400"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9547"/>
            <a:ext cx="8772157" cy="519403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0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Одноранговые приложения</a:t>
            </a:r>
            <a:endParaRPr lang="ru-RU" sz="3000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598" y="1143619"/>
            <a:ext cx="8048799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Клиент и сервер в рамках одного сеанса обмена данными</a:t>
            </a:r>
            <a:endParaRPr lang="ru-RU" sz="2200" dirty="0"/>
          </a:p>
        </p:txBody>
      </p:sp>
      <p:sp>
        <p:nvSpPr>
          <p:cNvPr id="2" name="Rectangle 1"/>
          <p:cNvSpPr/>
          <p:nvPr/>
        </p:nvSpPr>
        <p:spPr>
          <a:xfrm>
            <a:off x="305975" y="5817415"/>
            <a:ext cx="8660225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И клиент, и сервер могут инициировать обмен данными и считаются равноправными в рамках процесса обмена данными</a:t>
            </a:r>
            <a:endParaRPr lang="ru-RU" sz="2200" b="0" i="0" dirty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 b="5588"/>
          <a:stretch>
            <a:fillRect/>
          </a:stretch>
        </p:blipFill>
        <p:spPr bwMode="auto">
          <a:xfrm>
            <a:off x="1185252" y="1540651"/>
            <a:ext cx="6649490" cy="403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2406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470592"/>
            <a:ext cx="8772157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Способы взаимодействия протоколов приложений с приложениями конечных пользователей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0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Типичные приложения P2P</a:t>
            </a:r>
            <a:endParaRPr lang="ru-RU" sz="3000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9315" y="1509486"/>
            <a:ext cx="8548914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/>
              <a:buChar char="§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 помощью приложений P2P все компьютеры в сети, где функционирует приложение, могут выступать в роли клиента или сервера для других компьютеров в сети, где функционирует это приложение</a:t>
            </a:r>
          </a:p>
          <a:p>
            <a:pPr algn="l">
              <a:buNone/>
            </a:pPr>
            <a:endParaRPr lang="ru-RU" sz="2200" dirty="0" smtClean="0"/>
          </a:p>
          <a:p>
            <a:pPr marL="342900" indent="-342900" algn="l">
              <a:buFont typeface="Wingdings"/>
              <a:buChar char="§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К типичным P2P-приложениям относятся:</a:t>
            </a:r>
          </a:p>
          <a:p>
            <a:pPr marL="800100" lvl="1" indent="-342900" algn="l">
              <a:buFont typeface="Arial"/>
              <a:buChar char="•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eDonkey</a:t>
            </a:r>
            <a:endParaRPr lang="ru-RU" sz="2200" dirty="0" smtClean="0"/>
          </a:p>
          <a:p>
            <a:pPr marL="800100" lvl="1" indent="-342900" algn="l">
              <a:buFont typeface="Arial"/>
              <a:buChar char="•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eMule</a:t>
            </a:r>
            <a:endParaRPr lang="ru-RU" sz="2200" dirty="0" smtClean="0"/>
          </a:p>
          <a:p>
            <a:pPr marL="800100" lvl="1" indent="-342900" algn="l">
              <a:buFont typeface="Arial"/>
              <a:buChar char="•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Shareaza</a:t>
            </a:r>
            <a:endParaRPr lang="ru-RU" sz="2200" dirty="0" smtClean="0"/>
          </a:p>
          <a:p>
            <a:pPr marL="800100" lvl="1" indent="-342900" algn="l">
              <a:buFont typeface="Arial"/>
              <a:buChar char="•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BitTorrent</a:t>
            </a:r>
            <a:endParaRPr lang="ru-RU" sz="2200" dirty="0" smtClean="0"/>
          </a:p>
          <a:p>
            <a:pPr marL="800100" lvl="1" indent="-342900" algn="l">
              <a:buFont typeface="Arial"/>
              <a:buChar char="•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Bitcoin</a:t>
            </a:r>
            <a:endParaRPr lang="ru-RU" sz="2200" dirty="0" smtClean="0"/>
          </a:p>
          <a:p>
            <a:pPr marL="800100" lvl="1" indent="-342900" algn="l">
              <a:buFont typeface="Arial"/>
              <a:buChar char="•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LionShare</a:t>
            </a:r>
            <a:endParaRPr lang="ru-RU" sz="2200" dirty="0" smtClean="0"/>
          </a:p>
          <a:p>
            <a:pPr algn="l">
              <a:buNone/>
            </a:pPr>
            <a:endParaRPr lang="ru-RU" sz="2200" dirty="0" smtClean="0"/>
          </a:p>
          <a:p>
            <a:pPr marL="342900" indent="-342900" algn="l">
              <a:buFont typeface="Wingdings"/>
              <a:buChar char="§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Некоторые приложения 2P2 разработаны на основе протокола Gnutella, который позволяет пользователям обмениваться файлами, хранящимися на жёстком диске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475751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483292"/>
            <a:ext cx="8772157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Взаимодействие протоколов приложений с приложениями конечных пользователей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0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Модель типа «клиент-сервер»</a:t>
            </a:r>
            <a:endParaRPr lang="ru-RU" sz="3000" dirty="0">
              <a:latin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 t="7614"/>
          <a:stretch>
            <a:fillRect/>
          </a:stretch>
        </p:blipFill>
        <p:spPr bwMode="auto">
          <a:xfrm>
            <a:off x="971901" y="1406310"/>
            <a:ext cx="7021032" cy="502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3589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457892"/>
            <a:ext cx="8772157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Взаимодействие протоколов приложений с приложениями конечных пользователей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0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Модель типа «клиент-сервер»</a:t>
            </a:r>
            <a:endParaRPr lang="ru-RU" sz="3000" dirty="0"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t="11434"/>
          <a:stretch>
            <a:fillRect/>
          </a:stretch>
        </p:blipFill>
        <p:spPr bwMode="auto">
          <a:xfrm>
            <a:off x="901700" y="1617866"/>
            <a:ext cx="6609653" cy="4466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0054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Типичные протоколы уровня приложений</a:t>
            </a: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0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Пересмотр протоколов уровня приложений</a:t>
            </a:r>
            <a:endParaRPr lang="ru-RU" sz="30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Наибольшей популярностью в повседневной работе пользуются три протокола: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протокол передачи гипертекста (HTTP)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(работа в сети Интернет);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простой протокол передачи эл. почты (SMTP)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(предоставляет пользователям возможность отправки электронной почты);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почтовый протокол (POP)</a:t>
            </a:r>
          </a:p>
          <a:p>
            <a:pPr marL="800100" lvl="1" indent="-342900" algn="l" defTabSz="814365"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/>
              <a:buChar char="•"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(предоставляет пользователям возможность получения электронной почты).</a:t>
            </a:r>
            <a:endParaRPr lang="ru-RU" dirty="0" smtClean="0"/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ru-RU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Типичные протоколы уровня приложений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 передачи гипертекста или язык разметки</a:t>
            </a:r>
            <a:endParaRPr lang="ru-RU" sz="26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09" y="1394360"/>
            <a:ext cx="8733677" cy="4926405"/>
          </a:xfrm>
        </p:spPr>
        <p:txBody>
          <a:bodyPr/>
          <a:lstStyle/>
          <a:p>
            <a:pPr marL="0" indent="0" algn="l" defTabSz="814365">
              <a:spcBef>
                <a:spcPts val="0"/>
              </a:spcBef>
              <a:spcAft>
                <a:spcPct val="0"/>
              </a:spcAft>
              <a:buNone/>
            </a:pPr>
            <a:r>
              <a:rPr lang="ru-RU" sz="23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Пример</a:t>
            </a:r>
          </a:p>
          <a:p>
            <a:pPr marL="0" indent="0" algn="l" defTabSz="814365">
              <a:spcBef>
                <a:spcPts val="0"/>
              </a:spcBef>
              <a:spcAft>
                <a:spcPct val="0"/>
              </a:spcAft>
              <a:buNone/>
            </a:pPr>
            <a:r>
              <a:rPr lang="ru-RU" sz="23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URL: http://www.cisco.com/index.html</a:t>
            </a:r>
          </a:p>
          <a:p>
            <a:pPr marL="0" indent="0" algn="l" defTabSz="814365">
              <a:spcBef>
                <a:spcPts val="0"/>
              </a:spcBef>
              <a:spcAft>
                <a:spcPct val="0"/>
              </a:spcAft>
              <a:buNone/>
            </a:pPr>
            <a:endParaRPr lang="ru-RU" sz="2300" dirty="0" smtClean="0"/>
          </a:p>
          <a:p>
            <a:pPr marL="236555" indent="-236555" algn="l" defTabSz="814365">
              <a:spcBef>
                <a:spcPts val="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3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Сначала браузер интерпретирует три части URL-адреса:</a:t>
            </a:r>
          </a:p>
          <a:p>
            <a:pPr marL="338145" lvl="1" indent="0" algn="l" defTabSz="814365">
              <a:spcBef>
                <a:spcPts val="0"/>
              </a:spcBef>
              <a:spcAft>
                <a:spcPct val="0"/>
              </a:spcAft>
              <a:buNone/>
            </a:pPr>
            <a:r>
              <a:rPr lang="ru-RU" sz="19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1. </a:t>
            </a:r>
            <a:r>
              <a:rPr lang="ru-RU" sz="1900" b="1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http</a:t>
            </a:r>
            <a:r>
              <a:rPr lang="ru-RU" sz="19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 (протокол или схема)</a:t>
            </a:r>
          </a:p>
          <a:p>
            <a:pPr marL="338145" lvl="1" indent="0" algn="l" defTabSz="814365">
              <a:spcBef>
                <a:spcPts val="0"/>
              </a:spcBef>
              <a:spcAft>
                <a:spcPct val="0"/>
              </a:spcAft>
              <a:buNone/>
            </a:pPr>
            <a:r>
              <a:rPr lang="ru-RU" sz="19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2. www.cisco.com (имя сервера)</a:t>
            </a:r>
          </a:p>
          <a:p>
            <a:pPr marL="338145" lvl="1" indent="0" algn="l" defTabSz="814365">
              <a:spcBef>
                <a:spcPts val="0"/>
              </a:spcBef>
              <a:spcAft>
                <a:spcPct val="0"/>
              </a:spcAft>
              <a:buNone/>
            </a:pPr>
            <a:r>
              <a:rPr lang="ru-RU" sz="19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3. </a:t>
            </a:r>
            <a:r>
              <a:rPr lang="ru-RU" sz="1900" b="1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index.html</a:t>
            </a:r>
            <a:r>
              <a:rPr lang="ru-RU" sz="19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 (имя конкретного запрашиваемого файла)</a:t>
            </a:r>
          </a:p>
          <a:p>
            <a:pPr marL="0" indent="0" algn="l" defTabSz="814365">
              <a:spcBef>
                <a:spcPts val="0"/>
              </a:spcBef>
              <a:spcAft>
                <a:spcPct val="0"/>
              </a:spcAft>
              <a:buNone/>
            </a:pPr>
            <a:endParaRPr lang="ru-RU" dirty="0" smtClean="0"/>
          </a:p>
          <a:p>
            <a:pPr marL="236555" indent="-236555" algn="l" defTabSz="814365">
              <a:spcBef>
                <a:spcPts val="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3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Браузер сверяется с сервером имён и выполняет преобразование имени www.cisco.com в числовой адрес </a:t>
            </a:r>
          </a:p>
          <a:p>
            <a:pPr marL="236555" indent="-236555" algn="l" defTabSz="814365">
              <a:spcBef>
                <a:spcPts val="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3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В соответствии с требованиями протокола HTTP на сервер отправляется запрос GET и запрашивается файл </a:t>
            </a:r>
            <a:r>
              <a:rPr lang="ru-RU" sz="2300" b="1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index.html</a:t>
            </a:r>
            <a:endParaRPr lang="ru-RU" sz="2300" dirty="0" smtClean="0"/>
          </a:p>
          <a:p>
            <a:pPr marL="236555" indent="-236555" algn="l" defTabSz="814365">
              <a:spcBef>
                <a:spcPts val="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3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Сервер отправляет HTML-код для этой веб-страницы </a:t>
            </a:r>
          </a:p>
          <a:p>
            <a:pPr marL="236555" indent="-236555" algn="l" defTabSz="814365">
              <a:spcBef>
                <a:spcPts val="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3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Браузер расшифровывает HTML-код и выполняет форматирование страницы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2024653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Типичные протоколы уровня приложений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 передачи гипертекста или язык разметки</a:t>
            </a:r>
            <a:endParaRPr lang="ru-RU" sz="2600" dirty="0">
              <a:latin typeface="Arial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70" y="1736333"/>
            <a:ext cx="8099552" cy="3575866"/>
          </a:xfrm>
        </p:spPr>
      </p:pic>
    </p:spTree>
    <p:extLst>
      <p:ext uri="{BB962C8B-B14F-4D97-AF65-F5344CB8AC3E}">
        <p14:creationId xmlns:p14="http://schemas.microsoft.com/office/powerpoint/2010/main" val="37870042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Типичные протоколы уровня приложений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 передачи гипертекста или язык разметки</a:t>
            </a:r>
            <a:endParaRPr lang="ru-RU" sz="2600" dirty="0">
              <a:latin typeface="Arial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5" y="1458930"/>
            <a:ext cx="7213641" cy="4877188"/>
          </a:xfrm>
        </p:spPr>
      </p:pic>
    </p:spTree>
    <p:extLst>
      <p:ext uri="{BB962C8B-B14F-4D97-AF65-F5344CB8AC3E}">
        <p14:creationId xmlns:p14="http://schemas.microsoft.com/office/powerpoint/2010/main" val="21202930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Типичные протоколы уровня приложений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 передачи гипертекста или язык разметки</a:t>
            </a:r>
            <a:endParaRPr lang="ru-RU" sz="2600" dirty="0">
              <a:latin typeface="Arial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88494"/>
            <a:ext cx="6611523" cy="5454790"/>
          </a:xfrm>
        </p:spPr>
      </p:pic>
    </p:spTree>
    <p:extLst>
      <p:ext uri="{BB962C8B-B14F-4D97-AF65-F5344CB8AC3E}">
        <p14:creationId xmlns:p14="http://schemas.microsoft.com/office/powerpoint/2010/main" val="30804238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Типичные протоколы уровня приложений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 передачи гипертекста или язык разметки</a:t>
            </a:r>
            <a:endParaRPr lang="ru-RU" sz="2600" dirty="0">
              <a:latin typeface="Arial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59" y="1324166"/>
            <a:ext cx="5782974" cy="5206851"/>
          </a:xfrm>
        </p:spPr>
      </p:pic>
    </p:spTree>
    <p:extLst>
      <p:ext uri="{BB962C8B-B14F-4D97-AF65-F5344CB8AC3E}">
        <p14:creationId xmlns:p14="http://schemas.microsoft.com/office/powerpoint/2010/main" val="13959272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4839" y="365363"/>
            <a:ext cx="8772157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9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Уровень приложений, уровень представления и сеансовый уровень</a:t>
            </a:r>
            <a:r>
              <a:rPr lang="ru-RU" sz="24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24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3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Пересмотр моделей OSI и TCP/IP</a:t>
            </a:r>
            <a:endParaRPr lang="ru-RU" sz="2300" dirty="0">
              <a:latin typeface="Arial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934" y="1120753"/>
            <a:ext cx="6851795" cy="552268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Типичные протоколы уровня приложений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HTTP и HTTPS</a:t>
            </a:r>
            <a:endParaRPr lang="ru-RU" sz="280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57371" y="1114889"/>
            <a:ext cx="3512458" cy="561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Разработаны для публикации и получения HTML-страниц </a:t>
            </a:r>
          </a:p>
          <a:p>
            <a:pPr marL="342900" indent="-342900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Используются для передачи данных </a:t>
            </a:r>
          </a:p>
          <a:p>
            <a:pPr marL="342900" indent="-342900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Определяют протокол «запрос-отклик»</a:t>
            </a:r>
          </a:p>
          <a:p>
            <a:pPr marL="342900" indent="-342900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Три стандартных типа сообщений: GET, POST и PUT</a:t>
            </a:r>
          </a:p>
          <a:p>
            <a:pPr marL="342900" indent="-342900" algn="l">
              <a:buFont typeface="Arial"/>
              <a:buChar char="•"/>
            </a:pPr>
            <a:r>
              <a:rPr lang="ru-RU" sz="21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GET —</a:t>
            </a: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запрос клиента на предоставление данных</a:t>
            </a:r>
          </a:p>
          <a:p>
            <a:pPr marL="342900" indent="-342900" algn="l">
              <a:buFont typeface="Arial"/>
              <a:buChar char="•"/>
            </a:pPr>
            <a:r>
              <a:rPr lang="ru-RU" sz="21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POST </a:t>
            </a: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и </a:t>
            </a:r>
            <a:r>
              <a:rPr lang="ru-RU" sz="21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PUT </a:t>
            </a: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используются для отправки сообщений, передающих данные на веб-сервер</a:t>
            </a:r>
            <a:endParaRPr lang="ru-RU" sz="2100" b="0" i="0" dirty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6222" y="1693862"/>
            <a:ext cx="5073356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76870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Типичные протоколы уровня приложений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SMTP, POP и IMAP</a:t>
            </a:r>
            <a:endParaRPr lang="ru-RU" sz="280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9460" y="1061728"/>
            <a:ext cx="3584840" cy="482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50" indent="-174650" algn="l">
              <a:buFont typeface="Arial"/>
              <a:buChar char="•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Как правило, почтовым клиентом для этих протоколов служит почтовый агент (MUA)</a:t>
            </a:r>
          </a:p>
          <a:p>
            <a:pPr marL="174650" indent="-174650" algn="l">
              <a:buFont typeface="Arial"/>
              <a:buChar char="•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Позволяет выполнять отправку сообщений </a:t>
            </a:r>
          </a:p>
          <a:p>
            <a:pPr marL="174650" indent="-174650" algn="l">
              <a:buFont typeface="Arial"/>
              <a:buChar char="•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Помещает полученные сообщения в почтовый ящик клиента</a:t>
            </a:r>
          </a:p>
          <a:p>
            <a:pPr marL="174650" indent="-174650" algn="l">
              <a:buFont typeface="Arial"/>
              <a:buChar char="•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SMTP: отправка сообщений с клиента или с сервера </a:t>
            </a:r>
          </a:p>
          <a:p>
            <a:pPr marL="174650" indent="-174650" algn="l">
              <a:buFont typeface="Arial"/>
              <a:buChar char="•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POP: получение сообщение от почтового сервера </a:t>
            </a:r>
          </a:p>
          <a:p>
            <a:pPr marL="174650" indent="-174650" algn="l">
              <a:buFont typeface="Arial"/>
              <a:buChar char="•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IMAP: протокол доступа к сообщениям в Интернете </a:t>
            </a:r>
            <a:endParaRPr lang="ru-RU" sz="1800" dirty="0" smtClean="0"/>
          </a:p>
          <a:p>
            <a:pPr marL="174650" indent="-174650" algn="l">
              <a:buFont typeface="Arial"/>
              <a:buChar char="•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Почтовый клиент предоставляет функции обоих протоколов в рамках одного приложения</a:t>
            </a:r>
            <a:endParaRPr lang="ru-RU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3677" y="1663700"/>
            <a:ext cx="4950623" cy="4579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6081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Типичные протоколы уровня приложений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SMTP, POP и IMAP</a:t>
            </a:r>
            <a:endParaRPr lang="ru-RU" sz="2800"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3612" y="1194702"/>
            <a:ext cx="5237713" cy="517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2717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Типичные протоколы уровня приложений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SMTP, POP и </a:t>
            </a:r>
            <a:r>
              <a:rPr lang="ru-RU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IMAP (продолжение)</a:t>
            </a:r>
            <a:endParaRPr lang="ru-RU" sz="280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27701" y="1596415"/>
            <a:ext cx="3187698" cy="4670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None/>
            </a:pPr>
            <a:r>
              <a:rPr lang="ru-RU" sz="175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Простой протокол передачи эл. почты (SMTP)</a:t>
            </a:r>
          </a:p>
          <a:p>
            <a:pPr marL="342900" indent="-342900" algn="l">
              <a:lnSpc>
                <a:spcPct val="100000"/>
              </a:lnSpc>
              <a:buFont typeface="Wingdings"/>
              <a:buChar char="§"/>
            </a:pPr>
            <a:r>
              <a:rPr lang="ru-RU" sz="175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Осуществляет передачу электронной почты </a:t>
            </a:r>
            <a:endParaRPr lang="ru-RU" sz="1750" dirty="0" smtClean="0"/>
          </a:p>
          <a:p>
            <a:pPr marL="342900" indent="-342900" algn="l">
              <a:lnSpc>
                <a:spcPct val="100000"/>
              </a:lnSpc>
              <a:buFont typeface="Wingdings"/>
              <a:buChar char="§"/>
            </a:pPr>
            <a:r>
              <a:rPr lang="ru-RU" sz="175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Сообщение должно иметь правильный формат </a:t>
            </a:r>
            <a:endParaRPr lang="ru-RU" sz="1750" dirty="0" smtClean="0"/>
          </a:p>
          <a:p>
            <a:pPr marL="342900" indent="-342900" algn="l">
              <a:lnSpc>
                <a:spcPct val="100000"/>
              </a:lnSpc>
              <a:buFont typeface="Wingdings"/>
              <a:buChar char="§"/>
            </a:pPr>
            <a:r>
              <a:rPr lang="ru-RU" sz="175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Процессы SMTP должны быть запущены на клиенте и на сервере</a:t>
            </a:r>
          </a:p>
          <a:p>
            <a:pPr marL="342900" indent="-342900" algn="l">
              <a:lnSpc>
                <a:spcPct val="100000"/>
              </a:lnSpc>
              <a:buFont typeface="Wingdings"/>
              <a:buChar char="§"/>
            </a:pPr>
            <a:r>
              <a:rPr lang="ru-RU" sz="175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В заголовке сообщения должны быть указаны адреса электронной почты получателя и отправителя в правильном формате </a:t>
            </a:r>
            <a:endParaRPr lang="ru-RU" sz="1750" dirty="0" smtClean="0"/>
          </a:p>
          <a:p>
            <a:pPr marL="342900" indent="-342900" algn="l">
              <a:lnSpc>
                <a:spcPct val="100000"/>
              </a:lnSpc>
              <a:buFont typeface="Wingdings"/>
              <a:buChar char="§"/>
            </a:pPr>
            <a:r>
              <a:rPr lang="ru-RU" sz="175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Используется порт 25</a:t>
            </a:r>
            <a:endParaRPr lang="ru-RU" sz="1750" b="0" i="0" dirty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2444" y="1505869"/>
            <a:ext cx="5165921" cy="480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7127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57" y="394392"/>
            <a:ext cx="8772157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Типичные протоколы уровня приложений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SMTP, POP и IMAP (продолжение)</a:t>
            </a:r>
            <a:endParaRPr lang="ru-RU" sz="280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83728" y="1327161"/>
            <a:ext cx="3018971" cy="532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Почтовый протокол (POP) </a:t>
            </a:r>
            <a:endParaRPr lang="ru-RU" sz="1800" dirty="0" smtClean="0"/>
          </a:p>
          <a:p>
            <a:pPr marL="342900" indent="-342900" algn="l">
              <a:buFont typeface="Wingdings"/>
              <a:buChar char="§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Позволяет рабочим станциям получать электронную почту с почтового сервера </a:t>
            </a:r>
          </a:p>
          <a:p>
            <a:pPr marL="342900" indent="-342900" algn="l">
              <a:buFont typeface="Wingdings"/>
              <a:buChar char="§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Сообщения загружаются с сервера на клиент и удаляются с сервера</a:t>
            </a:r>
            <a:endParaRPr lang="ru-RU" sz="1800" dirty="0" smtClean="0"/>
          </a:p>
          <a:p>
            <a:pPr marL="342900" indent="-342900" algn="l">
              <a:buFont typeface="Wingdings"/>
              <a:buChar char="§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Используется порт 110 </a:t>
            </a:r>
            <a:endParaRPr lang="ru-RU" sz="1800" dirty="0" smtClean="0"/>
          </a:p>
          <a:p>
            <a:pPr marL="342900" indent="-342900" algn="l">
              <a:buFont typeface="Wingdings"/>
              <a:buChar char="§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Протокол POP не хранит сообщения</a:t>
            </a:r>
          </a:p>
          <a:p>
            <a:pPr marL="342900" indent="-342900" algn="l">
              <a:buFont typeface="Wingdings"/>
              <a:buChar char="§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Протокол POP3 подходит для интернет-провайдеров, поскольку он снимает с них ответственность за хранение большого объёма данных на серверах электронной почты.</a:t>
            </a:r>
            <a:endParaRPr lang="ru-RU" sz="1800" b="0" i="0" dirty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7085" y="1412874"/>
            <a:ext cx="5387115" cy="497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9462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Типичные протоколы уровня приложений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SMTP, POP и </a:t>
            </a:r>
            <a:r>
              <a:rPr lang="ru-RU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IMAP (продолжение)</a:t>
            </a:r>
            <a:endParaRPr lang="ru-RU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900" y="1422400"/>
            <a:ext cx="8305800" cy="5036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Простой протокол передачи эл. почты (SMTP) </a:t>
            </a:r>
            <a:endParaRPr lang="ru-RU" sz="2100" dirty="0" smtClean="0"/>
          </a:p>
          <a:p>
            <a:pPr marL="342900" indent="-342900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Надёжная и эффективная передача электронной почты</a:t>
            </a:r>
            <a:endParaRPr lang="ru-RU" sz="2100" dirty="0" smtClean="0"/>
          </a:p>
          <a:p>
            <a:pPr algn="l">
              <a:buNone/>
            </a:pPr>
            <a:endParaRPr lang="ru-RU" sz="2100" dirty="0" smtClean="0"/>
          </a:p>
          <a:p>
            <a:pPr algn="l">
              <a:buNone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Почтовый протокол (POP) </a:t>
            </a:r>
          </a:p>
          <a:p>
            <a:pPr marL="342900" indent="-342900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Позволяет рабочим станциям получать электронную почту с почтового сервера </a:t>
            </a:r>
          </a:p>
          <a:p>
            <a:pPr marL="342900" indent="-342900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При использовании протокола POP сообщения загружаются с сервера на клиент, а затем удаляются с него</a:t>
            </a:r>
            <a:endParaRPr lang="ru-RU" sz="2100" dirty="0" smtClean="0"/>
          </a:p>
          <a:p>
            <a:pPr algn="l">
              <a:buNone/>
            </a:pPr>
            <a:endParaRPr lang="ru-RU" sz="2100" dirty="0" smtClean="0"/>
          </a:p>
          <a:p>
            <a:pPr algn="l">
              <a:buNone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Протокол доступа к сообщениям в Интернете (IMAP) </a:t>
            </a:r>
          </a:p>
          <a:p>
            <a:pPr marL="342900" indent="-342900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Ещё один протокол, используемый для получения сообщений электронной почты</a:t>
            </a:r>
          </a:p>
          <a:p>
            <a:pPr marL="342900" indent="-342900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Его отличие от POP состоит в том, что при подключении пользователя к серверу с поддержкой IMAP в клиентское приложение загружаются только копии сообщений. </a:t>
            </a:r>
          </a:p>
          <a:p>
            <a:pPr marL="342900" indent="-342900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Исходные сообщения остаются на сервере до тех пор, пока они не будут удалены вручную.</a:t>
            </a:r>
            <a:endParaRPr lang="ru-RU" sz="2100" b="0" i="0" dirty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696285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5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Предоставление служб IP-адресации</a:t>
            </a:r>
            <a:br>
              <a:rPr lang="ru-RU" sz="15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5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Служба доменных имён</a:t>
            </a:r>
            <a:endParaRPr lang="ru-RU" sz="2500" dirty="0">
              <a:latin typeface="Arial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20516" y="610004"/>
            <a:ext cx="4130455" cy="259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 b="91221"/>
          <a:stretch>
            <a:fillRect/>
          </a:stretch>
        </p:blipFill>
        <p:spPr bwMode="auto">
          <a:xfrm>
            <a:off x="1503119" y="3822697"/>
            <a:ext cx="5530050" cy="431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4000" y="1740101"/>
            <a:ext cx="233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000" b="0" i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Протокол DNS служит для преобразования читаемых имён, используемых для ссылки на сетевые ресурсы</a:t>
            </a:r>
            <a:endParaRPr lang="ru-RU" sz="2000" b="0" i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 t="34083" b="5740"/>
          <a:stretch>
            <a:fillRect/>
          </a:stretch>
        </p:blipFill>
        <p:spPr bwMode="auto">
          <a:xfrm>
            <a:off x="2125419" y="4254500"/>
            <a:ext cx="4389681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8743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5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Предоставление служб IP-адресации</a:t>
            </a:r>
            <a:br>
              <a:rPr lang="ru-RU" sz="15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5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Служба доменных имён</a:t>
            </a:r>
            <a:endParaRPr lang="ru-RU" sz="2500" dirty="0"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06535" y="734868"/>
            <a:ext cx="4318729" cy="269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 b="84927"/>
          <a:stretch>
            <a:fillRect/>
          </a:stretch>
        </p:blipFill>
        <p:spPr bwMode="auto">
          <a:xfrm>
            <a:off x="1448091" y="3899408"/>
            <a:ext cx="4368510" cy="61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1673083"/>
            <a:ext cx="213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u-RU" sz="20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Протокол DNS служит для преобразования читаемых имён, используемых для ссылки на сетевые ресурсы</a:t>
            </a:r>
            <a:endParaRPr lang="ru-RU" sz="20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 t="33509" b="28502"/>
          <a:stretch>
            <a:fillRect/>
          </a:stretch>
        </p:blipFill>
        <p:spPr bwMode="auto">
          <a:xfrm>
            <a:off x="1714791" y="4254500"/>
            <a:ext cx="4368510" cy="153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 t="88731" b="2182"/>
          <a:stretch>
            <a:fillRect/>
          </a:stretch>
        </p:blipFill>
        <p:spPr bwMode="auto">
          <a:xfrm>
            <a:off x="1714791" y="5740400"/>
            <a:ext cx="43685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7558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Предоставление служб IP-адресации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Формат сообщений DNS</a:t>
            </a:r>
            <a:endParaRPr lang="ru-RU" sz="28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1257" y="1349829"/>
            <a:ext cx="8563429" cy="5327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759" indent="-177759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На DNS-сервер хранятся различные типы записей ресурсов, используемые для преобразования имён</a:t>
            </a:r>
          </a:p>
          <a:p>
            <a:pPr marL="177759" indent="-177759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Они содержат имя, адрес и тип записи</a:t>
            </a:r>
            <a:endParaRPr lang="ru-RU" sz="2100" dirty="0" smtClean="0"/>
          </a:p>
          <a:p>
            <a:pPr marL="177759" indent="-177759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Типы записей:</a:t>
            </a:r>
          </a:p>
          <a:p>
            <a:pPr marL="634959" lvl="2" indent="-177759" algn="l">
              <a:buFont typeface="Arial"/>
              <a:buChar char="•"/>
            </a:pPr>
            <a:r>
              <a:rPr lang="ru-RU" sz="21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A —</a:t>
            </a: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адрес оконечного устройства</a:t>
            </a:r>
          </a:p>
          <a:p>
            <a:pPr marL="634959" lvl="2" indent="-177759" algn="l">
              <a:buFont typeface="Arial"/>
              <a:buChar char="•"/>
            </a:pPr>
            <a:r>
              <a:rPr lang="ru-RU" sz="21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NS —</a:t>
            </a: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доверенный сервер имён</a:t>
            </a:r>
          </a:p>
          <a:p>
            <a:pPr marL="634959" lvl="2" indent="-177759" algn="l">
              <a:buFont typeface="Arial"/>
              <a:buChar char="•"/>
            </a:pPr>
            <a:r>
              <a:rPr lang="ru-RU" sz="21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CNAME —</a:t>
            </a: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каноническое имя псевдонима; используется в том случае, когда для нескольких служб существует один сетевой адрес, но для каждой службы используется отдельная запись в DNS</a:t>
            </a:r>
          </a:p>
          <a:p>
            <a:pPr marL="634959" lvl="2" indent="-177759" algn="l">
              <a:buFont typeface="Arial"/>
              <a:buChar char="•"/>
            </a:pPr>
            <a:r>
              <a:rPr lang="ru-RU" sz="21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MX —</a:t>
            </a: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запись обмена сообщениями; сопоставляет доменное имя со списком серверов обмена сообщениями </a:t>
            </a:r>
            <a:endParaRPr lang="ru-RU" sz="2100" dirty="0" smtClean="0"/>
          </a:p>
          <a:p>
            <a:pPr marL="177759" lvl="1" indent="-177759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Не способен преобразовать имя, используя его сохранённые записи, поэтому обращается к другим серверам </a:t>
            </a:r>
            <a:endParaRPr lang="ru-RU" sz="2100" dirty="0" smtClean="0"/>
          </a:p>
          <a:p>
            <a:pPr marL="177759" indent="-177759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Сервер временно хранит числовой адрес, соответствующий имени в кэш-памяти</a:t>
            </a:r>
            <a:endParaRPr lang="ru-RU" sz="2100" dirty="0" smtClean="0"/>
          </a:p>
          <a:p>
            <a:pPr marL="177759" indent="-177759" algn="l">
              <a:buFont typeface="Arial"/>
              <a:buChar char="•"/>
            </a:pP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Команда Windows</a:t>
            </a:r>
            <a:r>
              <a:rPr lang="ru-RU" sz="21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ipconfig /displaydns </a:t>
            </a: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отображает все закешированные к текущему моменту разрешения DNS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5489328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Предоставление служб IP-адресации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Иерархия DNS</a:t>
            </a:r>
            <a:endParaRPr lang="ru-RU" sz="2800">
              <a:latin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75613" y="1373550"/>
            <a:ext cx="5700665" cy="515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1687934"/>
            <a:ext cx="2133600" cy="5092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9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Примеры доменов верхнего уровня:</a:t>
            </a:r>
          </a:p>
          <a:p>
            <a:pPr algn="l">
              <a:buNone/>
            </a:pPr>
            <a:endParaRPr lang="ru-RU" sz="1900" dirty="0" smtClean="0"/>
          </a:p>
          <a:p>
            <a:pPr algn="l">
              <a:buNone/>
            </a:pPr>
            <a:r>
              <a:rPr lang="ru-RU" sz="19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.au — </a:t>
            </a:r>
            <a:r>
              <a:rPr lang="ru-RU" sz="19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Австралия</a:t>
            </a:r>
          </a:p>
          <a:p>
            <a:pPr algn="l">
              <a:buNone/>
            </a:pPr>
            <a:endParaRPr lang="ru-RU" sz="1900" dirty="0" smtClean="0"/>
          </a:p>
          <a:p>
            <a:pPr algn="l">
              <a:buNone/>
            </a:pPr>
            <a:r>
              <a:rPr lang="ru-RU" sz="19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.co — </a:t>
            </a:r>
            <a:r>
              <a:rPr lang="ru-RU" sz="19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Колумбия</a:t>
            </a:r>
          </a:p>
          <a:p>
            <a:pPr algn="l">
              <a:buNone/>
            </a:pPr>
            <a:endParaRPr lang="ru-RU" sz="1900" dirty="0" smtClean="0"/>
          </a:p>
          <a:p>
            <a:pPr algn="l">
              <a:buNone/>
            </a:pPr>
            <a:r>
              <a:rPr lang="ru-RU" sz="19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.com —</a:t>
            </a:r>
            <a:r>
              <a:rPr lang="ru-RU" sz="19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коммерческое или промышленное предприятие</a:t>
            </a:r>
          </a:p>
          <a:p>
            <a:pPr algn="l">
              <a:buNone/>
            </a:pPr>
            <a:endParaRPr lang="ru-RU" sz="1900" dirty="0" smtClean="0"/>
          </a:p>
          <a:p>
            <a:pPr algn="l">
              <a:buNone/>
            </a:pPr>
            <a:r>
              <a:rPr lang="ru-RU" sz="19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.jp — </a:t>
            </a:r>
            <a:r>
              <a:rPr lang="ru-RU" sz="19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Япония</a:t>
            </a:r>
          </a:p>
          <a:p>
            <a:pPr algn="l">
              <a:buNone/>
            </a:pPr>
            <a:endParaRPr lang="ru-RU" sz="1900" dirty="0" smtClean="0"/>
          </a:p>
          <a:p>
            <a:pPr algn="l">
              <a:buNone/>
            </a:pPr>
            <a:r>
              <a:rPr lang="ru-RU" sz="19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.org — </a:t>
            </a:r>
            <a:r>
              <a:rPr lang="ru-RU" sz="19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некоммерческая организация</a:t>
            </a:r>
            <a:endParaRPr lang="ru-RU" sz="1900" b="0" i="0" dirty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484036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64839" y="365363"/>
            <a:ext cx="8772157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9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Уровень приложений, уровень представления и сеансовый уровень</a:t>
            </a:r>
            <a:r>
              <a:rPr lang="ru-RU" sz="24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24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3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Пересмотр моделей OSI и TCP/IP</a:t>
            </a:r>
            <a:endParaRPr lang="ru-RU" sz="2300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b="17397"/>
          <a:stretch>
            <a:fillRect/>
          </a:stretch>
        </p:blipFill>
        <p:spPr bwMode="auto">
          <a:xfrm>
            <a:off x="-265466" y="1203563"/>
            <a:ext cx="6865629" cy="5369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79285" y="1016687"/>
            <a:ext cx="2557711" cy="574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333333"/>
                </a:solidFill>
                <a:latin typeface="CiscoSansTTLight"/>
              </a:rPr>
              <a:t> Уровни 5, 6 и 7 модели OSI используются в качестве опорных для разработчиков и поставщиков прикладного программного обеспечения, чтобы создавать продукты, которым требуется доступ к сети (например, веб-браузеры).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2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Предоставление служб IP-адресации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nslookup</a:t>
            </a:r>
            <a:endParaRPr lang="ru-RU" sz="28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300" y="1384300"/>
            <a:ext cx="83693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759" indent="-177759" algn="l">
              <a:buFont typeface="Arial"/>
              <a:buChar char="•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Утилита операционной системы </a:t>
            </a:r>
            <a:r>
              <a:rPr lang="ru-RU" sz="18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nslookup</a:t>
            </a: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 позволяет пользователям вручную отправлять запросы серверам имён на преобразование определённого имени узла</a:t>
            </a:r>
          </a:p>
          <a:p>
            <a:pPr marL="177759" indent="-177759" algn="l">
              <a:buFont typeface="Arial"/>
              <a:buChar char="•"/>
            </a:pPr>
            <a:r>
              <a:rPr lang="ru-RU" sz="18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Эту утилиту можно использовать для устранения неполадок при преобразовании имён и для проверки текущего статуса серверов имён</a:t>
            </a:r>
            <a:endParaRPr lang="ru-RU" sz="1800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63" y="2786063"/>
            <a:ext cx="4684313" cy="371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9689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Предоставление служб IP-адресации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 динамической конфигурации узла</a:t>
            </a:r>
            <a:endParaRPr lang="ru-RU" sz="2800"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31316" y="1477288"/>
            <a:ext cx="4802740" cy="423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4624" y="1388388"/>
            <a:ext cx="3300524" cy="5036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/>
              <a:buChar char="§"/>
            </a:pPr>
            <a:r>
              <a:rPr lang="ru-RU" sz="17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DHCP позволяет узлу динамически получать IP-адрес </a:t>
            </a:r>
            <a:endParaRPr lang="ru-RU" sz="1700" dirty="0" smtClean="0"/>
          </a:p>
          <a:p>
            <a:pPr marL="342900" indent="-342900" algn="l">
              <a:buFont typeface="Wingdings"/>
              <a:buChar char="§"/>
            </a:pPr>
            <a:r>
              <a:rPr lang="ru-RU" sz="17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DHCP-серверу отправляется запрос адреса, после чего сервер выбирает адрес из настроенного диапазона адресов (т. н. «пул») и передаёт его в «аренду» узлу на указанный период</a:t>
            </a:r>
          </a:p>
          <a:p>
            <a:pPr marL="342900" indent="-342900" algn="l">
              <a:buFont typeface="Wingdings"/>
              <a:buChar char="§"/>
            </a:pPr>
            <a:r>
              <a:rPr lang="ru-RU" sz="17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DHCP используется узлами общего назначения (например оконечные пользовательские устройства), а статическая адресация используется для сетевых устройств (например шлюзы, коммутаторы, серверы и принтеры)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617406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Предоставление служб IP-адресации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Принцип работы DHCP</a:t>
            </a:r>
            <a:endParaRPr lang="ru-RU" sz="2800">
              <a:latin typeface="Arial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26328" y="1633538"/>
            <a:ext cx="6126243" cy="37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5079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Предоставление служб совместного доступа к файлам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 передачи файлов</a:t>
            </a:r>
            <a:endParaRPr lang="ru-RU"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6376" y="1426878"/>
            <a:ext cx="5098840" cy="491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56300" y="1204914"/>
            <a:ext cx="2984500" cy="527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>
              <a:buFont typeface="Arial"/>
              <a:buChar char="•"/>
            </a:pPr>
            <a:r>
              <a:rPr lang="ru-RU" sz="17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FTP позволяет передавать данные между клиентом и сервером</a:t>
            </a:r>
          </a:p>
          <a:p>
            <a:pPr marL="228600" indent="-228600" algn="l">
              <a:buFont typeface="Arial"/>
              <a:buChar char="•"/>
            </a:pPr>
            <a:r>
              <a:rPr lang="ru-RU" sz="17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FTP-клиент представляет собой приложение, запущенное на компьютере, которое используется для передачи данных с сервера, где функционирует служба FTP.</a:t>
            </a:r>
            <a:endParaRPr lang="ru-RU" sz="1700" dirty="0" smtClean="0"/>
          </a:p>
          <a:p>
            <a:pPr marL="228600" indent="-228600" algn="l">
              <a:buFont typeface="Arial"/>
              <a:buChar char="•"/>
            </a:pPr>
            <a:r>
              <a:rPr lang="ru-RU" sz="17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В целях успешной передачи данных для FTP требуется два соединения между клиентом с сервером: одно для команд и ответов, другое — для передачи собственно данных.</a:t>
            </a:r>
            <a:endParaRPr lang="ru-RU" sz="1700" b="0" i="0" dirty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596557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610292"/>
            <a:ext cx="8772157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Предоставление служб обмена файлами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0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 обмена блоками серверных сообщений</a:t>
            </a:r>
            <a:endParaRPr lang="ru-RU" sz="3000" dirty="0"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 b="5150"/>
          <a:stretch>
            <a:fillRect/>
          </a:stretch>
        </p:blipFill>
        <p:spPr bwMode="auto">
          <a:xfrm>
            <a:off x="3117161" y="1435098"/>
            <a:ext cx="5402952" cy="509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7500" y="1584437"/>
            <a:ext cx="25821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>
              <a:buFont typeface="Arial"/>
              <a:buChar char="•"/>
            </a:pPr>
            <a:r>
              <a:rPr lang="ru-RU" sz="20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Клиенты устанавливают долгосрочное соединение с серверами </a:t>
            </a:r>
          </a:p>
          <a:p>
            <a:pPr marL="228600" indent="-228600" algn="l">
              <a:buFont typeface="Arial"/>
              <a:buChar char="•"/>
            </a:pPr>
            <a:r>
              <a:rPr lang="ru-RU" sz="20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После установления соединения пользователь может осуществлять доступ к ресурсам на сервере так, как если бы эти ресурсы были локальными на клиентском узле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7160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534092"/>
            <a:ext cx="8772157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Предоставление служб обмена файлами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 обмена блоками серверных сообщений</a:t>
            </a:r>
            <a:endParaRPr lang="ru-RU" sz="2800" dirty="0">
              <a:latin typeface="Arial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0381" y="1539874"/>
            <a:ext cx="4997538" cy="496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0886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Перемещайте!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Интернет вещей</a:t>
            </a:r>
            <a:endParaRPr lang="ru-RU"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71600" y="1269074"/>
            <a:ext cx="6362583" cy="518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2536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Перемещайте!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Передача сообщения по сети</a:t>
            </a:r>
            <a:endParaRPr lang="ru-RU"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94449" y="1663700"/>
            <a:ext cx="6203387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3935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Перемещайте!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Передача сообщения по сети</a:t>
            </a:r>
            <a:endParaRPr lang="ru-RU"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51983" y="1418671"/>
            <a:ext cx="6496719" cy="482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1013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Перемещайте!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Передача сообщения по сети</a:t>
            </a:r>
            <a:endParaRPr lang="ru-RU"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73961" y="1627187"/>
            <a:ext cx="6323078" cy="4724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602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Уровень приложений, уровень представления и сеансовый уровень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Уровень приложений</a:t>
            </a:r>
            <a:endParaRPr lang="ru-RU" sz="280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3868" y="1232592"/>
            <a:ext cx="6844903" cy="574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44789" y="1496215"/>
            <a:ext cx="22992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33333"/>
                </a:solidFill>
                <a:latin typeface="CiscoSansTTLight"/>
              </a:rPr>
              <a:t>обеспечивается взаимодействие между приложениями, используемыми для обмена данными, и базовой сетью, по которой передаются сообщения.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30458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Перемещайте!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0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Получение данных на оконечное устройство</a:t>
            </a:r>
            <a:endParaRPr lang="ru-RU" sz="3000" dirty="0"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 t="5667" b="6551"/>
          <a:stretch>
            <a:fillRect/>
          </a:stretch>
        </p:blipFill>
        <p:spPr bwMode="auto">
          <a:xfrm>
            <a:off x="1574800" y="1651000"/>
            <a:ext cx="5927708" cy="459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65325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661092"/>
            <a:ext cx="8772157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Перемещайте!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0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Получение данных посредством сетевого взаимодействия</a:t>
            </a:r>
            <a:endParaRPr lang="ru-RU" sz="3000" dirty="0">
              <a:latin typeface="Arial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84308" y="1463674"/>
            <a:ext cx="535569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97187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597592"/>
            <a:ext cx="8772157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Перемещайте!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0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Получение данных в соответствующее приложение</a:t>
            </a:r>
            <a:endParaRPr lang="ru-RU" sz="3000" dirty="0">
              <a:latin typeface="Arial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6984" y="1439863"/>
            <a:ext cx="7492979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5207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Уровень приложений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Заключение</a:t>
            </a:r>
            <a:endParaRPr lang="ru-RU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809" y="1310902"/>
            <a:ext cx="8733677" cy="4926405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Приложения — это компьютерные программы, с помощью которых пользователь может начать процесс передачи данных.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Службы — это фоновые программы, которые обеспечивают связь между уровнем приложений и более низшими уровнями сетевой модели.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Протоколы представляют собой структуру общепринятых правил и процессов, с помощью которых службы, исполняемые на одном устройстве, могут обмениваться данными с рядом различных сетевых устройств.</a:t>
            </a: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ru-RU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Уровень приложений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Заключение</a:t>
            </a:r>
            <a:endParaRPr lang="ru-RU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5809" y="1310902"/>
            <a:ext cx="8733677" cy="4926405"/>
          </a:xfrm>
        </p:spPr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HTTP поддерживает доставку веб-страниц на оконечные устройства.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SMTP, POP и IMAP поддерживают отправку и получение электронной почты.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SMB и FTP позволяют пользователям совместно использовать файлы.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Приложения P2P предоставляют пользователям удобные функции «прозрачного» использования среды.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DNS служит для преобразования читаемых имён, используемых для ссылки на сетевые ресурсы, в числовые адреса, которые могут использоваться сетью.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Все эти компоненты взаимодействуют между собой на уровне приложений.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В свою очередь, уровень приложений даёт пользователям возможность работать и просматривать веб-страницы в сети Интернет.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924041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ru-RU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Уровень приложений, уровень представления и сеансовый уровень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Уровень представления и сеансовый уровень</a:t>
            </a:r>
            <a:endParaRPr lang="ru-RU" sz="28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6301" y="1244600"/>
            <a:ext cx="80010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На уровне представления задействованы три основные функции:</a:t>
            </a:r>
          </a:p>
          <a:p>
            <a:pPr algn="l">
              <a:buNone/>
            </a:pPr>
            <a:endParaRPr lang="ru-RU" sz="2200" dirty="0" smtClean="0"/>
          </a:p>
          <a:p>
            <a:pPr marL="342900" indent="-342900" algn="l">
              <a:buFont typeface="Arial"/>
              <a:buChar char="•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кодирование и преобразование данных уровня приложений; </a:t>
            </a:r>
          </a:p>
          <a:p>
            <a:pPr marL="342900" indent="-342900" algn="l">
              <a:buFont typeface="Arial"/>
              <a:buChar char="•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сжатие данных; </a:t>
            </a:r>
          </a:p>
          <a:p>
            <a:pPr marL="342900" indent="-342900" algn="l">
              <a:buFont typeface="Arial"/>
              <a:buChar char="•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шифрование данных для передачи и их расшифровка после получения по адресу назначения.</a:t>
            </a:r>
            <a:endParaRPr lang="ru-RU" sz="2200" dirty="0"/>
          </a:p>
        </p:txBody>
      </p:sp>
      <p:sp>
        <p:nvSpPr>
          <p:cNvPr id="3" name="Rectangle 2"/>
          <p:cNvSpPr/>
          <p:nvPr/>
        </p:nvSpPr>
        <p:spPr>
          <a:xfrm>
            <a:off x="841829" y="3891441"/>
            <a:ext cx="72136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Сеансовый уровень</a:t>
            </a:r>
          </a:p>
          <a:p>
            <a:pPr algn="l">
              <a:buNone/>
            </a:pPr>
            <a:endParaRPr lang="ru-RU" sz="2200" dirty="0" smtClean="0"/>
          </a:p>
          <a:p>
            <a:pPr marL="342900" indent="-342900" algn="l">
              <a:buFont typeface="Arial"/>
              <a:buChar char="•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Функции сеансового уровня создают и обеспечивают диалоги между исходными и конечными приложениями</a:t>
            </a:r>
          </a:p>
          <a:p>
            <a:pPr marL="342900" indent="-342900" algn="l">
              <a:buFont typeface="Arial"/>
              <a:buChar char="•"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Сеансовый уровень обрабатывает обмен данными для запуска диалогов, поддержания их активности и перезапуска сеансов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04911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Уровень приложений, уровень представления и сеансовый уровень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Уровень представления и сеансовый уровень</a:t>
            </a:r>
            <a:endParaRPr lang="ru-RU" sz="280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3706" y="1232592"/>
            <a:ext cx="7015131" cy="571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6241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Уровень приложений, уровень представления и сеансовый уровень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Протоколы уровня приложений TCP/IP</a:t>
            </a:r>
            <a:endParaRPr lang="ru-RU" sz="28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370" y="1335313"/>
            <a:ext cx="8447315" cy="5036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1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Протокол преобразования имён интернет-доменов (DNS): </a:t>
            </a: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используется для преобразования интернет-доменов в IP-адреса</a:t>
            </a:r>
          </a:p>
          <a:p>
            <a:pPr algn="l">
              <a:buNone/>
            </a:pPr>
            <a:endParaRPr lang="ru-RU" sz="2100" b="1" dirty="0" smtClean="0"/>
          </a:p>
          <a:p>
            <a:pPr algn="l">
              <a:buNone/>
            </a:pPr>
            <a:r>
              <a:rPr lang="ru-RU" sz="21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Telnet:</a:t>
            </a: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протокол эмуляции терминала; используется для предоставления удалённого доступа к серверам и сетевым устройствам</a:t>
            </a:r>
          </a:p>
          <a:p>
            <a:pPr algn="l">
              <a:buNone/>
            </a:pPr>
            <a:endParaRPr lang="ru-RU" sz="2100" b="1" dirty="0" smtClean="0"/>
          </a:p>
          <a:p>
            <a:pPr algn="l">
              <a:buNone/>
            </a:pPr>
            <a:r>
              <a:rPr lang="ru-RU" sz="21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Протокол загрузки (BOOTP):</a:t>
            </a: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предшественник протокола DHCP; сетевой протокол, используемый для получения данных IP-адреса во время загрузки</a:t>
            </a:r>
            <a:endParaRPr lang="ru-RU" sz="2100" dirty="0" smtClean="0"/>
          </a:p>
          <a:p>
            <a:pPr algn="l">
              <a:buNone/>
            </a:pPr>
            <a:endParaRPr lang="ru-RU" sz="2100" b="1" dirty="0" smtClean="0"/>
          </a:p>
          <a:p>
            <a:pPr algn="l">
              <a:buNone/>
            </a:pPr>
            <a:r>
              <a:rPr lang="ru-RU" sz="21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Протокол динамической конфигурации узла (DHCP):</a:t>
            </a: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используется для назначения узлу IP-адреса, маски подсети, шлюза по умолчанию и DNS-сервера</a:t>
            </a:r>
          </a:p>
          <a:p>
            <a:pPr algn="l">
              <a:buNone/>
            </a:pPr>
            <a:endParaRPr lang="ru-RU" sz="2100" dirty="0" smtClean="0"/>
          </a:p>
          <a:p>
            <a:pPr algn="l">
              <a:buNone/>
            </a:pPr>
            <a:r>
              <a:rPr lang="ru-RU" sz="21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Протокол передачи гипертекста (HTTP):</a:t>
            </a:r>
            <a:r>
              <a:rPr lang="ru-RU" sz="21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используется для передачи файлов, составляющих веб-страницы в Интернете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2700108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Уровень приложений, уровень представления и сеансовый уровень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Протоколы уровня приложений TCP/IP</a:t>
            </a:r>
            <a:endParaRPr lang="ru-RU" sz="280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371" y="1494971"/>
            <a:ext cx="8447315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2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Протокол передачи файлов (FTP):</a:t>
            </a: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используется для интерактивной передачи файлов между системами</a:t>
            </a:r>
          </a:p>
          <a:p>
            <a:pPr algn="l">
              <a:buNone/>
            </a:pPr>
            <a:endParaRPr lang="ru-RU" sz="2200" dirty="0" smtClean="0"/>
          </a:p>
          <a:p>
            <a:pPr algn="l">
              <a:buNone/>
            </a:pPr>
            <a:r>
              <a:rPr lang="ru-RU" sz="22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Простой протокол передачи файлов (TFTP):</a:t>
            </a: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используется для активной передачи файлов без установления соединения</a:t>
            </a:r>
          </a:p>
          <a:p>
            <a:pPr algn="l">
              <a:buNone/>
            </a:pPr>
            <a:endParaRPr lang="ru-RU" sz="2200" dirty="0" smtClean="0"/>
          </a:p>
          <a:p>
            <a:pPr algn="l">
              <a:buNone/>
            </a:pPr>
            <a:r>
              <a:rPr lang="ru-RU" sz="22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Простой протокол передачи эл. почты (SMTP):</a:t>
            </a: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используется для передачи сообщений и вложений электронной почты</a:t>
            </a:r>
          </a:p>
          <a:p>
            <a:pPr algn="l">
              <a:buNone/>
            </a:pPr>
            <a:endParaRPr lang="ru-RU" sz="2200" dirty="0" smtClean="0"/>
          </a:p>
          <a:p>
            <a:pPr algn="l">
              <a:buNone/>
            </a:pPr>
            <a:r>
              <a:rPr lang="ru-RU" sz="22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Почтовый протокол (POP):</a:t>
            </a: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используется почтовыми клиентами для получения электронной почты с удалённого сервера</a:t>
            </a:r>
          </a:p>
          <a:p>
            <a:pPr algn="l">
              <a:buNone/>
            </a:pPr>
            <a:endParaRPr lang="ru-RU" sz="2200" dirty="0" smtClean="0"/>
          </a:p>
          <a:p>
            <a:pPr algn="l">
              <a:buNone/>
            </a:pPr>
            <a:r>
              <a:rPr lang="ru-RU" sz="2200" b="1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Протокол доступа к сообщениям в Интернете (IMAP):</a:t>
            </a: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ещё один протокол получения электронной почты</a:t>
            </a:r>
            <a:endParaRPr lang="ru-RU" sz="2200" b="0" i="0" dirty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097236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-34557" y="419548"/>
            <a:ext cx="8772157" cy="508692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Одноранговые сети</a:t>
            </a:r>
            <a:endParaRPr lang="ru-RU" dirty="0"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06400" y="934980"/>
            <a:ext cx="9144000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22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Оба устройства считаются равными в рамках обмена данными</a:t>
            </a:r>
            <a:endParaRPr lang="ru-RU" sz="2200" dirty="0"/>
          </a:p>
        </p:txBody>
      </p:sp>
      <p:sp>
        <p:nvSpPr>
          <p:cNvPr id="5" name="Rectangle 4"/>
          <p:cNvSpPr/>
          <p:nvPr/>
        </p:nvSpPr>
        <p:spPr>
          <a:xfrm>
            <a:off x="-34557" y="6076418"/>
            <a:ext cx="786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ru-RU" sz="2000" b="0" i="0" dirty="0" smtClean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Роли клиента и сервера устанавливаются на время запроса.</a:t>
            </a:r>
            <a:endParaRPr lang="ru-RU" sz="2000" b="0" i="0" dirty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b="10877"/>
          <a:stretch>
            <a:fillRect/>
          </a:stretch>
        </p:blipFill>
        <p:spPr bwMode="auto">
          <a:xfrm>
            <a:off x="-34557" y="1486223"/>
            <a:ext cx="6560199" cy="4435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25642" y="1689403"/>
            <a:ext cx="2500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333333"/>
                </a:solidFill>
                <a:latin typeface="CiscoSansTTLight"/>
              </a:rPr>
              <a:t>В P2P-сети два компьютера (или более двух) подключаются между собой по сети и могут открывать доступ к своим ресурсам (например, к принтерам и файлам) без использования выделенного сервера.</a:t>
            </a:r>
            <a:endParaRPr lang="en-US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19457</TotalTime>
  <Pages>28</Pages>
  <Words>1869</Words>
  <Application>Microsoft Office PowerPoint</Application>
  <PresentationFormat>Экран (4:3)</PresentationFormat>
  <Paragraphs>291</Paragraphs>
  <Slides>45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45</vt:i4>
      </vt:variant>
    </vt:vector>
  </HeadingPairs>
  <TitlesOfParts>
    <vt:vector size="51" baseType="lpstr">
      <vt:lpstr>ＭＳ Ｐゴシック</vt:lpstr>
      <vt:lpstr>Arial</vt:lpstr>
      <vt:lpstr>CiscoSansTTLight</vt:lpstr>
      <vt:lpstr>Wingdings</vt:lpstr>
      <vt:lpstr>PPT-TMPLT-WHT_C</vt:lpstr>
      <vt:lpstr>NetAcad-4F_PPT-WHT_060408</vt:lpstr>
      <vt:lpstr>Глава 10. Уровень приложений</vt:lpstr>
      <vt:lpstr>Уровень приложений, уровень представления и сеансовый уровень Пересмотр моделей OSI и TCP/IP</vt:lpstr>
      <vt:lpstr>Уровень приложений, уровень представления и сеансовый уровень Пересмотр моделей OSI и TCP/IP</vt:lpstr>
      <vt:lpstr>Уровень приложений, уровень представления и сеансовый уровень Уровень приложений</vt:lpstr>
      <vt:lpstr>Уровень приложений, уровень представления и сеансовый уровень Уровень представления и сеансовый уровень</vt:lpstr>
      <vt:lpstr>Уровень приложений, уровень представления и сеансовый уровень Уровень представления и сеансовый уровень</vt:lpstr>
      <vt:lpstr>Уровень приложений, уровень представления и сеансовый уровень Протоколы уровня приложений TCP/IP</vt:lpstr>
      <vt:lpstr>Уровень приложений, уровень представления и сеансовый уровень Протоколы уровня приложений TCP/IP</vt:lpstr>
      <vt:lpstr> Одноранговые сети</vt:lpstr>
      <vt:lpstr> Одноранговые приложения</vt:lpstr>
      <vt:lpstr>Способы взаимодействия протоколов приложений с приложениями конечных пользователей Типичные приложения P2P</vt:lpstr>
      <vt:lpstr>Взаимодействие протоколов приложений с приложениями конечных пользователей Модель типа «клиент-сервер»</vt:lpstr>
      <vt:lpstr>Взаимодействие протоколов приложений с приложениями конечных пользователей Модель типа «клиент-сервер»</vt:lpstr>
      <vt:lpstr>Типичные протоколы уровня приложений Пересмотр протоколов уровня приложений</vt:lpstr>
      <vt:lpstr>Типичные протоколы уровня приложений Протокол передачи гипертекста или язык разметки</vt:lpstr>
      <vt:lpstr>Типичные протоколы уровня приложений Протокол передачи гипертекста или язык разметки</vt:lpstr>
      <vt:lpstr>Типичные протоколы уровня приложений Протокол передачи гипертекста или язык разметки</vt:lpstr>
      <vt:lpstr>Типичные протоколы уровня приложений Протокол передачи гипертекста или язык разметки</vt:lpstr>
      <vt:lpstr>Типичные протоколы уровня приложений Протокол передачи гипертекста или язык разметки</vt:lpstr>
      <vt:lpstr>Типичные протоколы уровня приложений HTTP и HTTPS</vt:lpstr>
      <vt:lpstr>Типичные протоколы уровня приложений SMTP, POP и IMAP</vt:lpstr>
      <vt:lpstr>Типичные протоколы уровня приложений SMTP, POP и IMAP</vt:lpstr>
      <vt:lpstr>Типичные протоколы уровня приложений SMTP, POP и IMAP (продолжение)</vt:lpstr>
      <vt:lpstr>Типичные протоколы уровня приложений SMTP, POP и IMAP (продолжение)</vt:lpstr>
      <vt:lpstr>Типичные протоколы уровня приложений SMTP, POP и IMAP (продолжение)</vt:lpstr>
      <vt:lpstr>Предоставление служб IP-адресации Служба доменных имён</vt:lpstr>
      <vt:lpstr>Предоставление служб IP-адресации Служба доменных имён</vt:lpstr>
      <vt:lpstr>Предоставление служб IP-адресации Формат сообщений DNS</vt:lpstr>
      <vt:lpstr>Предоставление служб IP-адресации Иерархия DNS</vt:lpstr>
      <vt:lpstr>Предоставление служб IP-адресации nslookup</vt:lpstr>
      <vt:lpstr>Предоставление служб IP-адресации Протокол динамической конфигурации узла</vt:lpstr>
      <vt:lpstr>Предоставление служб IP-адресации Принцип работы DHCP</vt:lpstr>
      <vt:lpstr>Предоставление служб совместного доступа к файлам Протокол передачи файлов</vt:lpstr>
      <vt:lpstr>Предоставление служб обмена файлами Протокол обмена блоками серверных сообщений</vt:lpstr>
      <vt:lpstr>Предоставление служб обмена файлами Протокол обмена блоками серверных сообщений</vt:lpstr>
      <vt:lpstr>Перемещайте! Интернет вещей</vt:lpstr>
      <vt:lpstr>Перемещайте! Передача сообщения по сети</vt:lpstr>
      <vt:lpstr>Перемещайте! Передача сообщения по сети</vt:lpstr>
      <vt:lpstr>Перемещайте! Передача сообщения по сети</vt:lpstr>
      <vt:lpstr>Перемещайте! Получение данных на оконечное устройство</vt:lpstr>
      <vt:lpstr>Перемещайте! Получение данных посредством сетевого взаимодействия</vt:lpstr>
      <vt:lpstr>Перемещайте! Получение данных в соответствующее приложение</vt:lpstr>
      <vt:lpstr>Уровень приложений Заключение</vt:lpstr>
      <vt:lpstr>Уровень приложений 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Пользователь Windows</cp:lastModifiedBy>
  <cp:revision>753</cp:revision>
  <cp:lastPrinted>1999-01-27T00:54:54Z</cp:lastPrinted>
  <dcterms:created xsi:type="dcterms:W3CDTF">2006-10-23T15:07:30Z</dcterms:created>
  <dcterms:modified xsi:type="dcterms:W3CDTF">2017-11-23T05:27:02Z</dcterms:modified>
</cp:coreProperties>
</file>