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1"/>
  </p:notesMasterIdLst>
  <p:handoutMasterIdLst>
    <p:handoutMasterId r:id="rId62"/>
  </p:handoutMasterIdLst>
  <p:sldIdLst>
    <p:sldId id="500" r:id="rId3"/>
    <p:sldId id="780" r:id="rId4"/>
    <p:sldId id="781" r:id="rId5"/>
    <p:sldId id="782" r:id="rId6"/>
    <p:sldId id="783" r:id="rId7"/>
    <p:sldId id="784" r:id="rId8"/>
    <p:sldId id="785" r:id="rId9"/>
    <p:sldId id="786" r:id="rId10"/>
    <p:sldId id="779" r:id="rId11"/>
    <p:sldId id="735" r:id="rId12"/>
    <p:sldId id="772" r:id="rId13"/>
    <p:sldId id="774" r:id="rId14"/>
    <p:sldId id="764" r:id="rId15"/>
    <p:sldId id="710" r:id="rId16"/>
    <p:sldId id="711" r:id="rId17"/>
    <p:sldId id="713" r:id="rId18"/>
    <p:sldId id="714" r:id="rId19"/>
    <p:sldId id="762" r:id="rId20"/>
    <p:sldId id="715" r:id="rId21"/>
    <p:sldId id="716" r:id="rId22"/>
    <p:sldId id="719" r:id="rId23"/>
    <p:sldId id="721" r:id="rId24"/>
    <p:sldId id="722" r:id="rId25"/>
    <p:sldId id="775" r:id="rId26"/>
    <p:sldId id="724" r:id="rId27"/>
    <p:sldId id="776" r:id="rId28"/>
    <p:sldId id="720" r:id="rId29"/>
    <p:sldId id="730" r:id="rId30"/>
    <p:sldId id="734" r:id="rId31"/>
    <p:sldId id="733" r:id="rId32"/>
    <p:sldId id="731" r:id="rId33"/>
    <p:sldId id="732" r:id="rId34"/>
    <p:sldId id="727" r:id="rId35"/>
    <p:sldId id="742" r:id="rId36"/>
    <p:sldId id="740" r:id="rId37"/>
    <p:sldId id="766" r:id="rId38"/>
    <p:sldId id="777" r:id="rId39"/>
    <p:sldId id="738" r:id="rId40"/>
    <p:sldId id="778" r:id="rId41"/>
    <p:sldId id="765" r:id="rId42"/>
    <p:sldId id="768" r:id="rId43"/>
    <p:sldId id="769" r:id="rId44"/>
    <p:sldId id="745" r:id="rId45"/>
    <p:sldId id="746" r:id="rId46"/>
    <p:sldId id="748" r:id="rId47"/>
    <p:sldId id="739" r:id="rId48"/>
    <p:sldId id="751" r:id="rId49"/>
    <p:sldId id="750" r:id="rId50"/>
    <p:sldId id="752" r:id="rId51"/>
    <p:sldId id="754" r:id="rId52"/>
    <p:sldId id="755" r:id="rId53"/>
    <p:sldId id="753" r:id="rId54"/>
    <p:sldId id="760" r:id="rId55"/>
    <p:sldId id="756" r:id="rId56"/>
    <p:sldId id="761" r:id="rId57"/>
    <p:sldId id="770" r:id="rId58"/>
    <p:sldId id="771" r:id="rId59"/>
    <p:sldId id="681" r:id="rId6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76" autoAdjust="0"/>
    <p:restoredTop sz="84254" autoAdjust="0"/>
  </p:normalViewPr>
  <p:slideViewPr>
    <p:cSldViewPr snapToGrid="0">
      <p:cViewPr varScale="1">
        <p:scale>
          <a:sx n="61" d="100"/>
          <a:sy n="61" d="100"/>
        </p:scale>
        <p:origin x="1248" y="7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_rels/viewProps.xml.rels><?xml version="1.0" encoding="UTF-8" standalone="yes"?>
<Relationships xmlns="http://schemas.openxmlformats.org/package/2006/relationships"><Relationship Id="rId13" Type="http://schemas.openxmlformats.org/officeDocument/2006/relationships/slide" Target="slides/slide21.xml"/><Relationship Id="rId18" Type="http://schemas.openxmlformats.org/officeDocument/2006/relationships/slide" Target="slides/slide26.xml"/><Relationship Id="rId26" Type="http://schemas.openxmlformats.org/officeDocument/2006/relationships/slide" Target="slides/slide34.xml"/><Relationship Id="rId39" Type="http://schemas.openxmlformats.org/officeDocument/2006/relationships/slide" Target="slides/slide47.xml"/><Relationship Id="rId21" Type="http://schemas.openxmlformats.org/officeDocument/2006/relationships/slide" Target="slides/slide29.xml"/><Relationship Id="rId34" Type="http://schemas.openxmlformats.org/officeDocument/2006/relationships/slide" Target="slides/slide42.xml"/><Relationship Id="rId42" Type="http://schemas.openxmlformats.org/officeDocument/2006/relationships/slide" Target="slides/slide50.xml"/><Relationship Id="rId47" Type="http://schemas.openxmlformats.org/officeDocument/2006/relationships/slide" Target="slides/slide55.xml"/><Relationship Id="rId7" Type="http://schemas.openxmlformats.org/officeDocument/2006/relationships/slide" Target="slides/slide15.xml"/><Relationship Id="rId2" Type="http://schemas.openxmlformats.org/officeDocument/2006/relationships/slide" Target="slides/slide7.xml"/><Relationship Id="rId16" Type="http://schemas.openxmlformats.org/officeDocument/2006/relationships/slide" Target="slides/slide24.xml"/><Relationship Id="rId29" Type="http://schemas.openxmlformats.org/officeDocument/2006/relationships/slide" Target="slides/slide37.xml"/><Relationship Id="rId11" Type="http://schemas.openxmlformats.org/officeDocument/2006/relationships/slide" Target="slides/slide19.xml"/><Relationship Id="rId24" Type="http://schemas.openxmlformats.org/officeDocument/2006/relationships/slide" Target="slides/slide32.xml"/><Relationship Id="rId32" Type="http://schemas.openxmlformats.org/officeDocument/2006/relationships/slide" Target="slides/slide40.xml"/><Relationship Id="rId37" Type="http://schemas.openxmlformats.org/officeDocument/2006/relationships/slide" Target="slides/slide45.xml"/><Relationship Id="rId40" Type="http://schemas.openxmlformats.org/officeDocument/2006/relationships/slide" Target="slides/slide48.xml"/><Relationship Id="rId45" Type="http://schemas.openxmlformats.org/officeDocument/2006/relationships/slide" Target="slides/slide53.xml"/><Relationship Id="rId5" Type="http://schemas.openxmlformats.org/officeDocument/2006/relationships/slide" Target="slides/slide11.xml"/><Relationship Id="rId15" Type="http://schemas.openxmlformats.org/officeDocument/2006/relationships/slide" Target="slides/slide23.xml"/><Relationship Id="rId23" Type="http://schemas.openxmlformats.org/officeDocument/2006/relationships/slide" Target="slides/slide31.xml"/><Relationship Id="rId28" Type="http://schemas.openxmlformats.org/officeDocument/2006/relationships/slide" Target="slides/slide36.xml"/><Relationship Id="rId36" Type="http://schemas.openxmlformats.org/officeDocument/2006/relationships/slide" Target="slides/slide44.xml"/><Relationship Id="rId49" Type="http://schemas.openxmlformats.org/officeDocument/2006/relationships/slide" Target="slides/slide57.xml"/><Relationship Id="rId10" Type="http://schemas.openxmlformats.org/officeDocument/2006/relationships/slide" Target="slides/slide18.xml"/><Relationship Id="rId19" Type="http://schemas.openxmlformats.org/officeDocument/2006/relationships/slide" Target="slides/slide27.xml"/><Relationship Id="rId31" Type="http://schemas.openxmlformats.org/officeDocument/2006/relationships/slide" Target="slides/slide39.xml"/><Relationship Id="rId44" Type="http://schemas.openxmlformats.org/officeDocument/2006/relationships/slide" Target="slides/slide52.xml"/><Relationship Id="rId4" Type="http://schemas.openxmlformats.org/officeDocument/2006/relationships/slide" Target="slides/slide10.xml"/><Relationship Id="rId9" Type="http://schemas.openxmlformats.org/officeDocument/2006/relationships/slide" Target="slides/slide17.xml"/><Relationship Id="rId14" Type="http://schemas.openxmlformats.org/officeDocument/2006/relationships/slide" Target="slides/slide22.xml"/><Relationship Id="rId22" Type="http://schemas.openxmlformats.org/officeDocument/2006/relationships/slide" Target="slides/slide30.xml"/><Relationship Id="rId27" Type="http://schemas.openxmlformats.org/officeDocument/2006/relationships/slide" Target="slides/slide35.xml"/><Relationship Id="rId30" Type="http://schemas.openxmlformats.org/officeDocument/2006/relationships/slide" Target="slides/slide38.xml"/><Relationship Id="rId35" Type="http://schemas.openxmlformats.org/officeDocument/2006/relationships/slide" Target="slides/slide43.xml"/><Relationship Id="rId43" Type="http://schemas.openxmlformats.org/officeDocument/2006/relationships/slide" Target="slides/slide51.xml"/><Relationship Id="rId48" Type="http://schemas.openxmlformats.org/officeDocument/2006/relationships/slide" Target="slides/slide56.xml"/><Relationship Id="rId8" Type="http://schemas.openxmlformats.org/officeDocument/2006/relationships/slide" Target="slides/slide16.xml"/><Relationship Id="rId3" Type="http://schemas.openxmlformats.org/officeDocument/2006/relationships/slide" Target="slides/slide8.xml"/><Relationship Id="rId12" Type="http://schemas.openxmlformats.org/officeDocument/2006/relationships/slide" Target="slides/slide20.xml"/><Relationship Id="rId17" Type="http://schemas.openxmlformats.org/officeDocument/2006/relationships/slide" Target="slides/slide25.xml"/><Relationship Id="rId25" Type="http://schemas.openxmlformats.org/officeDocument/2006/relationships/slide" Target="slides/slide33.xml"/><Relationship Id="rId33" Type="http://schemas.openxmlformats.org/officeDocument/2006/relationships/slide" Target="slides/slide41.xml"/><Relationship Id="rId38" Type="http://schemas.openxmlformats.org/officeDocument/2006/relationships/slide" Target="slides/slide46.xml"/><Relationship Id="rId46" Type="http://schemas.openxmlformats.org/officeDocument/2006/relationships/slide" Target="slides/slide54.xml"/><Relationship Id="rId20" Type="http://schemas.openxmlformats.org/officeDocument/2006/relationships/slide" Target="slides/slide28.xml"/><Relationship Id="rId41" Type="http://schemas.openxmlformats.org/officeDocument/2006/relationships/slide" Target="slides/slide49.xml"/><Relationship Id="rId1" Type="http://schemas.openxmlformats.org/officeDocument/2006/relationships/slide" Target="slides/slide6.xml"/><Relationship Id="rId6"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mn-ea"/>
                <a:cs typeface="+mn-cs"/>
              </a:rPr>
              <a:t>© Корпорация Cisco Systems, 2006. Все права защищены.</a:t>
            </a:r>
          </a:p>
          <a:p>
            <a:pPr algn="l" defTabSz="611185">
              <a:lnSpc>
                <a:spcPct val="100000"/>
              </a:lnSpc>
              <a:buNone/>
              <a:tabLst>
                <a:tab pos="2387600" algn="l"/>
                <a:tab pos="4830763" algn="l"/>
              </a:tabLst>
            </a:pPr>
            <a:r>
              <a:rPr lang="en-US" sz="800" b="0" i="0">
                <a:solidFill>
                  <a:schemeClr val="tx1"/>
                </a:solidFill>
                <a:latin typeface="Arial"/>
                <a:ea typeface="+mn-ea"/>
                <a:cs typeface="+mn-cs"/>
              </a:rPr>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44">
              <a:lnSpc>
                <a:spcPct val="100000"/>
              </a:lnSpc>
              <a:buNone/>
            </a:pPr>
            <a:fld id="{2E09094E-08C8-408C-AB8A-4622A2A54240}" type="slidenum">
              <a:rPr lang="en-US" sz="800" b="0" i="0">
                <a:solidFill>
                  <a:schemeClr val="tx1"/>
                </a:solidFill>
                <a:latin typeface="Arial"/>
                <a:ea typeface="+mn-ea"/>
                <a:cs typeface="+mn-cs"/>
              </a:rPr>
              <a:pPr algn="r" defTabSz="903244">
                <a:lnSpc>
                  <a:spcPct val="100000"/>
                </a:lnSpc>
                <a:buNone/>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mn-ea"/>
                <a:cs typeface="+mn-cs"/>
              </a:rPr>
              <a:t>© Корпорация Cisco Systems, 2006. Все права защищены.</a:t>
            </a:r>
          </a:p>
          <a:p>
            <a:pPr algn="l" defTabSz="611185">
              <a:lnSpc>
                <a:spcPct val="100000"/>
              </a:lnSpc>
              <a:buNone/>
              <a:tabLst>
                <a:tab pos="2387600" algn="l"/>
                <a:tab pos="4830763" algn="l"/>
              </a:tabLst>
            </a:pPr>
            <a:r>
              <a:rPr lang="en-US" sz="800" b="0" i="0">
                <a:solidFill>
                  <a:schemeClr val="tx1"/>
                </a:solidFill>
                <a:latin typeface="Arial"/>
                <a:ea typeface="+mn-ea"/>
                <a:cs typeface="+mn-cs"/>
              </a:rPr>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A96EB1EB-B24C-4552-B40F-C9B043E6F693}" type="slidenum">
              <a:rPr lang="en-US" sz="800" b="0" i="0">
                <a:solidFill>
                  <a:schemeClr val="tx1"/>
                </a:solidFill>
                <a:latin typeface="Arial"/>
                <a:ea typeface="+mn-ea"/>
                <a:cs typeface="+mn-cs"/>
              </a:rPr>
              <a:pPr algn="r" defTabSz="903244">
                <a:lnSpc>
                  <a:spcPct val="100000"/>
                </a:lnSpc>
                <a:buNone/>
              </a:pPr>
              <a:t>1</a:t>
            </a:fld>
            <a:endParaRPr lang="en-US" sz="8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mn-ea"/>
                <a:cs typeface="+mn-cs"/>
              </a:rPr>
              <a:t>Программа Сетевой академии Cisco</a:t>
            </a:r>
          </a:p>
          <a:p>
            <a:pPr marL="112746" indent="-112746" algn="l" defTabSz="1020745">
              <a:buNone/>
            </a:pPr>
            <a:r>
              <a:rPr lang="en-US" sz="1200" b="1" i="0">
                <a:solidFill>
                  <a:srgbClr val="000000"/>
                </a:solidFill>
                <a:latin typeface="Arial"/>
                <a:ea typeface="+mn-ea"/>
                <a:cs typeface="+mn-cs"/>
              </a:rPr>
              <a:t>Введение в сетевые технологии</a:t>
            </a:r>
          </a:p>
          <a:p>
            <a:pPr marL="112746" indent="-112746" algn="l" defTabSz="1020745">
              <a:buNone/>
            </a:pPr>
            <a:r>
              <a:rPr lang="en-US" sz="1300" b="1" i="0">
                <a:solidFill>
                  <a:srgbClr val="000000"/>
                </a:solidFill>
                <a:latin typeface="Arial"/>
                <a:ea typeface="+mn-ea"/>
                <a:cs typeface="+mn-cs"/>
              </a:rPr>
              <a:t>Глава 2. Настройка сетевой операционной системы</a:t>
            </a:r>
            <a:endParaRPr lang="en-GB" b="1"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B7C63FE7-8E98-459B-968A-4F51FD69026B}" type="slidenum">
              <a:rPr lang="en-US" sz="800" b="0" i="0">
                <a:solidFill>
                  <a:schemeClr val="tx1"/>
                </a:solidFill>
                <a:latin typeface="Arial"/>
                <a:ea typeface="+mn-ea"/>
                <a:cs typeface="+mn-cs"/>
              </a:rPr>
              <a:pPr algn="r" defTabSz="903244">
                <a:lnSpc>
                  <a:spcPct val="100000"/>
                </a:lnSpc>
                <a:buNone/>
              </a:pPr>
              <a:t>10</a:t>
            </a:fld>
            <a:endParaRPr lang="en-US" sz="8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2.1.1.1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B7C63FE7-8E98-459B-968A-4F51FD69026B}" type="slidenum">
              <a:rPr lang="en-US" sz="800" b="0" i="0">
                <a:solidFill>
                  <a:schemeClr val="tx1"/>
                </a:solidFill>
                <a:latin typeface="Arial"/>
                <a:ea typeface="+mn-ea"/>
                <a:cs typeface="+mn-cs"/>
              </a:rPr>
              <a:pPr algn="r" defTabSz="903244">
                <a:lnSpc>
                  <a:spcPct val="100000"/>
                </a:lnSpc>
                <a:buNone/>
              </a:pPr>
              <a:t>11</a:t>
            </a:fld>
            <a:endParaRPr lang="en-US" sz="8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2.1.1.1</a:t>
            </a:r>
          </a:p>
        </p:txBody>
      </p:sp>
    </p:spTree>
    <p:extLst>
      <p:ext uri="{BB962C8B-B14F-4D97-AF65-F5344CB8AC3E}">
        <p14:creationId xmlns:p14="http://schemas.microsoft.com/office/powerpoint/2010/main" val="582453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6710DC11-815E-4CB4-AA0F-93804A5A279C}" type="slidenum">
              <a:rPr lang="en-US" sz="800" b="0" i="0">
                <a:solidFill>
                  <a:schemeClr val="tx1"/>
                </a:solidFill>
                <a:latin typeface="Arial"/>
                <a:ea typeface="+mn-ea"/>
                <a:cs typeface="+mn-cs"/>
              </a:rPr>
              <a:pPr algn="r" defTabSz="903244">
                <a:lnSpc>
                  <a:spcPct val="100000"/>
                </a:lnSpc>
                <a:buNone/>
              </a:pPr>
              <a:t>14</a:t>
            </a:fld>
            <a:endParaRPr lang="en-US" sz="8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2.1.1.2 Назначение ОС</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В рамках этого курса рассматривается в основном ОС Cisco IOS, выпуск 15.х</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4B11526D-68E1-4BCC-9735-B34B1F2256C2}" type="slidenum">
              <a:rPr lang="en-US" sz="800" b="0" i="0">
                <a:solidFill>
                  <a:schemeClr val="tx1"/>
                </a:solidFill>
                <a:latin typeface="Arial"/>
                <a:ea typeface="+mn-ea"/>
                <a:cs typeface="+mn-cs"/>
              </a:rPr>
              <a:pPr algn="r" defTabSz="903244">
                <a:lnSpc>
                  <a:spcPct val="100000"/>
                </a:lnSpc>
                <a:buNone/>
              </a:pPr>
              <a:t>15</a:t>
            </a:fld>
            <a:endParaRPr lang="en-US" sz="8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2.1.1.3 Расположение операционной системы Cisco IOS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865A4259-F32C-4A12-B58B-B12ECBCA9FFA}" type="slidenum">
              <a:rPr lang="en-US" sz="800" b="0" i="0">
                <a:solidFill>
                  <a:schemeClr val="tx1"/>
                </a:solidFill>
                <a:latin typeface="Arial"/>
                <a:ea typeface="+mn-ea"/>
                <a:cs typeface="+mn-cs"/>
              </a:rPr>
              <a:pPr algn="r" defTabSz="903244">
                <a:lnSpc>
                  <a:spcPct val="100000"/>
                </a:lnSpc>
                <a:buNone/>
              </a:pPr>
              <a:t>16</a:t>
            </a:fld>
            <a:endParaRPr lang="en-US" sz="8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2.1.1.4 Функции ОС IOS</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Каждая функция или служба содержит связанный набор команд конфигурации, с помощью которых сетевые специалисты реализуют данную функцию или службу.</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Доступ к службам, предоставляемым Cisco IOS, как правило, осуществляется с помощью интерфейса командной строки (CLI).</a:t>
            </a:r>
          </a:p>
          <a:p>
            <a:pPr marL="112746" indent="-112746" algn="l" defTabSz="1020745">
              <a:lnSpc>
                <a:spcPct val="80000"/>
              </a:lnSpc>
              <a:buNone/>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1892320F-DA54-4615-BC1F-EE9959AD431E}" type="slidenum">
              <a:rPr lang="en-US" sz="800" b="0" i="0">
                <a:solidFill>
                  <a:schemeClr val="tx1"/>
                </a:solidFill>
                <a:latin typeface="Arial"/>
                <a:ea typeface="+mn-ea"/>
                <a:cs typeface="+mn-cs"/>
              </a:rPr>
              <a:pPr algn="r" defTabSz="903244">
                <a:lnSpc>
                  <a:spcPct val="100000"/>
                </a:lnSpc>
                <a:buNone/>
              </a:pPr>
              <a:t>17</a:t>
            </a:fld>
            <a:endParaRPr lang="en-US" sz="8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2.1.2.1 Метод доступа к консоли</a:t>
            </a:r>
          </a:p>
          <a:p>
            <a:pPr marL="112746" indent="-112746" algn="l" defTabSz="1020745">
              <a:lnSpc>
                <a:spcPct val="80000"/>
              </a:lnSpc>
              <a:buNone/>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D889EC7D-24E8-4EC2-A180-504EC1B3BDD9}" type="slidenum">
              <a:rPr lang="en-US" sz="800" b="0" i="0">
                <a:solidFill>
                  <a:schemeClr val="tx1"/>
                </a:solidFill>
                <a:latin typeface="Arial"/>
                <a:ea typeface="+mn-ea"/>
                <a:cs typeface="+mn-cs"/>
              </a:rPr>
              <a:pPr algn="r" defTabSz="903244">
                <a:lnSpc>
                  <a:spcPct val="100000"/>
                </a:lnSpc>
                <a:buNone/>
              </a:pPr>
              <a:t>18</a:t>
            </a:fld>
            <a:endParaRPr lang="en-US" sz="8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dirty="0">
                <a:solidFill>
                  <a:srgbClr val="000000"/>
                </a:solidFill>
                <a:latin typeface="Arial"/>
                <a:ea typeface="+mn-ea"/>
                <a:cs typeface="+mn-cs"/>
              </a:rPr>
              <a:t>2.1.2.1 </a:t>
            </a:r>
            <a:r>
              <a:rPr lang="en-US" sz="1200" b="0" i="0" dirty="0" err="1">
                <a:solidFill>
                  <a:srgbClr val="000000"/>
                </a:solidFill>
                <a:latin typeface="Arial"/>
                <a:ea typeface="+mn-ea"/>
                <a:cs typeface="+mn-cs"/>
              </a:rPr>
              <a:t>Метод</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доступа</a:t>
            </a:r>
            <a:r>
              <a:rPr lang="en-US" sz="1200" b="0" i="0" dirty="0">
                <a:solidFill>
                  <a:srgbClr val="000000"/>
                </a:solidFill>
                <a:latin typeface="Arial"/>
                <a:ea typeface="+mn-ea"/>
                <a:cs typeface="+mn-cs"/>
              </a:rPr>
              <a:t> к </a:t>
            </a:r>
            <a:r>
              <a:rPr lang="en-US" sz="1200" b="0" i="0" dirty="0" err="1">
                <a:solidFill>
                  <a:srgbClr val="000000"/>
                </a:solidFill>
                <a:latin typeface="Arial"/>
                <a:ea typeface="+mn-ea"/>
                <a:cs typeface="+mn-cs"/>
              </a:rPr>
              <a:t>консоли</a:t>
            </a:r>
            <a:endParaRPr lang="en-US" sz="1200" b="0" i="0" dirty="0">
              <a:solidFill>
                <a:srgbClr val="000000"/>
              </a:solidFill>
              <a:latin typeface="Arial"/>
              <a:ea typeface="+mn-ea"/>
              <a:cs typeface="+mn-cs"/>
            </a:endParaRPr>
          </a:p>
          <a:p>
            <a:pPr marL="112746" indent="-112746" algn="l" defTabSz="1020745">
              <a:lnSpc>
                <a:spcPct val="80000"/>
              </a:lnSpc>
              <a:buNone/>
            </a:pPr>
            <a:endParaRPr lang="en-US" dirty="0" smtClean="0"/>
          </a:p>
          <a:p>
            <a:pPr marL="112746" indent="-112746" algn="l" defTabSz="1020745">
              <a:lnSpc>
                <a:spcPct val="80000"/>
              </a:lnSpc>
              <a:buNone/>
            </a:pPr>
            <a:r>
              <a:rPr lang="en-US" sz="1200" b="0" i="0" dirty="0" err="1">
                <a:solidFill>
                  <a:srgbClr val="000000"/>
                </a:solidFill>
                <a:latin typeface="Arial"/>
                <a:ea typeface="+mn-ea"/>
                <a:cs typeface="+mn-cs"/>
              </a:rPr>
              <a:t>Внеполосный</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доступ</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осуществляется</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через</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выделенный</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административный</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канал</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который</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используется</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исключительно</a:t>
            </a:r>
            <a:r>
              <a:rPr lang="en-US" sz="1200" b="0" i="0" dirty="0">
                <a:solidFill>
                  <a:srgbClr val="000000"/>
                </a:solidFill>
                <a:latin typeface="Arial"/>
                <a:ea typeface="+mn-ea"/>
                <a:cs typeface="+mn-cs"/>
              </a:rPr>
              <a:t> в </a:t>
            </a:r>
            <a:r>
              <a:rPr lang="en-US" sz="1200" b="0" i="0" dirty="0" err="1">
                <a:solidFill>
                  <a:srgbClr val="000000"/>
                </a:solidFill>
                <a:latin typeface="Arial"/>
                <a:ea typeface="+mn-ea"/>
                <a:cs typeface="+mn-cs"/>
              </a:rPr>
              <a:t>целях</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технического</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обслуживания</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устройства</a:t>
            </a:r>
            <a:r>
              <a:rPr lang="en-US" sz="1200" b="0" i="0" dirty="0">
                <a:solidFill>
                  <a:srgbClr val="000000"/>
                </a:solidFill>
                <a:latin typeface="Arial"/>
                <a:ea typeface="+mn-ea"/>
                <a:cs typeface="+mn-cs"/>
              </a:rPr>
              <a:t>. </a:t>
            </a:r>
          </a:p>
          <a:p>
            <a:pPr marL="112746" indent="-112746" algn="l" defTabSz="1020745">
              <a:lnSpc>
                <a:spcPct val="80000"/>
              </a:lnSpc>
              <a:buNone/>
            </a:pPr>
            <a:endParaRPr lang="en-US" dirty="0" smtClean="0"/>
          </a:p>
          <a:p>
            <a:pPr marL="112746" indent="-112746" algn="l" defTabSz="1020745">
              <a:lnSpc>
                <a:spcPct val="80000"/>
              </a:lnSpc>
              <a:buNone/>
            </a:pP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На</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случай</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утери</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пароля</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существует</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целый</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ряд</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мер</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позволяющих</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получить</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доступ</a:t>
            </a:r>
            <a:r>
              <a:rPr lang="en-US" sz="1200" b="0" i="0" dirty="0">
                <a:solidFill>
                  <a:srgbClr val="000000"/>
                </a:solidFill>
                <a:latin typeface="Arial"/>
                <a:ea typeface="+mn-ea"/>
                <a:cs typeface="+mn-cs"/>
              </a:rPr>
              <a:t> к </a:t>
            </a:r>
            <a:r>
              <a:rPr lang="en-US" sz="1200" b="0" i="0" dirty="0" err="1">
                <a:solidFill>
                  <a:srgbClr val="000000"/>
                </a:solidFill>
                <a:latin typeface="Arial"/>
                <a:ea typeface="+mn-ea"/>
                <a:cs typeface="+mn-cs"/>
              </a:rPr>
              <a:t>данному</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устройству</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без</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пароля</a:t>
            </a:r>
            <a:r>
              <a:rPr lang="en-US" sz="1200" b="0" i="0" dirty="0">
                <a:solidFill>
                  <a:srgbClr val="000000"/>
                </a:solidFill>
                <a:latin typeface="Arial"/>
                <a:ea typeface="+mn-ea"/>
                <a:cs typeface="+mn-cs"/>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9D216AE3-9CD4-408B-9F2D-CDEF2494BFF3}" type="slidenum">
              <a:rPr lang="en-US" sz="800" b="0" i="0">
                <a:solidFill>
                  <a:schemeClr val="tx1"/>
                </a:solidFill>
                <a:latin typeface="Arial"/>
                <a:ea typeface="+mn-ea"/>
                <a:cs typeface="+mn-cs"/>
              </a:rPr>
              <a:pPr algn="r" defTabSz="903244">
                <a:lnSpc>
                  <a:spcPct val="100000"/>
                </a:lnSpc>
                <a:buNone/>
              </a:pPr>
              <a:t>19</a:t>
            </a:fld>
            <a:endParaRPr lang="en-US" sz="8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2.1.2.2 Методы доступа с помощью Telnet, SSH и порта AUX</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B7BEEAE8-BFD7-4F5F-B657-E081A39E9320}" type="slidenum">
              <a:rPr lang="en-US" sz="800" b="0" i="0">
                <a:solidFill>
                  <a:schemeClr val="tx1"/>
                </a:solidFill>
                <a:latin typeface="Arial"/>
                <a:ea typeface="+mn-ea"/>
                <a:cs typeface="+mn-cs"/>
              </a:rPr>
              <a:pPr algn="r" defTabSz="903244">
                <a:lnSpc>
                  <a:spcPct val="100000"/>
                </a:lnSpc>
                <a:buNone/>
              </a:pPr>
              <a:t>20</a:t>
            </a:fld>
            <a:endParaRPr lang="en-US" sz="8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2.1.2.3 Программы эмуляции терминала</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Существует несколько программ эмуляции терминала, используемых для подключения к сетевым устройствам при помощи последовательного подключения через консольный порт либо посредством подключения по протоколу SSH. К некоторым из этих программ относятся:</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PuTTY</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Tera Term</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SecureCRT</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HyperTerminal</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OS X Terminal</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Существует несколько программ эмуляции терминала, используемых для подключения к сетевым устройствам при помощи последовательного подключения через консольный порт либо посредством подключения по протоколу SSH.</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У каждого сетевого специалиста есть любимая программа эмуляции, которую он использует. Эти программы позволяют повысить производительность за счёт регулировки размера окон, изменения размера шрифтов и цветовых схем</a:t>
            </a:r>
          </a:p>
          <a:p>
            <a:pPr marL="112746" indent="-112746" algn="l" defTabSz="1020745">
              <a:lnSpc>
                <a:spcPct val="80000"/>
              </a:lnSpc>
              <a:buNone/>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B30ECD55-717D-4554-9CC2-3C33D910F2C3}" type="slidenum">
              <a:rPr lang="en-US" sz="800" b="0" i="0">
                <a:solidFill>
                  <a:schemeClr val="tx1"/>
                </a:solidFill>
                <a:latin typeface="Arial"/>
                <a:ea typeface="+mn-ea"/>
                <a:cs typeface="+mn-cs"/>
              </a:rPr>
              <a:pPr algn="r" defTabSz="903244">
                <a:lnSpc>
                  <a:spcPct val="100000"/>
                </a:lnSpc>
                <a:buNone/>
              </a:pPr>
              <a:t>21</a:t>
            </a:fld>
            <a:endParaRPr lang="en-US" sz="800" smtClean="0"/>
          </a:p>
        </p:txBody>
      </p:sp>
      <p:sp>
        <p:nvSpPr>
          <p:cNvPr id="70659"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1020745">
              <a:buNone/>
            </a:pPr>
            <a:r>
              <a:rPr lang="en-US" sz="1200" b="0" i="0" dirty="0">
                <a:solidFill>
                  <a:srgbClr val="000000"/>
                </a:solidFill>
                <a:latin typeface="Arial"/>
                <a:ea typeface="+mn-ea"/>
                <a:cs typeface="+mn-cs"/>
              </a:rPr>
              <a:t>2.1.3.1 В </a:t>
            </a:r>
            <a:r>
              <a:rPr lang="en-US" sz="1200" b="0" i="0" dirty="0" err="1">
                <a:solidFill>
                  <a:srgbClr val="000000"/>
                </a:solidFill>
                <a:latin typeface="Arial"/>
                <a:ea typeface="+mn-ea"/>
                <a:cs typeface="+mn-cs"/>
              </a:rPr>
              <a:t>иерархическом</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порядке</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от</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базовых</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до</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специализированных</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основные</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режимы</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распределяются</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следующим</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образом</a:t>
            </a:r>
            <a:r>
              <a:rPr lang="en-US" sz="1200" b="0" i="0" dirty="0">
                <a:solidFill>
                  <a:srgbClr val="000000"/>
                </a:solidFill>
                <a:latin typeface="Arial"/>
                <a:ea typeface="+mn-ea"/>
                <a:cs typeface="+mn-cs"/>
              </a:rPr>
              <a:t>:</a:t>
            </a:r>
          </a:p>
          <a:p>
            <a:pPr marL="112746" indent="-112746" algn="l" defTabSz="1020745">
              <a:buClr>
                <a:srgbClr val="000000"/>
              </a:buClr>
              <a:buSzPct val="100000"/>
              <a:buChar char="•"/>
            </a:pPr>
            <a:r>
              <a:rPr lang="en-US" sz="1200" b="0" i="0" dirty="0" err="1">
                <a:solidFill>
                  <a:srgbClr val="000000"/>
                </a:solidFill>
                <a:latin typeface="Arial"/>
                <a:ea typeface="+mn-ea"/>
                <a:cs typeface="+mn-cs"/>
              </a:rPr>
              <a:t>Пользовательский</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режим</a:t>
            </a:r>
            <a:endParaRPr lang="en-US" sz="1200" b="0" i="0" dirty="0">
              <a:solidFill>
                <a:srgbClr val="000000"/>
              </a:solidFill>
              <a:latin typeface="Arial"/>
              <a:ea typeface="+mn-ea"/>
              <a:cs typeface="+mn-cs"/>
            </a:endParaRPr>
          </a:p>
          <a:p>
            <a:pPr marL="112746" indent="-112746" algn="l" defTabSz="1020745">
              <a:buClr>
                <a:srgbClr val="000000"/>
              </a:buClr>
              <a:buSzPct val="100000"/>
              <a:buChar char="•"/>
            </a:pPr>
            <a:r>
              <a:rPr lang="en-US" sz="1200" b="0" i="0" dirty="0" err="1">
                <a:solidFill>
                  <a:srgbClr val="000000"/>
                </a:solidFill>
                <a:latin typeface="Arial"/>
                <a:ea typeface="+mn-ea"/>
                <a:cs typeface="+mn-cs"/>
              </a:rPr>
              <a:t>Привилегированный</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режим</a:t>
            </a:r>
            <a:endParaRPr lang="en-US" sz="1200" b="0" i="0" dirty="0">
              <a:solidFill>
                <a:srgbClr val="000000"/>
              </a:solidFill>
              <a:latin typeface="Arial"/>
              <a:ea typeface="+mn-ea"/>
              <a:cs typeface="+mn-cs"/>
            </a:endParaRPr>
          </a:p>
          <a:p>
            <a:pPr marL="112746" indent="-112746" algn="l" defTabSz="1020745">
              <a:buClr>
                <a:srgbClr val="000000"/>
              </a:buClr>
              <a:buSzPct val="100000"/>
              <a:buChar char="•"/>
            </a:pPr>
            <a:r>
              <a:rPr lang="en-US" sz="1200" b="0" i="0" dirty="0" err="1">
                <a:solidFill>
                  <a:srgbClr val="000000"/>
                </a:solidFill>
                <a:latin typeface="Arial"/>
                <a:ea typeface="+mn-ea"/>
                <a:cs typeface="+mn-cs"/>
              </a:rPr>
              <a:t>Режим</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глобальной</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конфигурации</a:t>
            </a:r>
            <a:endParaRPr lang="en-US" sz="1200" b="0" i="0" dirty="0">
              <a:solidFill>
                <a:srgbClr val="000000"/>
              </a:solidFill>
              <a:latin typeface="Arial"/>
              <a:ea typeface="+mn-ea"/>
              <a:cs typeface="+mn-cs"/>
            </a:endParaRPr>
          </a:p>
          <a:p>
            <a:pPr marL="112746" indent="-112746" algn="l" defTabSz="1020745">
              <a:buClr>
                <a:srgbClr val="000000"/>
              </a:buClr>
              <a:buSzPct val="100000"/>
              <a:buChar char="•"/>
            </a:pPr>
            <a:r>
              <a:rPr lang="en-US" sz="1200" b="0" i="0" dirty="0" err="1">
                <a:solidFill>
                  <a:srgbClr val="000000"/>
                </a:solidFill>
                <a:latin typeface="Arial"/>
                <a:ea typeface="+mn-ea"/>
                <a:cs typeface="+mn-cs"/>
              </a:rPr>
              <a:t>Другие</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специальные</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режимы</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конфигурации</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например</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режим</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конфигурации</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интерфейса</a:t>
            </a:r>
            <a:r>
              <a:rPr lang="en-US" sz="1200" b="0" i="0" dirty="0">
                <a:solidFill>
                  <a:srgbClr val="000000"/>
                </a:solidFill>
                <a:latin typeface="Arial"/>
                <a:ea typeface="+mn-ea"/>
                <a:cs typeface="+mn-cs"/>
              </a:rPr>
              <a:t>)</a:t>
            </a:r>
          </a:p>
          <a:p>
            <a:pPr marL="112746" indent="-112746" algn="l" defTabSz="1020745">
              <a:buClr>
                <a:srgbClr val="000000"/>
              </a:buClr>
              <a:buSzPct val="100000"/>
              <a:buChar char="•"/>
            </a:pPr>
            <a:r>
              <a:rPr lang="en-US" sz="1200" b="0" i="0" dirty="0" err="1">
                <a:solidFill>
                  <a:srgbClr val="000000"/>
                </a:solidFill>
                <a:latin typeface="Arial"/>
                <a:ea typeface="+mn-ea"/>
                <a:cs typeface="+mn-cs"/>
              </a:rPr>
              <a:t>Каждый</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режим</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использует</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собственную</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командную</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строку</a:t>
            </a:r>
            <a:endParaRPr lang="en-US" sz="1200" b="0" i="0" dirty="0">
              <a:solidFill>
                <a:srgbClr val="000000"/>
              </a:solidFill>
              <a:latin typeface="Arial"/>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72AAE223-5F1F-4187-AFD7-ECAC8FE14986}" type="slidenum">
              <a:rPr lang="en-US" sz="800" b="0" i="0">
                <a:solidFill>
                  <a:schemeClr val="tx1"/>
                </a:solidFill>
                <a:latin typeface="Arial"/>
                <a:ea typeface="+mn-ea"/>
                <a:cs typeface="+mn-cs"/>
              </a:rPr>
              <a:pPr algn="r" defTabSz="903244">
                <a:lnSpc>
                  <a:spcPct val="100000"/>
                </a:lnSpc>
                <a:buNone/>
              </a:pPr>
              <a:t>2</a:t>
            </a:fld>
            <a:endParaRPr lang="en-US" sz="8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dirty="0" err="1">
                <a:solidFill>
                  <a:srgbClr val="000000"/>
                </a:solidFill>
                <a:latin typeface="Arial"/>
                <a:ea typeface="+mn-ea"/>
                <a:cs typeface="+mn-cs"/>
              </a:rPr>
              <a:t>Глава</a:t>
            </a:r>
            <a:r>
              <a:rPr lang="en-US" sz="1200" b="1" i="0" dirty="0">
                <a:solidFill>
                  <a:srgbClr val="000000"/>
                </a:solidFill>
                <a:latin typeface="Arial"/>
                <a:ea typeface="+mn-ea"/>
                <a:cs typeface="+mn-cs"/>
              </a:rPr>
              <a:t> 2. </a:t>
            </a:r>
            <a:r>
              <a:rPr lang="en-US" sz="1200" b="1" i="0" dirty="0" err="1">
                <a:solidFill>
                  <a:srgbClr val="000000"/>
                </a:solidFill>
                <a:latin typeface="Arial"/>
                <a:ea typeface="+mn-ea"/>
                <a:cs typeface="+mn-cs"/>
              </a:rPr>
              <a:t>Задачи</a:t>
            </a:r>
            <a:endParaRPr lang="en-US" sz="1200" b="1" i="0" dirty="0">
              <a:solidFill>
                <a:srgbClr val="000000"/>
              </a:solidFill>
              <a:latin typeface="Arial"/>
              <a:ea typeface="+mn-ea"/>
              <a:cs typeface="+mn-cs"/>
            </a:endParaRPr>
          </a:p>
        </p:txBody>
      </p:sp>
    </p:spTree>
    <p:extLst>
      <p:ext uri="{BB962C8B-B14F-4D97-AF65-F5344CB8AC3E}">
        <p14:creationId xmlns:p14="http://schemas.microsoft.com/office/powerpoint/2010/main" val="3476732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9694F654-E527-4FA3-8910-E0259C800386}" type="slidenum">
              <a:rPr lang="en-US" sz="800" b="0" i="0">
                <a:solidFill>
                  <a:schemeClr val="tx1"/>
                </a:solidFill>
                <a:latin typeface="Arial"/>
                <a:ea typeface="+mn-ea"/>
                <a:cs typeface="+mn-cs"/>
              </a:rPr>
              <a:pPr algn="r" defTabSz="903244">
                <a:lnSpc>
                  <a:spcPct val="100000"/>
                </a:lnSpc>
                <a:buNone/>
              </a:pPr>
              <a:t>22</a:t>
            </a:fld>
            <a:endParaRPr lang="en-US" sz="8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2.1.3.2 Основные режимы</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К двум основным режимам работы относятся пользовательский и привилегированный. Привилегированный режим имеет более высокий уровень разрешений пользователя для работы с устройством.</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Пользовательский режим</a:t>
            </a: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Функциональные возможности пользовательского режима ограничены, однако он отлично выполняет некоторые базовые операции. Это первый режим, с которым имеет дело пользователь при входе в интерфейс командной строки (CLI) устройства IOS.</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Этот режим часто называется «режимом для просмотра». В пользовательском режиме невозможно выполнять какие-либо команды, которые могут изменить параметры устройства.</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По умолчанию для входа в пользовательский режим из консоли аутентификация не требуется. Однако во время начальной конфигурации рекомендуется настроить процедуру аутентификации.</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Пользовательский режим определяется с помощью команды интерфейса командной строки, оканчивающейся символом «&gt;». В следующем примере показано использование символа «&gt;» в командной строке: Switch&gt;</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Привилегированный режим</a:t>
            </a: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Для выполнения команд конфигурации и управления необходимо, чтобы сетевой администратор использовал привилегированный режим или более конкретный режим в иерархии. </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Привилегированный режим можно определить с помощью командной строки, оканчивающейся символом «#».   Switch#</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По умолчанию для привилегированного режима аутентификация не требуется.</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Привилегированный режим открывает доступ к режиму глобальной конфигурации, а также ко всем другим более конкретным режимам настройки.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E50CCF95-693E-4F51-9A39-79F48A11E5D4}" type="slidenum">
              <a:rPr lang="en-US" sz="800" b="0" i="0">
                <a:solidFill>
                  <a:schemeClr val="tx1"/>
                </a:solidFill>
                <a:latin typeface="Arial"/>
                <a:ea typeface="+mn-ea"/>
                <a:cs typeface="+mn-cs"/>
              </a:rPr>
              <a:pPr algn="r" defTabSz="903244">
                <a:lnSpc>
                  <a:spcPct val="100000"/>
                </a:lnSpc>
                <a:buNone/>
              </a:pPr>
              <a:t>23</a:t>
            </a:fld>
            <a:endParaRPr lang="en-US" sz="8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2.1.3.3 Режим глобальной конфигурации и его дополнительные режимы</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Привилегированный режим открывает доступ к режиму глобальной конфигурации, а также ко всем остальным более конкретным режимам настройки.</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В режиме глобальной конфигурации интерфейс командной строки (CLI) вносит изменения, которые влияют на работу устройства в целом. </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Switch# </a:t>
            </a:r>
            <a:r>
              <a:rPr lang="en-US" sz="1200" b="1" i="0">
                <a:solidFill>
                  <a:srgbClr val="000000"/>
                </a:solidFill>
                <a:latin typeface="Arial"/>
                <a:ea typeface="+mn-ea"/>
                <a:cs typeface="+mn-cs"/>
              </a:rPr>
              <a:t>configure terminal</a:t>
            </a: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Switch(config)#</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Из режима глобальной конфигурации пользователь может перейти в различные режимы дополнительной конфигурации. Каждый из этих режимов позволяет настроить конфигурацию отдельной части или функции устройства IOS. </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Режим конфигурации интерфейса предназначен для настройки одного из сетевых интерфейсов (Fa0/0, S0/0/0).</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Режим конфигурации линии предназначен для настройки одной из физических или виртуальных линий (консоль, AUX, VTY).</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Чтобы выйти из режима конкретной конфигурации и вернуться в режим глобальной конфигурации, введите в командной строке</a:t>
            </a:r>
            <a:r>
              <a:rPr lang="en-US" sz="1200" b="1" i="0">
                <a:solidFill>
                  <a:srgbClr val="000000"/>
                </a:solidFill>
                <a:latin typeface="Arial"/>
                <a:ea typeface="+mn-ea"/>
                <a:cs typeface="+mn-cs"/>
              </a:rPr>
              <a:t> exit</a:t>
            </a:r>
            <a:r>
              <a:rPr lang="en-US" sz="1200" b="0" i="0">
                <a:solidFill>
                  <a:srgbClr val="000000"/>
                </a:solidFill>
                <a:latin typeface="Arial"/>
                <a:ea typeface="+mn-ea"/>
                <a:cs typeface="+mn-cs"/>
              </a:rPr>
              <a:t>. Чтобы выйти из режима конфигурации полностью и вернуться в привилегированный режим, введите </a:t>
            </a:r>
            <a:r>
              <a:rPr lang="en-US" sz="1200" b="1" i="0">
                <a:solidFill>
                  <a:srgbClr val="000000"/>
                </a:solidFill>
                <a:latin typeface="Arial"/>
                <a:ea typeface="+mn-ea"/>
                <a:cs typeface="+mn-cs"/>
              </a:rPr>
              <a:t>end </a:t>
            </a:r>
            <a:r>
              <a:rPr lang="en-US" sz="1200" b="0" i="0">
                <a:solidFill>
                  <a:srgbClr val="000000"/>
                </a:solidFill>
                <a:latin typeface="Arial"/>
                <a:ea typeface="+mn-ea"/>
                <a:cs typeface="+mn-cs"/>
              </a:rPr>
              <a:t>или используйте сочетание клавиш </a:t>
            </a:r>
            <a:r>
              <a:rPr lang="en-US" sz="1200" b="1" i="0">
                <a:solidFill>
                  <a:srgbClr val="000000"/>
                </a:solidFill>
                <a:latin typeface="Arial"/>
                <a:ea typeface="+mn-ea"/>
                <a:cs typeface="+mn-cs"/>
              </a:rPr>
              <a:t>Ctrl-Z</a:t>
            </a:r>
            <a:r>
              <a:rPr lang="en-US" sz="1200" b="0" i="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По мере использования команд и изменения режимов командная строка изменяется с учётом текущего контекста.</a:t>
            </a:r>
          </a:p>
          <a:p>
            <a:pPr marL="112746" indent="-112746" algn="l" defTabSz="1020745">
              <a:lnSpc>
                <a:spcPct val="80000"/>
              </a:lnSpc>
              <a:buNone/>
            </a:pPr>
            <a:endParaRPr lang="en-US" smtClean="0"/>
          </a:p>
          <a:p>
            <a:pPr marL="112746" indent="-112746" algn="l" defTabSz="1020745">
              <a:lnSpc>
                <a:spcPct val="80000"/>
              </a:lnSpc>
              <a:buNone/>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0FAB0165-F392-4C97-A3FB-3579C6CC7796}" type="slidenum">
              <a:rPr lang="en-US" sz="800" b="0" i="0">
                <a:solidFill>
                  <a:schemeClr val="tx1"/>
                </a:solidFill>
                <a:latin typeface="Arial"/>
                <a:ea typeface="+mn-ea"/>
                <a:cs typeface="+mn-cs"/>
              </a:rPr>
              <a:pPr algn="r" defTabSz="903244">
                <a:lnSpc>
                  <a:spcPct val="100000"/>
                </a:lnSpc>
                <a:buNone/>
              </a:pPr>
              <a:t>24</a:t>
            </a:fld>
            <a:endParaRPr lang="en-US" sz="8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2.1.3.4 Переключение между режимами IOS</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Команды </a:t>
            </a:r>
            <a:r>
              <a:rPr lang="en-US" sz="1200" b="1" i="0">
                <a:solidFill>
                  <a:srgbClr val="000000"/>
                </a:solidFill>
                <a:latin typeface="Arial"/>
                <a:ea typeface="+mn-ea"/>
                <a:cs typeface="+mn-cs"/>
              </a:rPr>
              <a:t>enable</a:t>
            </a:r>
            <a:r>
              <a:rPr lang="en-US" sz="1200" b="0" i="0">
                <a:solidFill>
                  <a:srgbClr val="000000"/>
                </a:solidFill>
                <a:latin typeface="Arial"/>
                <a:ea typeface="+mn-ea"/>
                <a:cs typeface="+mn-cs"/>
              </a:rPr>
              <a:t> и </a:t>
            </a:r>
            <a:r>
              <a:rPr lang="en-US" sz="1200" b="1" i="0">
                <a:solidFill>
                  <a:srgbClr val="000000"/>
                </a:solidFill>
                <a:latin typeface="Arial"/>
                <a:ea typeface="+mn-ea"/>
                <a:cs typeface="+mn-cs"/>
              </a:rPr>
              <a:t>disable</a:t>
            </a:r>
            <a:r>
              <a:rPr lang="en-US" sz="1200" b="0" i="0">
                <a:solidFill>
                  <a:srgbClr val="000000"/>
                </a:solidFill>
                <a:latin typeface="Arial"/>
                <a:ea typeface="+mn-ea"/>
                <a:cs typeface="+mn-cs"/>
              </a:rPr>
              <a:t> используются для переключения интерфейса командной строки (CLI) между пользовательским и привилегированным режимами соответственно.</a:t>
            </a:r>
          </a:p>
        </p:txBody>
      </p:sp>
    </p:spTree>
    <p:extLst>
      <p:ext uri="{BB962C8B-B14F-4D97-AF65-F5344CB8AC3E}">
        <p14:creationId xmlns:p14="http://schemas.microsoft.com/office/powerpoint/2010/main" val="2719270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C41463F0-4B87-4884-AF35-DA47D97BACAF}" type="slidenum">
              <a:rPr lang="en-US" sz="800" b="0" i="0">
                <a:solidFill>
                  <a:schemeClr val="tx1"/>
                </a:solidFill>
                <a:latin typeface="Arial"/>
                <a:ea typeface="+mn-ea"/>
                <a:cs typeface="+mn-cs"/>
              </a:rPr>
              <a:pPr algn="r" defTabSz="903244">
                <a:lnSpc>
                  <a:spcPct val="100000"/>
                </a:lnSpc>
                <a:buNone/>
              </a:pPr>
              <a:t>25</a:t>
            </a:fld>
            <a:endParaRPr lang="en-US" sz="80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2.1.3.5 Переключение между режимами IOS (продолжение)</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Чтобы перейти из режима глобальной конфигурации в привилегированный режим, необходимо ввести команду </a:t>
            </a:r>
            <a:r>
              <a:rPr lang="en-US" sz="1200" b="1" i="0">
                <a:solidFill>
                  <a:srgbClr val="000000"/>
                </a:solidFill>
                <a:latin typeface="Arial"/>
                <a:ea typeface="+mn-ea"/>
                <a:cs typeface="+mn-cs"/>
              </a:rPr>
              <a:t>exit.</a:t>
            </a:r>
            <a:endParaRPr lang="en-US" smtClean="0"/>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Чтобы перейти из любого дополнительного режима глобальной конфигурации в режим на один уровень выше в иерархии режимов, введите команду </a:t>
            </a:r>
            <a:r>
              <a:rPr lang="en-US" sz="1200" b="1" i="0">
                <a:solidFill>
                  <a:srgbClr val="000000"/>
                </a:solidFill>
                <a:latin typeface="Arial"/>
                <a:ea typeface="+mn-ea"/>
                <a:cs typeface="+mn-cs"/>
              </a:rPr>
              <a:t>exit</a:t>
            </a:r>
            <a:r>
              <a:rPr lang="en-US" sz="1200" b="0" i="0">
                <a:solidFill>
                  <a:srgbClr val="000000"/>
                </a:solidFill>
                <a:latin typeface="Arial"/>
                <a:ea typeface="+mn-ea"/>
                <a:cs typeface="+mn-cs"/>
              </a:rPr>
              <a:t>.</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Чтобы перейти из любого дополнительного режима привилегированного режима в привилегированный режим, введите команду </a:t>
            </a:r>
            <a:r>
              <a:rPr lang="en-US" sz="1200" b="1" i="0">
                <a:solidFill>
                  <a:srgbClr val="000000"/>
                </a:solidFill>
                <a:latin typeface="Arial"/>
                <a:ea typeface="+mn-ea"/>
                <a:cs typeface="+mn-cs"/>
              </a:rPr>
              <a:t>end </a:t>
            </a:r>
            <a:r>
              <a:rPr lang="en-US" sz="1200" b="0" i="0">
                <a:solidFill>
                  <a:srgbClr val="000000"/>
                </a:solidFill>
                <a:latin typeface="Arial"/>
                <a:ea typeface="+mn-ea"/>
                <a:cs typeface="+mn-cs"/>
              </a:rPr>
              <a:t>или используйте сочетание клавиш </a:t>
            </a:r>
            <a:r>
              <a:rPr lang="en-US" sz="1200" b="1" i="0">
                <a:solidFill>
                  <a:srgbClr val="000000"/>
                </a:solidFill>
                <a:latin typeface="Arial"/>
                <a:ea typeface="+mn-ea"/>
                <a:cs typeface="+mn-cs"/>
              </a:rPr>
              <a:t>Ctrl+Z</a:t>
            </a:r>
            <a:r>
              <a:rPr lang="en-US" sz="1200" b="0" i="0">
                <a:solidFill>
                  <a:srgbClr val="000000"/>
                </a:solidFill>
                <a:latin typeface="Arial"/>
                <a:ea typeface="+mn-ea"/>
                <a:cs typeface="+mn-cs"/>
              </a:rPr>
              <a:t>. </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Чтобы перейти из любого дополнительного режима глобальной конфигурации в другой «непосредственный» дополнительный режим глобальной конфигурации, просто введите соответствующую команду, которая обычно вводится в режиме глобальной конфигурации.</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C41463F0-4B87-4884-AF35-DA47D97BACAF}" type="slidenum">
              <a:rPr lang="en-US" sz="800" b="0" i="0">
                <a:solidFill>
                  <a:schemeClr val="tx1"/>
                </a:solidFill>
                <a:latin typeface="Arial"/>
                <a:ea typeface="+mn-ea"/>
                <a:cs typeface="+mn-cs"/>
              </a:rPr>
              <a:pPr algn="r" defTabSz="903244">
                <a:lnSpc>
                  <a:spcPct val="100000"/>
                </a:lnSpc>
                <a:buNone/>
              </a:pPr>
              <a:t>26</a:t>
            </a:fld>
            <a:endParaRPr lang="en-US" sz="80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2.1.3.5 Переключение между режимами IOS (продолжение)</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Чтобы перейти из режима глобальной конфигурации в привилегированный режим, необходимо ввести команду </a:t>
            </a:r>
            <a:r>
              <a:rPr lang="en-US" sz="1200" b="1" i="0">
                <a:solidFill>
                  <a:srgbClr val="000000"/>
                </a:solidFill>
                <a:latin typeface="Arial"/>
                <a:ea typeface="+mn-ea"/>
                <a:cs typeface="+mn-cs"/>
              </a:rPr>
              <a:t>exit.</a:t>
            </a:r>
            <a:endParaRPr lang="en-US" smtClean="0"/>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Чтобы перейти из любого дополнительного режима глобальной конфигурации в режим на один уровень выше в иерархии режимов, введите команду </a:t>
            </a:r>
            <a:r>
              <a:rPr lang="en-US" sz="1200" b="1" i="0">
                <a:solidFill>
                  <a:srgbClr val="000000"/>
                </a:solidFill>
                <a:latin typeface="Arial"/>
                <a:ea typeface="+mn-ea"/>
                <a:cs typeface="+mn-cs"/>
              </a:rPr>
              <a:t>exit</a:t>
            </a:r>
            <a:r>
              <a:rPr lang="en-US" sz="1200" b="0" i="0">
                <a:solidFill>
                  <a:srgbClr val="000000"/>
                </a:solidFill>
                <a:latin typeface="Arial"/>
                <a:ea typeface="+mn-ea"/>
                <a:cs typeface="+mn-cs"/>
              </a:rPr>
              <a:t>.</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Чтобы перейти из любого дополнительного режима привилегированного режима в привилегированный режим, введите команду </a:t>
            </a:r>
            <a:r>
              <a:rPr lang="en-US" sz="1200" b="1" i="0">
                <a:solidFill>
                  <a:srgbClr val="000000"/>
                </a:solidFill>
                <a:latin typeface="Arial"/>
                <a:ea typeface="+mn-ea"/>
                <a:cs typeface="+mn-cs"/>
              </a:rPr>
              <a:t>end </a:t>
            </a:r>
            <a:r>
              <a:rPr lang="en-US" sz="1200" b="0" i="0">
                <a:solidFill>
                  <a:srgbClr val="000000"/>
                </a:solidFill>
                <a:latin typeface="Arial"/>
                <a:ea typeface="+mn-ea"/>
                <a:cs typeface="+mn-cs"/>
              </a:rPr>
              <a:t>или используйте сочетание клавиш </a:t>
            </a:r>
            <a:r>
              <a:rPr lang="en-US" sz="1200" b="1" i="0">
                <a:solidFill>
                  <a:srgbClr val="000000"/>
                </a:solidFill>
                <a:latin typeface="Arial"/>
                <a:ea typeface="+mn-ea"/>
                <a:cs typeface="+mn-cs"/>
              </a:rPr>
              <a:t>Ctrl+Z</a:t>
            </a:r>
            <a:r>
              <a:rPr lang="en-US" sz="1200" b="0" i="0">
                <a:solidFill>
                  <a:srgbClr val="000000"/>
                </a:solidFill>
                <a:latin typeface="Arial"/>
                <a:ea typeface="+mn-ea"/>
                <a:cs typeface="+mn-cs"/>
              </a:rPr>
              <a:t>. </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Чтобы перейти из любого дополнительного режима глобальной конфигурации в другой «непосредственный» дополнительный режим глобальной конфигурации, просто введите соответствующую команду, которая обычно вводится в режиме глобальной конфигурации.</a:t>
            </a:r>
          </a:p>
        </p:txBody>
      </p:sp>
    </p:spTree>
    <p:extLst>
      <p:ext uri="{BB962C8B-B14F-4D97-AF65-F5344CB8AC3E}">
        <p14:creationId xmlns:p14="http://schemas.microsoft.com/office/powerpoint/2010/main" val="849262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C0BEDF71-DB3B-4331-A284-9199DC5A16E8}" type="slidenum">
              <a:rPr lang="en-US" sz="800" b="0" i="0">
                <a:solidFill>
                  <a:schemeClr val="tx1"/>
                </a:solidFill>
                <a:latin typeface="Arial"/>
                <a:ea typeface="+mn-ea"/>
                <a:cs typeface="+mn-cs"/>
              </a:rPr>
              <a:pPr algn="r" defTabSz="903244">
                <a:lnSpc>
                  <a:spcPct val="100000"/>
                </a:lnSpc>
                <a:buNone/>
              </a:pPr>
              <a:t>27</a:t>
            </a:fld>
            <a:endParaRPr lang="en-US" sz="8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2.1.4.1 Структура команд IOS</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Каждая команда IOS имеет определённый формат или синтаксис. Каждая команда выполняется только из соответствующего режима.</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Команды не чувствительны к регистру. Вслед за текстом команды вводится одно или несколько ключевых слов и аргументов.</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В отличие от ключевого слова аргумент, как правило, не является предопределённым словом. Аргумент представляет собой значение или переменную, которая задаётся пользователем</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Switch&gt; </a:t>
            </a:r>
            <a:r>
              <a:rPr lang="en-US" sz="1200" b="1" i="0">
                <a:solidFill>
                  <a:srgbClr val="000000"/>
                </a:solidFill>
                <a:latin typeface="Arial"/>
                <a:ea typeface="+mn-ea"/>
                <a:cs typeface="+mn-cs"/>
              </a:rPr>
              <a:t>ping</a:t>
            </a:r>
            <a:r>
              <a:rPr lang="en-US" sz="1200" b="0" i="0">
                <a:solidFill>
                  <a:srgbClr val="000000"/>
                </a:solidFill>
                <a:latin typeface="Arial"/>
                <a:ea typeface="+mn-ea"/>
                <a:cs typeface="+mn-cs"/>
              </a:rPr>
              <a:t> </a:t>
            </a:r>
            <a:r>
              <a:rPr lang="en-US" sz="1200" b="0" i="1">
                <a:solidFill>
                  <a:srgbClr val="000000"/>
                </a:solidFill>
                <a:latin typeface="Arial"/>
                <a:ea typeface="+mn-ea"/>
                <a:cs typeface="+mn-cs"/>
              </a:rPr>
              <a:t>IP -адрес</a:t>
            </a: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Switch&gt; </a:t>
            </a:r>
            <a:r>
              <a:rPr lang="en-US" sz="1200" b="1" i="0">
                <a:solidFill>
                  <a:srgbClr val="000000"/>
                </a:solidFill>
                <a:latin typeface="Arial"/>
                <a:ea typeface="+mn-ea"/>
                <a:cs typeface="+mn-cs"/>
              </a:rPr>
              <a:t>ping</a:t>
            </a:r>
            <a:r>
              <a:rPr lang="en-US" sz="1200" b="0" i="0">
                <a:solidFill>
                  <a:srgbClr val="000000"/>
                </a:solidFill>
                <a:latin typeface="Arial"/>
                <a:ea typeface="+mn-ea"/>
                <a:cs typeface="+mn-cs"/>
              </a:rPr>
              <a:t> </a:t>
            </a:r>
            <a:r>
              <a:rPr lang="en-US" sz="1200" b="1" i="0">
                <a:solidFill>
                  <a:srgbClr val="000000"/>
                </a:solidFill>
                <a:latin typeface="Arial"/>
                <a:ea typeface="+mn-ea"/>
                <a:cs typeface="+mn-cs"/>
              </a:rPr>
              <a:t>10.10.10.5</a:t>
            </a: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Используется команда </a:t>
            </a:r>
            <a:r>
              <a:rPr lang="en-US" sz="1200" b="1" i="0">
                <a:solidFill>
                  <a:srgbClr val="000000"/>
                </a:solidFill>
                <a:latin typeface="Arial"/>
                <a:ea typeface="+mn-ea"/>
                <a:cs typeface="+mn-cs"/>
              </a:rPr>
              <a:t>ping</a:t>
            </a:r>
            <a:r>
              <a:rPr lang="en-US" sz="1200" b="0" i="0">
                <a:solidFill>
                  <a:srgbClr val="000000"/>
                </a:solidFill>
                <a:latin typeface="Arial"/>
                <a:ea typeface="+mn-ea"/>
                <a:cs typeface="+mn-cs"/>
              </a:rPr>
              <a:t>, и пользователь определил аргумент </a:t>
            </a:r>
            <a:r>
              <a:rPr lang="en-US" sz="1200" b="1" i="0">
                <a:solidFill>
                  <a:srgbClr val="000000"/>
                </a:solidFill>
                <a:latin typeface="Arial"/>
                <a:ea typeface="+mn-ea"/>
                <a:cs typeface="+mn-cs"/>
              </a:rPr>
              <a:t>10.10.10.5</a:t>
            </a:r>
            <a:r>
              <a:rPr lang="en-US" sz="1200" b="0" i="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Аналогичный синтаксис используется для команды </a:t>
            </a:r>
            <a:r>
              <a:rPr lang="en-US" sz="1200" b="1" i="0">
                <a:solidFill>
                  <a:srgbClr val="000000"/>
                </a:solidFill>
                <a:latin typeface="Arial"/>
                <a:ea typeface="+mn-ea"/>
                <a:cs typeface="+mn-cs"/>
              </a:rPr>
              <a:t>traceroute</a:t>
            </a:r>
            <a:r>
              <a:rPr lang="en-US" sz="1200" b="0" i="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Switch&gt; </a:t>
            </a:r>
            <a:r>
              <a:rPr lang="en-US" sz="1200" b="1" i="0">
                <a:solidFill>
                  <a:srgbClr val="000000"/>
                </a:solidFill>
                <a:latin typeface="Arial"/>
                <a:ea typeface="+mn-ea"/>
                <a:cs typeface="+mn-cs"/>
              </a:rPr>
              <a:t>traceroute</a:t>
            </a:r>
            <a:r>
              <a:rPr lang="en-US" sz="1200" b="0" i="0">
                <a:solidFill>
                  <a:srgbClr val="000000"/>
                </a:solidFill>
                <a:latin typeface="Arial"/>
                <a:ea typeface="+mn-ea"/>
                <a:cs typeface="+mn-cs"/>
              </a:rPr>
              <a:t> </a:t>
            </a:r>
            <a:r>
              <a:rPr lang="en-US" sz="1200" b="0" i="1">
                <a:solidFill>
                  <a:srgbClr val="000000"/>
                </a:solidFill>
                <a:latin typeface="Arial"/>
                <a:ea typeface="+mn-ea"/>
                <a:cs typeface="+mn-cs"/>
              </a:rPr>
              <a:t>IP-адрес</a:t>
            </a: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Switch&gt; </a:t>
            </a:r>
            <a:r>
              <a:rPr lang="en-US" sz="1200" b="1" i="0">
                <a:solidFill>
                  <a:srgbClr val="000000"/>
                </a:solidFill>
                <a:latin typeface="Arial"/>
                <a:ea typeface="+mn-ea"/>
                <a:cs typeface="+mn-cs"/>
              </a:rPr>
              <a:t>traceroute</a:t>
            </a:r>
            <a:r>
              <a:rPr lang="en-US" sz="1200" b="0" i="0">
                <a:solidFill>
                  <a:srgbClr val="000000"/>
                </a:solidFill>
                <a:latin typeface="Arial"/>
                <a:ea typeface="+mn-ea"/>
                <a:cs typeface="+mn-cs"/>
              </a:rPr>
              <a:t> </a:t>
            </a:r>
            <a:r>
              <a:rPr lang="en-US" sz="1200" b="1" i="0">
                <a:solidFill>
                  <a:srgbClr val="000000"/>
                </a:solidFill>
                <a:latin typeface="Arial"/>
                <a:ea typeface="+mn-ea"/>
                <a:cs typeface="+mn-cs"/>
              </a:rPr>
              <a:t>192.168.254.254</a:t>
            </a: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Используется команда </a:t>
            </a:r>
            <a:r>
              <a:rPr lang="en-US" sz="1200" b="1" i="0">
                <a:solidFill>
                  <a:srgbClr val="000000"/>
                </a:solidFill>
                <a:latin typeface="Arial"/>
                <a:ea typeface="+mn-ea"/>
                <a:cs typeface="+mn-cs"/>
              </a:rPr>
              <a:t>traceroute</a:t>
            </a:r>
            <a:r>
              <a:rPr lang="en-US" sz="1200" b="0" i="0">
                <a:solidFill>
                  <a:srgbClr val="000000"/>
                </a:solidFill>
                <a:latin typeface="Arial"/>
                <a:ea typeface="+mn-ea"/>
                <a:cs typeface="+mn-cs"/>
              </a:rPr>
              <a:t>, и пользователь определил аргумент </a:t>
            </a:r>
            <a:r>
              <a:rPr lang="en-US" sz="1200" b="1" i="0">
                <a:solidFill>
                  <a:srgbClr val="000000"/>
                </a:solidFill>
                <a:latin typeface="Arial"/>
                <a:ea typeface="+mn-ea"/>
                <a:cs typeface="+mn-cs"/>
              </a:rPr>
              <a:t>192.168.254.254</a:t>
            </a:r>
            <a:r>
              <a:rPr lang="en-US" sz="1200" b="0" i="0">
                <a:solidFill>
                  <a:srgbClr val="000000"/>
                </a:solidFill>
                <a:latin typeface="Arial"/>
                <a:ea typeface="+mn-ea"/>
                <a:cs typeface="+mn-cs"/>
              </a:rPr>
              <a:t>.</a:t>
            </a:r>
          </a:p>
          <a:p>
            <a:pPr marL="112746" indent="-112746" algn="l" defTabSz="1020745">
              <a:lnSpc>
                <a:spcPct val="80000"/>
              </a:lnSpc>
              <a:buNone/>
            </a:pPr>
            <a:endParaRPr lang="en-US" smtClean="0"/>
          </a:p>
          <a:p>
            <a:pPr marL="112746" indent="-112746" algn="l" defTabSz="1020745">
              <a:lnSpc>
                <a:spcPct val="80000"/>
              </a:lnSpc>
              <a:buNone/>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6F4E0352-9AC4-4BF7-8437-99DDEB68E4B8}" type="slidenum">
              <a:rPr lang="en-US" sz="800" b="0" i="0">
                <a:solidFill>
                  <a:schemeClr val="tx1"/>
                </a:solidFill>
                <a:latin typeface="Arial"/>
                <a:ea typeface="+mn-ea"/>
                <a:cs typeface="+mn-cs"/>
              </a:rPr>
              <a:pPr algn="r" defTabSz="903244">
                <a:lnSpc>
                  <a:spcPct val="100000"/>
                </a:lnSpc>
                <a:buNone/>
              </a:pPr>
              <a:t>28</a:t>
            </a:fld>
            <a:endParaRPr lang="en-US" sz="8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2.1.4.3 Контекстная справка</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В операционной системе IOS доступно несколько видов справки:</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контекстная справка;</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проверка синтаксиса команды;</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горячие клавиши и клавиши быстрого вызова.</a:t>
            </a:r>
          </a:p>
          <a:p>
            <a:pPr marL="112746" indent="-112746" algn="l" defTabSz="1020745">
              <a:lnSpc>
                <a:spcPct val="80000"/>
              </a:lnSpc>
              <a:buNone/>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CB17BCE3-D07B-4105-835F-C584C80D9F47}" type="slidenum">
              <a:rPr lang="en-US" sz="800" b="0" i="0">
                <a:solidFill>
                  <a:schemeClr val="tx1"/>
                </a:solidFill>
                <a:latin typeface="Arial"/>
                <a:ea typeface="+mn-ea"/>
                <a:cs typeface="+mn-cs"/>
              </a:rPr>
              <a:pPr algn="r" defTabSz="903244">
                <a:lnSpc>
                  <a:spcPct val="100000"/>
                </a:lnSpc>
                <a:buNone/>
              </a:pPr>
              <a:t>29</a:t>
            </a:fld>
            <a:endParaRPr lang="en-US" sz="800" smtClean="0"/>
          </a:p>
        </p:txBody>
      </p:sp>
      <p:sp>
        <p:nvSpPr>
          <p:cNvPr id="78851"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2.1.4.4 Проверка синтаксиса команды</a:t>
            </a:r>
          </a:p>
          <a:p>
            <a:pPr marL="112746" indent="-112746" algn="l" defTabSz="1020745">
              <a:lnSpc>
                <a:spcPct val="80000"/>
              </a:lnSpc>
              <a:buNone/>
            </a:pPr>
            <a:endParaRPr lang="en-US" dirty="0" smtClean="0"/>
          </a:p>
          <a:p>
            <a:pPr marL="0" indent="0" algn="l" defTabSz="1020745">
              <a:buNone/>
            </a:pPr>
            <a:r>
              <a:rPr lang="en-US" sz="1200" b="0" i="0">
                <a:solidFill>
                  <a:srgbClr val="000000"/>
                </a:solidFill>
                <a:latin typeface="Arial"/>
                <a:ea typeface="+mn-ea"/>
                <a:cs typeface="+mn-cs"/>
              </a:rPr>
              <a:t>Существует три различных типа сообщений об ошибках:</a:t>
            </a:r>
          </a:p>
          <a:p>
            <a:pPr marL="112746" indent="-112746" algn="l" defTabSz="1020745">
              <a:buClr>
                <a:srgbClr val="000000"/>
              </a:buClr>
              <a:buSzPct val="100000"/>
              <a:buChar char="•"/>
            </a:pPr>
            <a:r>
              <a:rPr lang="en-US" sz="1200" b="0" i="0">
                <a:solidFill>
                  <a:srgbClr val="000000"/>
                </a:solidFill>
                <a:latin typeface="Arial"/>
                <a:ea typeface="+mn-ea"/>
                <a:cs typeface="+mn-cs"/>
              </a:rPr>
              <a:t>неоднозначная команда;</a:t>
            </a:r>
          </a:p>
          <a:p>
            <a:pPr marL="112746" indent="-112746" algn="l" defTabSz="1020745">
              <a:buClr>
                <a:srgbClr val="000000"/>
              </a:buClr>
              <a:buSzPct val="100000"/>
              <a:buChar char="•"/>
            </a:pPr>
            <a:r>
              <a:rPr lang="en-US" sz="1200" b="0" i="0">
                <a:solidFill>
                  <a:srgbClr val="000000"/>
                </a:solidFill>
                <a:latin typeface="Arial"/>
                <a:ea typeface="+mn-ea"/>
                <a:cs typeface="+mn-cs"/>
              </a:rPr>
              <a:t>неполная команда;</a:t>
            </a:r>
          </a:p>
          <a:p>
            <a:pPr marL="112746" indent="-112746" algn="l" defTabSz="1020745">
              <a:buClr>
                <a:srgbClr val="000000"/>
              </a:buClr>
              <a:buSzPct val="100000"/>
              <a:buChar char="•"/>
            </a:pPr>
            <a:r>
              <a:rPr lang="en-US" sz="1200" b="0" i="0">
                <a:solidFill>
                  <a:srgbClr val="000000"/>
                </a:solidFill>
                <a:latin typeface="Arial"/>
                <a:ea typeface="+mn-ea"/>
                <a:cs typeface="+mn-cs"/>
              </a:rPr>
              <a:t>неверная команда.</a:t>
            </a:r>
          </a:p>
          <a:p>
            <a:pPr marL="112746" indent="-112746" algn="l" defTabSz="1020745">
              <a:lnSpc>
                <a:spcPct val="80000"/>
              </a:lnSpc>
              <a:buNone/>
            </a:pP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264E3AC7-8938-4069-86CB-09214F4A72AF}" type="slidenum">
              <a:rPr lang="en-US" sz="800" b="0" i="0">
                <a:solidFill>
                  <a:schemeClr val="tx1"/>
                </a:solidFill>
                <a:latin typeface="Arial"/>
                <a:ea typeface="+mn-ea"/>
                <a:cs typeface="+mn-cs"/>
              </a:rPr>
              <a:pPr algn="r" defTabSz="903244">
                <a:lnSpc>
                  <a:spcPct val="100000"/>
                </a:lnSpc>
                <a:buNone/>
              </a:pPr>
              <a:t>30</a:t>
            </a:fld>
            <a:endParaRPr lang="en-US" sz="8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2.1.4.5 Горячие клавиши и клавиши быстрого вызова</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Tab: рекомендуется для использования новичками, потому что позволяет просмотреть целиком слово, используемое в качестве команды или ключевого слова.</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Ctrl-Z: поскольку IOS имеет иерархическую структуру режимов, используя такое сочетание клавиш, можно перейти сразу на несколько уровней ниже. Вместо того чтобы выходить отдельно из каждого режима, можно использовать сочетание клавиш </a:t>
            </a:r>
            <a:r>
              <a:rPr lang="en-US" sz="1200" b="1" i="0">
                <a:solidFill>
                  <a:srgbClr val="000000"/>
                </a:solidFill>
                <a:latin typeface="Arial"/>
                <a:ea typeface="+mn-ea"/>
                <a:cs typeface="+mn-cs"/>
              </a:rPr>
              <a:t>Ctrl-Z</a:t>
            </a:r>
            <a:r>
              <a:rPr lang="en-US" sz="1200" b="0" i="0">
                <a:solidFill>
                  <a:srgbClr val="000000"/>
                </a:solidFill>
                <a:latin typeface="Arial"/>
                <a:ea typeface="+mn-ea"/>
                <a:cs typeface="+mn-cs"/>
              </a:rPr>
              <a:t>, чтобы вернуться непосредственно в командную строку привилегированного режима на верхнем уровне.</a:t>
            </a:r>
          </a:p>
          <a:p>
            <a:pPr marL="112746" indent="-112746" algn="l" defTabSz="1020745">
              <a:lnSpc>
                <a:spcPct val="80000"/>
              </a:lnSpc>
              <a:buNone/>
            </a:pPr>
            <a:endParaRPr lang="en-US" smtClean="0"/>
          </a:p>
          <a:p>
            <a:pPr marL="112746" indent="-112746" algn="l" defTabSz="1020745">
              <a:lnSpc>
                <a:spcPct val="80000"/>
              </a:lnSpc>
              <a:buNone/>
            </a:pPr>
            <a:r>
              <a:rPr lang="en-US" sz="1200" b="1" i="0">
                <a:solidFill>
                  <a:srgbClr val="000000"/>
                </a:solidFill>
                <a:latin typeface="Arial"/>
                <a:ea typeface="+mn-ea"/>
                <a:cs typeface="+mn-cs"/>
              </a:rPr>
              <a:t>Ctrl-Shift-6: используется для выхода из последовательности</a:t>
            </a:r>
            <a:r>
              <a:rPr lang="en-US" sz="1200" b="0" i="0">
                <a:solidFill>
                  <a:srgbClr val="000000"/>
                </a:solidFill>
                <a:latin typeface="Arial"/>
                <a:ea typeface="+mn-ea"/>
                <a:cs typeface="+mn-cs"/>
              </a:rPr>
              <a:t>. При запуске процесса IOS из интерфейса командной строки, такого как «ping» или «traceroute», эта команда будет выполняться до её завершения или пока не будет прервана. Интерфейс командной строки (CLI) не будет реагировать на запросы во время выполнения данного процесса. Чтобы прервать вывод и начать работу с интерфейсом командной строки (CLI), нажмите сочетание </a:t>
            </a:r>
            <a:r>
              <a:rPr lang="en-US" sz="1200" b="1" i="0">
                <a:solidFill>
                  <a:srgbClr val="000000"/>
                </a:solidFill>
                <a:latin typeface="Arial"/>
                <a:ea typeface="+mn-ea"/>
                <a:cs typeface="+mn-cs"/>
              </a:rPr>
              <a:t>Ctrl-Shift-6</a:t>
            </a:r>
            <a:r>
              <a:rPr lang="en-US" sz="1200" b="0" i="0">
                <a:solidFill>
                  <a:srgbClr val="000000"/>
                </a:solidFill>
                <a:latin typeface="Arial"/>
                <a:ea typeface="+mn-ea"/>
                <a:cs typeface="+mn-cs"/>
              </a:rPr>
              <a:t>.</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Команды и ключевые слова можно сокращать до минимального числа символов, которые определяют уникальный выбор.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89E4A5FD-275F-4E74-B23A-F6BFAA7F3175}" type="slidenum">
              <a:rPr lang="en-US" sz="800" b="0" i="0">
                <a:solidFill>
                  <a:schemeClr val="tx1"/>
                </a:solidFill>
                <a:latin typeface="Arial"/>
                <a:ea typeface="+mn-ea"/>
                <a:cs typeface="+mn-cs"/>
              </a:rPr>
              <a:pPr algn="r" defTabSz="903244">
                <a:lnSpc>
                  <a:spcPct val="100000"/>
                </a:lnSpc>
                <a:buNone/>
              </a:pPr>
              <a:t>31</a:t>
            </a:fld>
            <a:endParaRPr lang="en-US" sz="8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2.1.4.6 Команды для изучения IOS</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Использование команды </a:t>
            </a:r>
            <a:r>
              <a:rPr lang="en-US" sz="1200" b="1" i="0">
                <a:solidFill>
                  <a:srgbClr val="000000"/>
                </a:solidFill>
                <a:latin typeface="Arial"/>
                <a:ea typeface="+mn-ea"/>
                <a:cs typeface="+mn-cs"/>
              </a:rPr>
              <a:t>show ?</a:t>
            </a:r>
            <a:r>
              <a:rPr lang="en-US" sz="1200" b="0" i="0">
                <a:solidFill>
                  <a:srgbClr val="000000"/>
                </a:solidFill>
                <a:latin typeface="Arial"/>
                <a:ea typeface="+mn-ea"/>
                <a:cs typeface="+mn-cs"/>
              </a:rPr>
              <a:t> Данная команда позволяет получить перечень доступных команд в рамках указанного контекста или режима.</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Стандартная команда </a:t>
            </a:r>
            <a:r>
              <a:rPr lang="en-US" sz="1200" b="1" i="0">
                <a:solidFill>
                  <a:srgbClr val="000000"/>
                </a:solidFill>
                <a:latin typeface="Arial"/>
                <a:ea typeface="+mn-ea"/>
                <a:cs typeface="+mn-cs"/>
              </a:rPr>
              <a:t>show</a:t>
            </a:r>
            <a:r>
              <a:rPr lang="en-US" sz="1200" b="0" i="0">
                <a:solidFill>
                  <a:srgbClr val="000000"/>
                </a:solidFill>
                <a:latin typeface="Arial"/>
                <a:ea typeface="+mn-ea"/>
                <a:cs typeface="+mn-cs"/>
              </a:rPr>
              <a:t> предоставляет сведения о конфигурации, работе и состоянии компонентов устройства Cisco.</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Широко используемая команда </a:t>
            </a:r>
            <a:r>
              <a:rPr lang="en-US" sz="1200" b="1" i="0">
                <a:solidFill>
                  <a:srgbClr val="000000"/>
                </a:solidFill>
                <a:latin typeface="Arial"/>
                <a:ea typeface="+mn-ea"/>
                <a:cs typeface="+mn-cs"/>
              </a:rPr>
              <a:t>show —</a:t>
            </a:r>
            <a:r>
              <a:rPr lang="en-US" sz="1200" b="0" i="0">
                <a:solidFill>
                  <a:srgbClr val="000000"/>
                </a:solidFill>
                <a:latin typeface="Arial"/>
                <a:ea typeface="+mn-ea"/>
                <a:cs typeface="+mn-cs"/>
              </a:rPr>
              <a:t> </a:t>
            </a:r>
            <a:r>
              <a:rPr lang="en-US" sz="1200" b="1" i="0">
                <a:solidFill>
                  <a:srgbClr val="000000"/>
                </a:solidFill>
                <a:latin typeface="Arial"/>
                <a:ea typeface="+mn-ea"/>
                <a:cs typeface="+mn-cs"/>
              </a:rPr>
              <a:t>show interfaces</a:t>
            </a:r>
            <a:r>
              <a:rPr lang="en-US" sz="1200" b="0" i="0">
                <a:solidFill>
                  <a:srgbClr val="000000"/>
                </a:solidFill>
                <a:latin typeface="Arial"/>
                <a:ea typeface="+mn-ea"/>
                <a:cs typeface="+mn-cs"/>
              </a:rPr>
              <a:t>. Эта команда служит для отображения статистических сведений по всем интерфейсам устройства. Чтобы просмотреть статистику по конкретному интерфейсу, введите команду </a:t>
            </a:r>
            <a:r>
              <a:rPr lang="en-US" sz="1200" b="1" i="0">
                <a:solidFill>
                  <a:srgbClr val="000000"/>
                </a:solidFill>
                <a:latin typeface="Arial"/>
                <a:ea typeface="+mn-ea"/>
                <a:cs typeface="+mn-cs"/>
              </a:rPr>
              <a:t>show interfaces</a:t>
            </a:r>
            <a:r>
              <a:rPr lang="en-US" sz="1200" b="0" i="0">
                <a:solidFill>
                  <a:srgbClr val="000000"/>
                </a:solidFill>
                <a:latin typeface="Arial"/>
                <a:ea typeface="+mn-ea"/>
                <a:cs typeface="+mn-cs"/>
              </a:rPr>
              <a:t>, а после неё укажите тип выбранного интерфейса, а также номер слота или порта.</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К дополнительным командам </a:t>
            </a:r>
            <a:r>
              <a:rPr lang="en-US" sz="1200" b="1" i="0">
                <a:solidFill>
                  <a:srgbClr val="000000"/>
                </a:solidFill>
                <a:latin typeface="Arial"/>
                <a:ea typeface="+mn-ea"/>
                <a:cs typeface="+mn-cs"/>
              </a:rPr>
              <a:t>show</a:t>
            </a:r>
            <a:r>
              <a:rPr lang="en-US" sz="1200" b="0" i="0">
                <a:solidFill>
                  <a:srgbClr val="000000"/>
                </a:solidFill>
                <a:latin typeface="Arial"/>
                <a:ea typeface="+mn-ea"/>
                <a:cs typeface="+mn-cs"/>
              </a:rPr>
              <a:t>, часто используемым специалистами сети, относятся:</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show startup-config: </a:t>
            </a:r>
            <a:r>
              <a:rPr lang="en-US" sz="1200" b="0" i="0">
                <a:solidFill>
                  <a:srgbClr val="000000"/>
                </a:solidFill>
                <a:latin typeface="Arial"/>
                <a:ea typeface="+mn-ea"/>
                <a:cs typeface="+mn-cs"/>
              </a:rPr>
              <a:t>отображает конфигурацию, сохранённую в памяти NVRAM.</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show running-config: </a:t>
            </a:r>
            <a:r>
              <a:rPr lang="en-US" sz="1200" b="0" i="0">
                <a:solidFill>
                  <a:srgbClr val="000000"/>
                </a:solidFill>
                <a:latin typeface="Arial"/>
                <a:ea typeface="+mn-ea"/>
                <a:cs typeface="+mn-cs"/>
              </a:rPr>
              <a:t>отображает содержимое текущего запущенного файла конфигурации.</a:t>
            </a:r>
          </a:p>
          <a:p>
            <a:pPr marL="112746" indent="-112746" algn="l" defTabSz="1020745">
              <a:lnSpc>
                <a:spcPct val="90000"/>
              </a:lnSpc>
              <a:buSzPct val="100000"/>
              <a:buChar char="•"/>
            </a:pPr>
            <a:endParaRPr lang="en-US" smtClean="0"/>
          </a:p>
          <a:p>
            <a:pPr marL="112746" indent="-112746" algn="l" defTabSz="1020745">
              <a:lnSpc>
                <a:spcPct val="90000"/>
              </a:lnSpc>
              <a:buSzPct val="100000"/>
              <a:buChar char="•"/>
            </a:pPr>
            <a:endParaRPr lang="en-US" smtClean="0"/>
          </a:p>
          <a:p>
            <a:pPr marL="112746" indent="-112746" algn="l" defTabSz="1020745">
              <a:lnSpc>
                <a:spcPct val="80000"/>
              </a:lnSpc>
              <a:buNone/>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72AAE223-5F1F-4187-AFD7-ECAC8FE14986}" type="slidenum">
              <a:rPr lang="en-US" sz="800" b="0" i="0">
                <a:solidFill>
                  <a:schemeClr val="tx1"/>
                </a:solidFill>
                <a:latin typeface="Arial"/>
                <a:ea typeface="+mn-ea"/>
                <a:cs typeface="+mn-cs"/>
              </a:rPr>
              <a:pPr algn="r" defTabSz="903244">
                <a:lnSpc>
                  <a:spcPct val="100000"/>
                </a:lnSpc>
                <a:buNone/>
              </a:pPr>
              <a:t>3</a:t>
            </a:fld>
            <a:endParaRPr lang="en-US" sz="8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dirty="0" err="1">
                <a:solidFill>
                  <a:srgbClr val="000000"/>
                </a:solidFill>
                <a:latin typeface="Arial"/>
                <a:ea typeface="+mn-ea"/>
                <a:cs typeface="+mn-cs"/>
              </a:rPr>
              <a:t>Глава</a:t>
            </a:r>
            <a:r>
              <a:rPr lang="en-US" sz="1200" b="1" i="0" dirty="0">
                <a:solidFill>
                  <a:srgbClr val="000000"/>
                </a:solidFill>
                <a:latin typeface="Arial"/>
                <a:ea typeface="+mn-ea"/>
                <a:cs typeface="+mn-cs"/>
              </a:rPr>
              <a:t> 2. </a:t>
            </a:r>
            <a:r>
              <a:rPr lang="en-US" sz="1200" b="1" i="0" dirty="0" err="1">
                <a:solidFill>
                  <a:srgbClr val="000000"/>
                </a:solidFill>
                <a:latin typeface="Arial"/>
                <a:ea typeface="+mn-ea"/>
                <a:cs typeface="+mn-cs"/>
              </a:rPr>
              <a:t>Задачи</a:t>
            </a:r>
            <a:endParaRPr lang="en-US" sz="1200" b="1" i="0" dirty="0">
              <a:solidFill>
                <a:srgbClr val="000000"/>
              </a:solidFill>
              <a:latin typeface="Arial"/>
              <a:ea typeface="+mn-ea"/>
              <a:cs typeface="+mn-cs"/>
            </a:endParaRPr>
          </a:p>
        </p:txBody>
      </p:sp>
    </p:spTree>
    <p:extLst>
      <p:ext uri="{BB962C8B-B14F-4D97-AF65-F5344CB8AC3E}">
        <p14:creationId xmlns:p14="http://schemas.microsoft.com/office/powerpoint/2010/main" val="2354587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25DA474D-EB0C-4E1B-B37E-013475F9CC02}" type="slidenum">
              <a:rPr lang="en-US" sz="800" b="0" i="0">
                <a:solidFill>
                  <a:schemeClr val="tx1"/>
                </a:solidFill>
                <a:latin typeface="Arial"/>
                <a:ea typeface="+mn-ea"/>
                <a:cs typeface="+mn-cs"/>
              </a:rPr>
              <a:pPr algn="r" defTabSz="903244">
                <a:lnSpc>
                  <a:spcPct val="100000"/>
                </a:lnSpc>
                <a:buNone/>
              </a:pPr>
              <a:t>32</a:t>
            </a:fld>
            <a:endParaRPr lang="en-US" sz="8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2.1.4.7 Команда «show version»</a:t>
            </a:r>
          </a:p>
          <a:p>
            <a:pPr marL="112746" indent="-112746" algn="l" defTabSz="1020745">
              <a:lnSpc>
                <a:spcPct val="80000"/>
              </a:lnSpc>
              <a:buNone/>
            </a:pPr>
            <a:endParaRPr lang="en-US" smtClean="0"/>
          </a:p>
          <a:p>
            <a:pPr marL="112746" indent="-112746" algn="l" defTabSz="1020745">
              <a:lnSpc>
                <a:spcPct val="80000"/>
              </a:lnSpc>
              <a:buNone/>
            </a:pPr>
            <a:r>
              <a:rPr lang="en-US" sz="1200" b="0" i="0">
                <a:solidFill>
                  <a:srgbClr val="000000"/>
                </a:solidFill>
                <a:latin typeface="Arial"/>
                <a:ea typeface="+mn-ea"/>
                <a:cs typeface="+mn-cs"/>
              </a:rPr>
              <a:t>Отображает информацию о текущей загруженной версии IOS, а также информацию об устройстве и аппаратном обеспечении.</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Software Version —</a:t>
            </a:r>
            <a:r>
              <a:rPr lang="en-US" sz="1200" b="0" i="0">
                <a:solidFill>
                  <a:srgbClr val="000000"/>
                </a:solidFill>
                <a:latin typeface="Arial"/>
                <a:ea typeface="+mn-ea"/>
                <a:cs typeface="+mn-cs"/>
              </a:rPr>
              <a:t> версия программного обеспечения IOS (хранится во флеш-памяти)</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Bootstrap Version </a:t>
            </a:r>
            <a:r>
              <a:rPr lang="en-US" sz="1200" b="0" i="0">
                <a:solidFill>
                  <a:srgbClr val="000000"/>
                </a:solidFill>
                <a:latin typeface="Arial"/>
                <a:ea typeface="+mn-ea"/>
                <a:cs typeface="+mn-cs"/>
              </a:rPr>
              <a:t>— версия программы начальной загрузки (хранится в ПЗУ загрузки)</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System up-time </a:t>
            </a:r>
            <a:r>
              <a:rPr lang="en-US" sz="1200" b="0" i="0">
                <a:solidFill>
                  <a:srgbClr val="000000"/>
                </a:solidFill>
                <a:latin typeface="Arial"/>
                <a:ea typeface="+mn-ea"/>
                <a:cs typeface="+mn-cs"/>
              </a:rPr>
              <a:t>— время с момента последней перезагрузки</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System restart info </a:t>
            </a:r>
            <a:r>
              <a:rPr lang="en-US" sz="1200" b="0" i="0">
                <a:solidFill>
                  <a:srgbClr val="000000"/>
                </a:solidFill>
                <a:latin typeface="Arial"/>
                <a:ea typeface="+mn-ea"/>
                <a:cs typeface="+mn-cs"/>
              </a:rPr>
              <a:t>— способ перезапуска (например цикл включения-выключения, сбой системы)</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Software image name </a:t>
            </a:r>
            <a:r>
              <a:rPr lang="en-US" sz="1200" b="0" i="0">
                <a:solidFill>
                  <a:srgbClr val="000000"/>
                </a:solidFill>
                <a:latin typeface="Arial"/>
                <a:ea typeface="+mn-ea"/>
                <a:cs typeface="+mn-cs"/>
              </a:rPr>
              <a:t>— имя файла IOS, сохранённое во флеш-памяти</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Router Type and Processor type </a:t>
            </a:r>
            <a:r>
              <a:rPr lang="en-US" sz="1200" b="0" i="0">
                <a:solidFill>
                  <a:srgbClr val="000000"/>
                </a:solidFill>
                <a:latin typeface="Arial"/>
                <a:ea typeface="+mn-ea"/>
                <a:cs typeface="+mn-cs"/>
              </a:rPr>
              <a:t>— номер модели и тип процессора</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Memory type and allocation (Shared/Main) </a:t>
            </a:r>
            <a:r>
              <a:rPr lang="en-US" sz="1200" b="0" i="0">
                <a:solidFill>
                  <a:srgbClr val="000000"/>
                </a:solidFill>
                <a:latin typeface="Arial"/>
                <a:ea typeface="+mn-ea"/>
                <a:cs typeface="+mn-cs"/>
              </a:rPr>
              <a:t>— ОЗУ главного процессора и буферизация ввода-вывода общего пакета</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Software Features </a:t>
            </a:r>
            <a:r>
              <a:rPr lang="en-US" sz="1200" b="0" i="0">
                <a:solidFill>
                  <a:srgbClr val="000000"/>
                </a:solidFill>
                <a:latin typeface="Arial"/>
                <a:ea typeface="+mn-ea"/>
                <a:cs typeface="+mn-cs"/>
              </a:rPr>
              <a:t>— поддерживаемые протоколы и наборы функций</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Hardware Interfaces </a:t>
            </a:r>
            <a:r>
              <a:rPr lang="en-US" sz="1200" b="0" i="0">
                <a:solidFill>
                  <a:srgbClr val="000000"/>
                </a:solidFill>
                <a:latin typeface="Arial"/>
                <a:ea typeface="+mn-ea"/>
                <a:cs typeface="+mn-cs"/>
              </a:rPr>
              <a:t>— интерфейсы, доступные на устройстве</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Configuration Register </a:t>
            </a:r>
            <a:r>
              <a:rPr lang="en-US" sz="1200" b="0" i="0">
                <a:solidFill>
                  <a:srgbClr val="000000"/>
                </a:solidFill>
                <a:latin typeface="Arial"/>
                <a:ea typeface="+mn-ea"/>
                <a:cs typeface="+mn-cs"/>
              </a:rPr>
              <a:t>— определяет характеристики загрузки, настройки скорости консоли и другие связанные параметры</a:t>
            </a:r>
          </a:p>
          <a:p>
            <a:pPr marL="112746" indent="-112746" algn="l" defTabSz="1020745">
              <a:lnSpc>
                <a:spcPct val="80000"/>
              </a:lnSpc>
              <a:buNone/>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3812B710-8E08-410A-8158-B50093F6EED4}" type="slidenum">
              <a:rPr lang="en-US" sz="800" b="0" i="0">
                <a:solidFill>
                  <a:schemeClr val="tx1"/>
                </a:solidFill>
                <a:latin typeface="Arial"/>
                <a:ea typeface="+mn-ea"/>
                <a:cs typeface="+mn-cs"/>
              </a:rPr>
              <a:pPr algn="r" defTabSz="903244">
                <a:lnSpc>
                  <a:spcPct val="100000"/>
                </a:lnSpc>
                <a:buNone/>
              </a:pPr>
              <a:t>33</a:t>
            </a:fld>
            <a:endParaRPr lang="en-US" sz="8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2.2.1.1 Назначение коммутатора</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57FD78B7-608F-4033-9E09-2FDA7DE3A258}" type="slidenum">
              <a:rPr lang="en-US" sz="800" b="0" i="0">
                <a:solidFill>
                  <a:schemeClr val="tx1"/>
                </a:solidFill>
                <a:latin typeface="Arial"/>
                <a:ea typeface="+mn-ea"/>
                <a:cs typeface="+mn-cs"/>
              </a:rPr>
              <a:pPr algn="r" defTabSz="903244">
                <a:lnSpc>
                  <a:spcPct val="100000"/>
                </a:lnSpc>
                <a:buNone/>
              </a:pPr>
              <a:t>34</a:t>
            </a:fld>
            <a:endParaRPr lang="en-US" sz="8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dirty="0">
                <a:solidFill>
                  <a:srgbClr val="000000"/>
                </a:solidFill>
                <a:latin typeface="Arial"/>
                <a:ea typeface="+mn-ea"/>
                <a:cs typeface="+mn-cs"/>
              </a:rPr>
              <a:t>2.2.1.2 </a:t>
            </a:r>
            <a:r>
              <a:rPr lang="en-US" sz="1200" b="0" i="0" dirty="0" err="1">
                <a:solidFill>
                  <a:srgbClr val="000000"/>
                </a:solidFill>
                <a:latin typeface="Arial"/>
                <a:ea typeface="+mn-ea"/>
                <a:cs typeface="+mn-cs"/>
              </a:rPr>
              <a:t>Имена</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устройств</a:t>
            </a:r>
            <a:endParaRPr lang="en-US" sz="1200" b="0" i="0" dirty="0">
              <a:solidFill>
                <a:srgbClr val="000000"/>
              </a:solidFill>
              <a:latin typeface="Arial"/>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AAB9396E-F30B-469C-8AA5-6C194EDEB72C}" type="slidenum">
              <a:rPr lang="en-US" sz="800" b="0" i="0">
                <a:solidFill>
                  <a:schemeClr val="tx1"/>
                </a:solidFill>
                <a:latin typeface="Arial"/>
                <a:ea typeface="+mn-ea"/>
                <a:cs typeface="+mn-cs"/>
              </a:rPr>
              <a:pPr algn="r" defTabSz="903244">
                <a:lnSpc>
                  <a:spcPct val="100000"/>
                </a:lnSpc>
                <a:buNone/>
              </a:pPr>
              <a:t>35</a:t>
            </a:fld>
            <a:endParaRPr lang="en-US" sz="8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2.2.1.3 Имена узлов</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8755E249-0643-4D1A-8AFF-DBF9A9521951}" type="slidenum">
              <a:rPr lang="en-US" sz="800" b="0" i="0">
                <a:solidFill>
                  <a:schemeClr val="tx1"/>
                </a:solidFill>
                <a:latin typeface="Arial"/>
                <a:ea typeface="+mn-ea"/>
                <a:cs typeface="+mn-cs"/>
              </a:rPr>
              <a:pPr algn="r" defTabSz="903244">
                <a:lnSpc>
                  <a:spcPct val="100000"/>
                </a:lnSpc>
                <a:buNone/>
              </a:pPr>
              <a:t>36</a:t>
            </a:fld>
            <a:endParaRPr lang="en-US" sz="80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2.2.1.4 Конфигурация имён узлов</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8755E249-0643-4D1A-8AFF-DBF9A9521951}" type="slidenum">
              <a:rPr lang="en-US" sz="800" b="0" i="0">
                <a:solidFill>
                  <a:schemeClr val="tx1"/>
                </a:solidFill>
                <a:latin typeface="Arial"/>
                <a:ea typeface="+mn-ea"/>
                <a:cs typeface="+mn-cs"/>
              </a:rPr>
              <a:pPr algn="r" defTabSz="903244">
                <a:lnSpc>
                  <a:spcPct val="100000"/>
                </a:lnSpc>
                <a:buNone/>
              </a:pPr>
              <a:t>37</a:t>
            </a:fld>
            <a:endParaRPr lang="en-US" sz="80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2.2.1.4 Конфигурация имён узлов</a:t>
            </a:r>
          </a:p>
        </p:txBody>
      </p:sp>
    </p:spTree>
    <p:extLst>
      <p:ext uri="{BB962C8B-B14F-4D97-AF65-F5344CB8AC3E}">
        <p14:creationId xmlns:p14="http://schemas.microsoft.com/office/powerpoint/2010/main" val="1589808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00261872-2F09-4011-9159-28127C9E7A38}" type="slidenum">
              <a:rPr lang="en-US" sz="800" b="0" i="0">
                <a:solidFill>
                  <a:schemeClr val="tx1"/>
                </a:solidFill>
                <a:latin typeface="Arial"/>
                <a:ea typeface="+mn-ea"/>
                <a:cs typeface="+mn-cs"/>
              </a:rPr>
              <a:pPr algn="r" defTabSz="903244">
                <a:lnSpc>
                  <a:spcPct val="100000"/>
                </a:lnSpc>
                <a:buNone/>
              </a:pPr>
              <a:t>38</a:t>
            </a:fld>
            <a:endParaRPr lang="en-US" sz="8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2.2.2.1 Защита доступа к устройствам</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При выборе пароля следует принимать во внимание следующие ключевые факторы.</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Используйте пароли длиной более 8 символов.</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Используйте сочетание прописных и заглавных букв, чисел, специальных знаков и/или цифровых последовательностей.</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На разных устройствах рекомендуется использовать разные пароли.</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Не следует использовать распространённые слова (например, </a:t>
            </a:r>
            <a:r>
              <a:rPr lang="en-US" sz="1200" b="1" i="0">
                <a:solidFill>
                  <a:srgbClr val="000000"/>
                </a:solidFill>
                <a:latin typeface="Arial"/>
                <a:ea typeface="+mn-ea"/>
                <a:cs typeface="+mn-cs"/>
              </a:rPr>
              <a:t>password</a:t>
            </a:r>
            <a:r>
              <a:rPr lang="en-US" sz="1200" b="0" i="0">
                <a:solidFill>
                  <a:srgbClr val="000000"/>
                </a:solidFill>
                <a:latin typeface="Arial"/>
                <a:ea typeface="+mn-ea"/>
                <a:cs typeface="+mn-cs"/>
              </a:rPr>
              <a:t> или </a:t>
            </a:r>
            <a:r>
              <a:rPr lang="en-US" sz="1200" b="1" i="0">
                <a:solidFill>
                  <a:srgbClr val="000000"/>
                </a:solidFill>
                <a:latin typeface="Arial"/>
                <a:ea typeface="+mn-ea"/>
                <a:cs typeface="+mn-cs"/>
              </a:rPr>
              <a:t>administrator</a:t>
            </a:r>
            <a:r>
              <a:rPr lang="en-US" sz="1200" b="0" i="0">
                <a:solidFill>
                  <a:srgbClr val="000000"/>
                </a:solidFill>
                <a:latin typeface="Arial"/>
                <a:ea typeface="+mn-ea"/>
                <a:cs typeface="+mn-cs"/>
              </a:rPr>
              <a:t>), поскольку их легко угадать.</a:t>
            </a:r>
          </a:p>
          <a:p>
            <a:pPr marL="112746" indent="-112746" algn="l" defTabSz="1020745">
              <a:lnSpc>
                <a:spcPct val="80000"/>
              </a:lnSpc>
              <a:buNone/>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00261872-2F09-4011-9159-28127C9E7A38}" type="slidenum">
              <a:rPr lang="en-US" sz="800" b="0" i="0">
                <a:solidFill>
                  <a:schemeClr val="tx1"/>
                </a:solidFill>
                <a:latin typeface="Arial"/>
                <a:ea typeface="+mn-ea"/>
                <a:cs typeface="+mn-cs"/>
              </a:rPr>
              <a:pPr algn="r" defTabSz="903244">
                <a:lnSpc>
                  <a:spcPct val="100000"/>
                </a:lnSpc>
                <a:buNone/>
              </a:pPr>
              <a:t>39</a:t>
            </a:fld>
            <a:endParaRPr lang="en-US" sz="8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2.2.2.1 Защита доступа к устройствам</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При выборе пароля следует принимать во внимание следующие ключевые факторы.</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Используйте пароли длиной более 8 символов.</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Используйте сочетание прописных и заглавных букв, чисел, специальных знаков и/или цифровых последовательностей.</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На разных устройствах рекомендуется использовать разные пароли.</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Не следует использовать распространённые слова (например, </a:t>
            </a:r>
            <a:r>
              <a:rPr lang="en-US" sz="1200" b="1" i="0">
                <a:solidFill>
                  <a:srgbClr val="000000"/>
                </a:solidFill>
                <a:latin typeface="Arial"/>
                <a:ea typeface="+mn-ea"/>
                <a:cs typeface="+mn-cs"/>
              </a:rPr>
              <a:t>password</a:t>
            </a:r>
            <a:r>
              <a:rPr lang="en-US" sz="1200" b="0" i="0">
                <a:solidFill>
                  <a:srgbClr val="000000"/>
                </a:solidFill>
                <a:latin typeface="Arial"/>
                <a:ea typeface="+mn-ea"/>
                <a:cs typeface="+mn-cs"/>
              </a:rPr>
              <a:t> или </a:t>
            </a:r>
            <a:r>
              <a:rPr lang="en-US" sz="1200" b="1" i="0">
                <a:solidFill>
                  <a:srgbClr val="000000"/>
                </a:solidFill>
                <a:latin typeface="Arial"/>
                <a:ea typeface="+mn-ea"/>
                <a:cs typeface="+mn-cs"/>
              </a:rPr>
              <a:t>administrator</a:t>
            </a:r>
            <a:r>
              <a:rPr lang="en-US" sz="1200" b="0" i="0">
                <a:solidFill>
                  <a:srgbClr val="000000"/>
                </a:solidFill>
                <a:latin typeface="Arial"/>
                <a:ea typeface="+mn-ea"/>
                <a:cs typeface="+mn-cs"/>
              </a:rPr>
              <a:t>), поскольку их легко угадать.</a:t>
            </a:r>
          </a:p>
          <a:p>
            <a:pPr marL="112746" indent="-112746" algn="l" defTabSz="1020745">
              <a:lnSpc>
                <a:spcPct val="80000"/>
              </a:lnSpc>
              <a:buNone/>
            </a:pPr>
            <a:endParaRPr lang="en-US" smtClean="0"/>
          </a:p>
        </p:txBody>
      </p:sp>
    </p:spTree>
    <p:extLst>
      <p:ext uri="{BB962C8B-B14F-4D97-AF65-F5344CB8AC3E}">
        <p14:creationId xmlns:p14="http://schemas.microsoft.com/office/powerpoint/2010/main" val="22485122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C712D771-9FE0-468A-819D-6D00FA2FFEA7}" type="slidenum">
              <a:rPr lang="en-US" sz="800" b="0" i="0">
                <a:solidFill>
                  <a:schemeClr val="tx1"/>
                </a:solidFill>
                <a:latin typeface="Arial"/>
                <a:ea typeface="+mn-ea"/>
                <a:cs typeface="+mn-cs"/>
              </a:rPr>
              <a:pPr algn="r" defTabSz="903244">
                <a:lnSpc>
                  <a:spcPct val="100000"/>
                </a:lnSpc>
                <a:buNone/>
              </a:pPr>
              <a:t>40</a:t>
            </a:fld>
            <a:endParaRPr lang="en-US" sz="80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2.2.2.2 Защита доступа к привилегированному режиму</a:t>
            </a:r>
          </a:p>
          <a:p>
            <a:pPr marL="112746" indent="-112746" algn="l" defTabSz="1020745">
              <a:lnSpc>
                <a:spcPct val="80000"/>
              </a:lnSpc>
              <a:buNone/>
            </a:pP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F14D974D-E990-4EAE-8268-5B881A7998DD}" type="slidenum">
              <a:rPr lang="en-US" sz="800" b="0" i="0">
                <a:solidFill>
                  <a:schemeClr val="tx1"/>
                </a:solidFill>
                <a:latin typeface="Arial"/>
                <a:ea typeface="+mn-ea"/>
                <a:cs typeface="+mn-cs"/>
              </a:rPr>
              <a:pPr algn="r" defTabSz="903244">
                <a:lnSpc>
                  <a:spcPct val="100000"/>
                </a:lnSpc>
                <a:buNone/>
              </a:pPr>
              <a:t>41</a:t>
            </a:fld>
            <a:endParaRPr lang="en-US" sz="8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2.2.2.3 Защита доступа к привилегированному режиму</a:t>
            </a:r>
          </a:p>
          <a:p>
            <a:pPr marL="112746" indent="-112746" algn="l" defTabSz="1020745">
              <a:lnSpc>
                <a:spcPct val="80000"/>
              </a:lnSpc>
              <a:buNone/>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72AAE223-5F1F-4187-AFD7-ECAC8FE14986}" type="slidenum">
              <a:rPr lang="en-US" sz="800" b="0" i="0">
                <a:solidFill>
                  <a:schemeClr val="tx1"/>
                </a:solidFill>
                <a:latin typeface="Arial"/>
                <a:ea typeface="+mn-ea"/>
                <a:cs typeface="+mn-cs"/>
              </a:rPr>
              <a:pPr algn="r" defTabSz="903244">
                <a:lnSpc>
                  <a:spcPct val="100000"/>
                </a:lnSpc>
                <a:buNone/>
              </a:pPr>
              <a:t>4</a:t>
            </a:fld>
            <a:endParaRPr lang="en-US" sz="8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dirty="0" err="1">
                <a:solidFill>
                  <a:srgbClr val="000000"/>
                </a:solidFill>
                <a:latin typeface="Arial"/>
                <a:ea typeface="+mn-ea"/>
                <a:cs typeface="+mn-cs"/>
              </a:rPr>
              <a:t>Глава</a:t>
            </a:r>
            <a:r>
              <a:rPr lang="en-US" sz="1200" b="1" i="0" dirty="0">
                <a:solidFill>
                  <a:srgbClr val="000000"/>
                </a:solidFill>
                <a:latin typeface="Arial"/>
                <a:ea typeface="+mn-ea"/>
                <a:cs typeface="+mn-cs"/>
              </a:rPr>
              <a:t> 2. </a:t>
            </a:r>
            <a:r>
              <a:rPr lang="en-US" sz="1200" b="1" i="0" dirty="0" err="1">
                <a:solidFill>
                  <a:srgbClr val="000000"/>
                </a:solidFill>
                <a:latin typeface="Arial"/>
                <a:ea typeface="+mn-ea"/>
                <a:cs typeface="+mn-cs"/>
              </a:rPr>
              <a:t>Задачи</a:t>
            </a:r>
            <a:endParaRPr lang="en-US" sz="1200" b="1" i="0" dirty="0">
              <a:solidFill>
                <a:srgbClr val="000000"/>
              </a:solidFill>
              <a:latin typeface="Arial"/>
              <a:ea typeface="+mn-ea"/>
              <a:cs typeface="+mn-cs"/>
            </a:endParaRPr>
          </a:p>
        </p:txBody>
      </p:sp>
    </p:spTree>
    <p:extLst>
      <p:ext uri="{BB962C8B-B14F-4D97-AF65-F5344CB8AC3E}">
        <p14:creationId xmlns:p14="http://schemas.microsoft.com/office/powerpoint/2010/main" val="31523630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27458188-37E0-4DB4-8346-B6D0EF06E9F8}" type="slidenum">
              <a:rPr lang="en-US" sz="800" b="0" i="0">
                <a:solidFill>
                  <a:schemeClr val="tx1"/>
                </a:solidFill>
                <a:latin typeface="Arial"/>
                <a:ea typeface="+mn-ea"/>
                <a:cs typeface="+mn-cs"/>
              </a:rPr>
              <a:pPr algn="r" defTabSz="903244">
                <a:lnSpc>
                  <a:spcPct val="100000"/>
                </a:lnSpc>
                <a:buNone/>
              </a:pPr>
              <a:t>42</a:t>
            </a:fld>
            <a:endParaRPr lang="en-US" sz="80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2.2.2.4 Шифрование паролей при выводе на экран</a:t>
            </a:r>
          </a:p>
          <a:p>
            <a:pPr marL="112746" indent="-112746" algn="l" defTabSz="1020745">
              <a:lnSpc>
                <a:spcPct val="80000"/>
              </a:lnSpc>
              <a:buNone/>
            </a:pP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F7FAC308-A5C7-4F13-8D4E-DC200A3C90B3}" type="slidenum">
              <a:rPr lang="en-US" sz="800" b="0" i="0">
                <a:solidFill>
                  <a:schemeClr val="tx1"/>
                </a:solidFill>
                <a:latin typeface="Arial"/>
                <a:ea typeface="+mn-ea"/>
                <a:cs typeface="+mn-cs"/>
              </a:rPr>
              <a:pPr algn="r" defTabSz="903244">
                <a:lnSpc>
                  <a:spcPct val="100000"/>
                </a:lnSpc>
                <a:buNone/>
              </a:pPr>
              <a:t>43</a:t>
            </a:fld>
            <a:endParaRPr lang="en-US" sz="8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2.2.2.5 Баннерные сообщения</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E58E038E-502A-4475-8F11-6ED9853B189E}" type="slidenum">
              <a:rPr lang="en-US" sz="800" b="0" i="0">
                <a:solidFill>
                  <a:schemeClr val="tx1"/>
                </a:solidFill>
                <a:latin typeface="Arial"/>
                <a:ea typeface="+mn-ea"/>
                <a:cs typeface="+mn-cs"/>
              </a:rPr>
              <a:pPr algn="r" defTabSz="903244">
                <a:lnSpc>
                  <a:spcPct val="100000"/>
                </a:lnSpc>
                <a:buNone/>
              </a:pPr>
              <a:t>44</a:t>
            </a:fld>
            <a:endParaRPr lang="en-US" sz="80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2.2.3.1 Файлы конфигурации </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Switch# </a:t>
            </a:r>
            <a:r>
              <a:rPr lang="en-US" sz="1200" b="1" i="0">
                <a:solidFill>
                  <a:srgbClr val="000000"/>
                </a:solidFill>
                <a:latin typeface="Arial"/>
                <a:ea typeface="+mn-ea"/>
                <a:cs typeface="+mn-cs"/>
              </a:rPr>
              <a:t>erase startup-config</a:t>
            </a: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После ввода команды появится запрос о подтверждении:</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При очистке файловой системы NVRAM все файлы конфигурации будут удалены. Продолжить? [confirm]</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Ответ по умолчанию: «Подтверждаю». Чтобы подтвердить и удалить файлы конфигурации загрузки, нажмите . Нажатие любой другой клавиши приведёт к преждевременному завершению данного процесса.</a:t>
            </a:r>
          </a:p>
          <a:p>
            <a:pPr marL="112746" indent="-112746" algn="l" defTabSz="1020745">
              <a:lnSpc>
                <a:spcPct val="80000"/>
              </a:lnSpc>
              <a:buNone/>
            </a:pPr>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1433E09D-157D-47A3-A59A-EF241336AF7F}" type="slidenum">
              <a:rPr lang="en-US" sz="800" b="0" i="0">
                <a:solidFill>
                  <a:schemeClr val="tx1"/>
                </a:solidFill>
                <a:latin typeface="Arial"/>
                <a:ea typeface="+mn-ea"/>
                <a:cs typeface="+mn-cs"/>
              </a:rPr>
              <a:pPr algn="r" defTabSz="903244">
                <a:lnSpc>
                  <a:spcPct val="100000"/>
                </a:lnSpc>
                <a:buNone/>
              </a:pPr>
              <a:t>45</a:t>
            </a:fld>
            <a:endParaRPr lang="en-US" sz="8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2.2.3.2 Захват текста]</a:t>
            </a:r>
          </a:p>
          <a:p>
            <a:pPr marL="112746" indent="-112746" algn="l" defTabSz="1020745">
              <a:lnSpc>
                <a:spcPct val="80000"/>
              </a:lnSpc>
              <a:buNone/>
            </a:pPr>
            <a:endParaRPr lang="en-US" smtClean="0"/>
          </a:p>
          <a:p>
            <a:pPr marL="112746" indent="-112746" algn="l" defTabSz="1020745">
              <a:lnSpc>
                <a:spcPct val="80000"/>
              </a:lnSpc>
              <a:buNone/>
            </a:pPr>
            <a:r>
              <a:rPr lang="en-US" sz="1200" b="1" i="0">
                <a:solidFill>
                  <a:srgbClr val="000000"/>
                </a:solidFill>
                <a:latin typeface="Arial"/>
                <a:ea typeface="+mn-ea"/>
                <a:cs typeface="+mn-cs"/>
              </a:rPr>
              <a:t>Восстановление текстовых конфигураций</a:t>
            </a:r>
          </a:p>
          <a:p>
            <a:pPr marL="112746" indent="-112746" algn="l" defTabSz="1020745">
              <a:lnSpc>
                <a:spcPct val="80000"/>
              </a:lnSpc>
              <a:buNone/>
            </a:pPr>
            <a:endParaRPr lang="en-US" b="1"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Файл конфигурации можно скопировать из хранилища в память устройства. IOS выполняет каждую строку текста конфигурации в качестве команды во время копирования этого файла в терминал. Это означает, что файл необходимо будет отредактировать, чтобы зашифрованные пароли имели текстовый формат. Также необходимо удалить сообщения операционной среды IOS и весь не относящийся к командам текст типа «--More--» . Этот процесс рассматривается в рамках лабораторной работы.</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На следующем этапе, в интерфейсе командной строки (CLI), для данного устройства необходимо задать режим глобальной конфигурации, чтобы получать команды из копируемого текстового файла.</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При использовании программы HyperTerminal необходимо выполнить следующие действия.</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Укажите путь к файлу, который необходимо скопировать на данное устройство, и откройте текстовый документ.</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Скопируйте весь текст.</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В меню «Правка» нажмите </a:t>
            </a:r>
            <a:r>
              <a:rPr lang="en-US" sz="1200" b="1" i="0">
                <a:solidFill>
                  <a:srgbClr val="000000"/>
                </a:solidFill>
                <a:latin typeface="Arial"/>
                <a:ea typeface="+mn-ea"/>
                <a:cs typeface="+mn-cs"/>
              </a:rPr>
              <a:t>вставка на узел</a:t>
            </a:r>
            <a:r>
              <a:rPr lang="en-US" sz="1200" b="0" i="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При использовании программы Tera Term необходимо выполнить следующие действия.</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В пункте меню </a:t>
            </a:r>
            <a:r>
              <a:rPr lang="en-US" sz="1200" b="1" i="0">
                <a:solidFill>
                  <a:srgbClr val="000000"/>
                </a:solidFill>
                <a:latin typeface="Arial"/>
                <a:ea typeface="+mn-ea"/>
                <a:cs typeface="+mn-cs"/>
              </a:rPr>
              <a:t>Файл</a:t>
            </a:r>
            <a:r>
              <a:rPr lang="en-US" sz="1200" b="0" i="0">
                <a:solidFill>
                  <a:srgbClr val="000000"/>
                </a:solidFill>
                <a:latin typeface="Arial"/>
                <a:ea typeface="+mn-ea"/>
                <a:cs typeface="+mn-cs"/>
              </a:rPr>
              <a:t> нажмите кнопку </a:t>
            </a:r>
            <a:r>
              <a:rPr lang="en-US" sz="1200" b="1" i="0">
                <a:solidFill>
                  <a:srgbClr val="000000"/>
                </a:solidFill>
                <a:latin typeface="Arial"/>
                <a:ea typeface="+mn-ea"/>
                <a:cs typeface="+mn-cs"/>
              </a:rPr>
              <a:t>Отправить</a:t>
            </a:r>
            <a:r>
              <a:rPr lang="en-US" sz="1200" b="0" i="0">
                <a:solidFill>
                  <a:srgbClr val="000000"/>
                </a:solidFill>
                <a:latin typeface="Arial"/>
                <a:ea typeface="+mn-ea"/>
                <a:cs typeface="+mn-cs"/>
              </a:rPr>
              <a:t> файл.</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Укажите путь к файлу, который необходимо скопировать на данное устройство, и нажмите кнопку </a:t>
            </a:r>
            <a:r>
              <a:rPr lang="en-US" sz="1200" b="1" i="0">
                <a:solidFill>
                  <a:srgbClr val="000000"/>
                </a:solidFill>
                <a:latin typeface="Arial"/>
                <a:ea typeface="+mn-ea"/>
                <a:cs typeface="+mn-cs"/>
              </a:rPr>
              <a:t>Открыть</a:t>
            </a:r>
            <a:r>
              <a:rPr lang="en-US" sz="1200" b="0" i="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После этого программа Tera Term выполнит вставку этого файла в память устройства.</a:t>
            </a:r>
          </a:p>
          <a:p>
            <a:pPr marL="112746" indent="-112746" algn="l" defTabSz="1020745">
              <a:lnSpc>
                <a:spcPct val="80000"/>
              </a:lnSpc>
              <a:buNone/>
            </a:pPr>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803B8A6C-08C3-437F-A8E2-68431FC0A068}" type="slidenum">
              <a:rPr lang="en-US" sz="800" b="0" i="0">
                <a:solidFill>
                  <a:schemeClr val="tx1"/>
                </a:solidFill>
                <a:latin typeface="Arial"/>
                <a:ea typeface="+mn-ea"/>
                <a:cs typeface="+mn-cs"/>
              </a:rPr>
              <a:pPr algn="r" defTabSz="903244">
                <a:lnSpc>
                  <a:spcPct val="100000"/>
                </a:lnSpc>
                <a:buNone/>
              </a:pPr>
              <a:t>46</a:t>
            </a:fld>
            <a:endParaRPr lang="en-US" sz="8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dirty="0">
                <a:solidFill>
                  <a:srgbClr val="000000"/>
                </a:solidFill>
                <a:latin typeface="Arial"/>
                <a:ea typeface="+mn-ea"/>
                <a:cs typeface="+mn-cs"/>
              </a:rPr>
              <a:t>2.3.1.1 IP-</a:t>
            </a:r>
            <a:r>
              <a:rPr lang="en-US" sz="1200" b="0" i="0" dirty="0" err="1">
                <a:solidFill>
                  <a:srgbClr val="000000"/>
                </a:solidFill>
                <a:latin typeface="Arial"/>
                <a:ea typeface="+mn-ea"/>
                <a:cs typeface="+mn-cs"/>
              </a:rPr>
              <a:t>адресация</a:t>
            </a:r>
            <a:r>
              <a:rPr lang="en-US" sz="1200" b="0" i="0" dirty="0">
                <a:solidFill>
                  <a:srgbClr val="000000"/>
                </a:solidFill>
                <a:latin typeface="Arial"/>
                <a:ea typeface="+mn-ea"/>
                <a:cs typeface="+mn-cs"/>
              </a:rPr>
              <a:t> в </a:t>
            </a:r>
            <a:r>
              <a:rPr lang="en-US" sz="1200" b="0" i="0" dirty="0" err="1">
                <a:solidFill>
                  <a:srgbClr val="000000"/>
                </a:solidFill>
                <a:latin typeface="Arial"/>
                <a:ea typeface="+mn-ea"/>
                <a:cs typeface="+mn-cs"/>
              </a:rPr>
              <a:t>больших</a:t>
            </a:r>
            <a:r>
              <a:rPr lang="en-US" sz="1200" b="0" i="0" dirty="0">
                <a:solidFill>
                  <a:srgbClr val="000000"/>
                </a:solidFill>
                <a:latin typeface="Arial"/>
                <a:ea typeface="+mn-ea"/>
                <a:cs typeface="+mn-cs"/>
              </a:rPr>
              <a:t> </a:t>
            </a:r>
            <a:r>
              <a:rPr lang="en-US" sz="1200" b="0" i="0" dirty="0" err="1">
                <a:solidFill>
                  <a:srgbClr val="000000"/>
                </a:solidFill>
                <a:latin typeface="Arial"/>
                <a:ea typeface="+mn-ea"/>
                <a:cs typeface="+mn-cs"/>
              </a:rPr>
              <a:t>сетях</a:t>
            </a:r>
            <a:endParaRPr lang="en-US" sz="1200" b="0" i="0" dirty="0">
              <a:solidFill>
                <a:srgbClr val="000000"/>
              </a:solidFill>
              <a:latin typeface="Arial"/>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66383EE0-AC4C-40B2-98E4-AE27422FAEE0}" type="slidenum">
              <a:rPr lang="en-US" sz="800" b="0" i="0">
                <a:solidFill>
                  <a:schemeClr val="tx1"/>
                </a:solidFill>
                <a:latin typeface="Arial"/>
                <a:ea typeface="+mn-ea"/>
                <a:cs typeface="+mn-cs"/>
              </a:rPr>
              <a:pPr algn="r" defTabSz="903244">
                <a:lnSpc>
                  <a:spcPct val="100000"/>
                </a:lnSpc>
                <a:buNone/>
              </a:pPr>
              <a:t>47</a:t>
            </a:fld>
            <a:endParaRPr lang="en-US" sz="80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2.3.1.2 Интерфейсы и порты</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К некоторым отличиям между различными типами физической среды относятся:</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Расстояние, с которого физическая среда передаёт сигнал.</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Условия установки физической среды.</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Объём данных и скорость передачи физической среды.</a:t>
            </a:r>
          </a:p>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Стоимость носителей и их установка.</a:t>
            </a:r>
          </a:p>
          <a:p>
            <a:pPr marL="112746" indent="-112746" algn="l" defTabSz="1020745">
              <a:lnSpc>
                <a:spcPct val="80000"/>
              </a:lnSpc>
              <a:buNone/>
            </a:pPr>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B666A0B0-5D32-4B7F-AA53-5B118C38BA3B}" type="slidenum">
              <a:rPr lang="en-US" sz="800" b="0" i="0">
                <a:solidFill>
                  <a:schemeClr val="tx1"/>
                </a:solidFill>
                <a:latin typeface="Arial"/>
                <a:ea typeface="+mn-ea"/>
                <a:cs typeface="+mn-cs"/>
              </a:rPr>
              <a:pPr algn="r" defTabSz="903244">
                <a:lnSpc>
                  <a:spcPct val="100000"/>
                </a:lnSpc>
                <a:buNone/>
              </a:pPr>
              <a:t>48</a:t>
            </a:fld>
            <a:endParaRPr lang="en-US" sz="8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2.3.2.1 Настройка виртуального интерфейса коммутатора</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AF24AF3D-99C7-41AF-B037-BDBA633C385C}" type="slidenum">
              <a:rPr lang="en-US" sz="800" b="0" i="0">
                <a:solidFill>
                  <a:schemeClr val="tx1"/>
                </a:solidFill>
                <a:latin typeface="Arial"/>
                <a:ea typeface="+mn-ea"/>
                <a:cs typeface="+mn-cs"/>
              </a:rPr>
              <a:pPr algn="r" defTabSz="903244">
                <a:lnSpc>
                  <a:spcPct val="100000"/>
                </a:lnSpc>
                <a:buNone/>
              </a:pPr>
              <a:t>49</a:t>
            </a:fld>
            <a:endParaRPr lang="en-US" sz="80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2.3.2.2 Настройка IP-адресов вручную для оконечных устройств</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A3374F77-965F-4181-8905-DF6E854EF623}" type="slidenum">
              <a:rPr lang="en-US" sz="800" b="0" i="0">
                <a:solidFill>
                  <a:schemeClr val="tx1"/>
                </a:solidFill>
                <a:latin typeface="Arial"/>
                <a:ea typeface="+mn-ea"/>
                <a:cs typeface="+mn-cs"/>
              </a:rPr>
              <a:pPr algn="r" defTabSz="903244">
                <a:lnSpc>
                  <a:spcPct val="100000"/>
                </a:lnSpc>
                <a:buNone/>
              </a:pPr>
              <a:t>50</a:t>
            </a:fld>
            <a:endParaRPr lang="en-US" sz="8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2.3.2.3 Автоматическая настройка IP-адресов для оконечных устройств</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016510CD-B5CB-4E4B-A24D-F6CDE6775E97}" type="slidenum">
              <a:rPr lang="en-US" sz="800" b="0" i="0">
                <a:solidFill>
                  <a:schemeClr val="tx1"/>
                </a:solidFill>
                <a:latin typeface="Arial"/>
                <a:ea typeface="+mn-ea"/>
                <a:cs typeface="+mn-cs"/>
              </a:rPr>
              <a:pPr algn="r" defTabSz="903244">
                <a:lnSpc>
                  <a:spcPct val="100000"/>
                </a:lnSpc>
                <a:buNone/>
              </a:pPr>
              <a:t>51</a:t>
            </a:fld>
            <a:endParaRPr lang="en-US" sz="80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2.3.2.4 Конфликты IP-адресов</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72AAE223-5F1F-4187-AFD7-ECAC8FE14986}" type="slidenum">
              <a:rPr lang="en-US" sz="800" b="0" i="0">
                <a:solidFill>
                  <a:schemeClr val="tx1"/>
                </a:solidFill>
                <a:latin typeface="Arial"/>
                <a:ea typeface="+mn-ea"/>
                <a:cs typeface="+mn-cs"/>
              </a:rPr>
              <a:pPr algn="r" defTabSz="903244">
                <a:lnSpc>
                  <a:spcPct val="100000"/>
                </a:lnSpc>
                <a:buNone/>
              </a:pPr>
              <a:t>5</a:t>
            </a:fld>
            <a:endParaRPr lang="en-US" sz="8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dirty="0" err="1">
                <a:solidFill>
                  <a:srgbClr val="000000"/>
                </a:solidFill>
                <a:latin typeface="Arial"/>
                <a:ea typeface="+mn-ea"/>
                <a:cs typeface="+mn-cs"/>
              </a:rPr>
              <a:t>Глава</a:t>
            </a:r>
            <a:r>
              <a:rPr lang="en-US" sz="1200" b="1" i="0" dirty="0">
                <a:solidFill>
                  <a:srgbClr val="000000"/>
                </a:solidFill>
                <a:latin typeface="Arial"/>
                <a:ea typeface="+mn-ea"/>
                <a:cs typeface="+mn-cs"/>
              </a:rPr>
              <a:t> 2. </a:t>
            </a:r>
            <a:r>
              <a:rPr lang="en-US" sz="1200" b="1" i="0" dirty="0" err="1">
                <a:solidFill>
                  <a:srgbClr val="000000"/>
                </a:solidFill>
                <a:latin typeface="Arial"/>
                <a:ea typeface="+mn-ea"/>
                <a:cs typeface="+mn-cs"/>
              </a:rPr>
              <a:t>Задачи</a:t>
            </a:r>
            <a:endParaRPr lang="en-US" sz="1200" b="1" i="0" dirty="0">
              <a:solidFill>
                <a:srgbClr val="000000"/>
              </a:solidFill>
              <a:latin typeface="Arial"/>
              <a:ea typeface="+mn-ea"/>
              <a:cs typeface="+mn-cs"/>
            </a:endParaRPr>
          </a:p>
        </p:txBody>
      </p:sp>
    </p:spTree>
    <p:extLst>
      <p:ext uri="{BB962C8B-B14F-4D97-AF65-F5344CB8AC3E}">
        <p14:creationId xmlns:p14="http://schemas.microsoft.com/office/powerpoint/2010/main" val="36268012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59BC0321-1363-4581-A297-B506C109659D}" type="slidenum">
              <a:rPr lang="en-US" sz="800" b="0" i="0">
                <a:solidFill>
                  <a:schemeClr val="tx1"/>
                </a:solidFill>
                <a:latin typeface="Arial"/>
                <a:ea typeface="+mn-ea"/>
                <a:cs typeface="+mn-cs"/>
              </a:rPr>
              <a:pPr algn="r" defTabSz="903244">
                <a:lnSpc>
                  <a:spcPct val="100000"/>
                </a:lnSpc>
                <a:buNone/>
              </a:pPr>
              <a:t>52</a:t>
            </a:fld>
            <a:endParaRPr lang="en-US" sz="80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2.3.3.1 Проверка адреса обратной связи на оконечном устройстве</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46E81B8B-552A-4984-BF7A-529D9DED2D42}" type="slidenum">
              <a:rPr lang="en-US" sz="800" b="0" i="0">
                <a:solidFill>
                  <a:schemeClr val="tx1"/>
                </a:solidFill>
                <a:latin typeface="Arial"/>
                <a:ea typeface="+mn-ea"/>
                <a:cs typeface="+mn-cs"/>
              </a:rPr>
              <a:pPr algn="r" defTabSz="903244">
                <a:lnSpc>
                  <a:spcPct val="100000"/>
                </a:lnSpc>
                <a:buNone/>
              </a:pPr>
              <a:t>53</a:t>
            </a:fld>
            <a:endParaRPr lang="en-US" sz="80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2.3.3.2 Проверка назначения интерфейса</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3D6232D7-9239-4797-AB16-3155FFDCAE61}" type="slidenum">
              <a:rPr lang="en-US" sz="800" b="0" i="0">
                <a:solidFill>
                  <a:schemeClr val="tx1"/>
                </a:solidFill>
                <a:latin typeface="Arial"/>
                <a:ea typeface="+mn-ea"/>
                <a:cs typeface="+mn-cs"/>
              </a:rPr>
              <a:pPr algn="r" defTabSz="903244">
                <a:lnSpc>
                  <a:spcPct val="100000"/>
                </a:lnSpc>
                <a:buNone/>
              </a:pPr>
              <a:t>54</a:t>
            </a:fld>
            <a:endParaRPr lang="en-US" sz="80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2.3.3.3 Проверка сквозного подключения</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820AEEC5-A004-4B7F-B9E7-59DCF7C262D4}" type="slidenum">
              <a:rPr lang="en-US" sz="800" b="0" i="0">
                <a:solidFill>
                  <a:schemeClr val="tx1"/>
                </a:solidFill>
                <a:latin typeface="Arial"/>
                <a:ea typeface="+mn-ea"/>
                <a:cs typeface="+mn-cs"/>
              </a:rPr>
              <a:pPr algn="r" defTabSz="903244">
                <a:lnSpc>
                  <a:spcPct val="100000"/>
                </a:lnSpc>
                <a:buNone/>
              </a:pPr>
              <a:t>55</a:t>
            </a:fld>
            <a:endParaRPr lang="en-US" sz="80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2.4.1.3  Заключение</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C531AE30-3927-4645-BAFD-BEB511141A19}" type="slidenum">
              <a:rPr lang="en-US" sz="800" b="0" i="0">
                <a:solidFill>
                  <a:schemeClr val="tx1"/>
                </a:solidFill>
                <a:latin typeface="Arial"/>
                <a:ea typeface="+mn-ea"/>
                <a:cs typeface="+mn-cs"/>
              </a:rPr>
              <a:pPr algn="r" defTabSz="903244">
                <a:lnSpc>
                  <a:spcPct val="100000"/>
                </a:lnSpc>
                <a:buNone/>
              </a:pPr>
              <a:t>56</a:t>
            </a:fld>
            <a:endParaRPr lang="en-US" sz="80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2.4.1.3  Заключение</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9CF76C84-4A22-4E88-BD81-FBE794FAA44F}" type="slidenum">
              <a:rPr lang="en-US" sz="800" b="0" i="0">
                <a:solidFill>
                  <a:schemeClr val="tx1"/>
                </a:solidFill>
                <a:latin typeface="Arial"/>
                <a:ea typeface="+mn-ea"/>
                <a:cs typeface="+mn-cs"/>
              </a:rPr>
              <a:pPr algn="r" defTabSz="903244">
                <a:lnSpc>
                  <a:spcPct val="100000"/>
                </a:lnSpc>
                <a:buNone/>
              </a:pPr>
              <a:t>57</a:t>
            </a:fld>
            <a:endParaRPr lang="en-US" sz="80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mn-ea"/>
                <a:cs typeface="+mn-cs"/>
              </a:rPr>
              <a:t>2.4.1.3  Заключение</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0916A83-5D55-324C-976E-4F8A0E9519DD}" type="slidenum">
              <a:rPr lang="en-US" sz="800" b="0" i="0">
                <a:solidFill>
                  <a:schemeClr val="tx1"/>
                </a:solidFill>
                <a:latin typeface="Arial"/>
                <a:ea typeface="ＭＳ Ｐゴシック"/>
                <a:cs typeface="+mn-cs"/>
              </a:rPr>
              <a:pPr algn="r" defTabSz="903244">
                <a:lnSpc>
                  <a:spcPct val="100000"/>
                </a:lnSpc>
                <a:buNone/>
              </a:pPr>
              <a:t>6</a:t>
            </a:fld>
            <a:endParaRPr lang="en-US" sz="8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1.2.2.2</a:t>
            </a:r>
            <a:endParaRPr lang="en-US" dirty="0"/>
          </a:p>
        </p:txBody>
      </p:sp>
    </p:spTree>
    <p:extLst>
      <p:ext uri="{BB962C8B-B14F-4D97-AF65-F5344CB8AC3E}">
        <p14:creationId xmlns:p14="http://schemas.microsoft.com/office/powerpoint/2010/main" val="4124855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25C93694-71FA-C543-B9DA-1895F89A102F}" type="slidenum">
              <a:rPr lang="en-US" sz="800" b="0" i="0">
                <a:solidFill>
                  <a:schemeClr val="tx1"/>
                </a:solidFill>
                <a:latin typeface="Arial"/>
                <a:ea typeface="ＭＳ Ｐゴシック"/>
                <a:cs typeface="+mn-cs"/>
              </a:rPr>
              <a:pPr algn="r" defTabSz="903244">
                <a:lnSpc>
                  <a:spcPct val="100000"/>
                </a:lnSpc>
                <a:buNone/>
              </a:pPr>
              <a:t>7</a:t>
            </a:fld>
            <a:endParaRPr lang="en-US" sz="8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1.2.2.3</a:t>
            </a:r>
            <a:endParaRPr lang="en-US" dirty="0"/>
          </a:p>
        </p:txBody>
      </p:sp>
    </p:spTree>
    <p:extLst>
      <p:ext uri="{BB962C8B-B14F-4D97-AF65-F5344CB8AC3E}">
        <p14:creationId xmlns:p14="http://schemas.microsoft.com/office/powerpoint/2010/main" val="378685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25C93694-71FA-C543-B9DA-1895F89A102F}" type="slidenum">
              <a:rPr lang="en-US" sz="800" b="0" i="0">
                <a:solidFill>
                  <a:schemeClr val="tx1"/>
                </a:solidFill>
                <a:latin typeface="Arial"/>
                <a:ea typeface="ＭＳ Ｐゴシック"/>
                <a:cs typeface="+mn-cs"/>
              </a:rPr>
              <a:pPr algn="r" defTabSz="903244">
                <a:lnSpc>
                  <a:spcPct val="100000"/>
                </a:lnSpc>
                <a:buNone/>
              </a:pPr>
              <a:t>8</a:t>
            </a:fld>
            <a:endParaRPr lang="en-US" sz="8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1.2.2.3</a:t>
            </a:r>
            <a:endParaRPr lang="en-US" dirty="0"/>
          </a:p>
        </p:txBody>
      </p:sp>
    </p:spTree>
    <p:extLst>
      <p:ext uri="{BB962C8B-B14F-4D97-AF65-F5344CB8AC3E}">
        <p14:creationId xmlns:p14="http://schemas.microsoft.com/office/powerpoint/2010/main" val="251267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72AAE223-5F1F-4187-AFD7-ECAC8FE14986}" type="slidenum">
              <a:rPr lang="en-US" sz="800" b="0" i="0">
                <a:solidFill>
                  <a:schemeClr val="tx1"/>
                </a:solidFill>
                <a:latin typeface="Arial"/>
                <a:ea typeface="+mn-ea"/>
                <a:cs typeface="+mn-cs"/>
              </a:rPr>
              <a:pPr algn="r" defTabSz="903244">
                <a:lnSpc>
                  <a:spcPct val="100000"/>
                </a:lnSpc>
                <a:buNone/>
              </a:pPr>
              <a:t>9</a:t>
            </a:fld>
            <a:endParaRPr lang="en-US" sz="8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mn-ea"/>
                <a:cs typeface="+mn-cs"/>
              </a:rPr>
              <a:t>Глава 2. Задачи</a:t>
            </a:r>
          </a:p>
        </p:txBody>
      </p:sp>
    </p:spTree>
    <p:extLst>
      <p:ext uri="{BB962C8B-B14F-4D97-AF65-F5344CB8AC3E}">
        <p14:creationId xmlns:p14="http://schemas.microsoft.com/office/powerpoint/2010/main" val="2956182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Корпорация Cisco Systems, 2007–2010. Все права защищены.</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Общедоступная информация корпорации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Глава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14175902-A877-41A6-8074-EFDE366EA7FD}" type="slidenum">
              <a:rPr lang="en-US" sz="1000" b="0" i="0">
                <a:solidFill>
                  <a:srgbClr val="D3D3D3"/>
                </a:solidFill>
                <a:latin typeface="Arial"/>
                <a:ea typeface="+mn-ea"/>
                <a:cs typeface="+mn-cs"/>
              </a:rPr>
              <a:pPr algn="r" defTabSz="814365">
                <a:lnSpc>
                  <a:spcPct val="100000"/>
                </a:lnSpc>
                <a:buNone/>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5303E40A-7AD1-4156-8827-744348D394CD}" type="slidenum">
              <a:rPr lang="en-US" sz="1000" b="0" i="0">
                <a:solidFill>
                  <a:srgbClr val="D3D3D3"/>
                </a:solidFill>
                <a:latin typeface="Arial"/>
                <a:ea typeface="+mn-ea"/>
                <a:cs typeface="+mn-cs"/>
              </a:rPr>
              <a:pPr algn="r" defTabSz="814365">
                <a:lnSpc>
                  <a:spcPct val="100000"/>
                </a:lnSpc>
                <a:buNone/>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
        <p:nvSpPr>
          <p:cNvPr id="11" name="Rectangle 278"/>
          <p:cNvSpPr>
            <a:spLocks noChangeArrowheads="1"/>
          </p:cNvSpPr>
          <p:nvPr userDrawn="1"/>
        </p:nvSpPr>
        <p:spPr bwMode="auto">
          <a:xfrm>
            <a:off x="2962275" y="6672263"/>
            <a:ext cx="2604020"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ru-RU" sz="700" b="0" i="0" noProof="0" dirty="0" smtClean="0">
                <a:solidFill>
                  <a:srgbClr val="D3D3D3"/>
                </a:solidFill>
                <a:latin typeface="Arial"/>
                <a:ea typeface="ＭＳ Ｐゴシック"/>
                <a:cs typeface="ＭＳ Ｐゴシック"/>
              </a:rPr>
              <a:t>© Корпорация Cisco Systems, 2014. Все права защищены.</a:t>
            </a:r>
            <a:endParaRPr lang="ru-RU" sz="700" b="0" i="0" noProof="0" dirty="0">
              <a:solidFill>
                <a:srgbClr val="D3D3D3"/>
              </a:solidFill>
              <a:latin typeface="Arial"/>
              <a:ea typeface="ＭＳ Ｐゴシック"/>
              <a:cs typeface="ＭＳ Ｐゴシック"/>
            </a:endParaRPr>
          </a:p>
        </p:txBody>
      </p:sp>
      <p:sp>
        <p:nvSpPr>
          <p:cNvPr id="12" name="Rectangle 279"/>
          <p:cNvSpPr>
            <a:spLocks noChangeArrowheads="1"/>
          </p:cNvSpPr>
          <p:nvPr userDrawn="1"/>
        </p:nvSpPr>
        <p:spPr bwMode="auto">
          <a:xfrm>
            <a:off x="5461715" y="6672263"/>
            <a:ext cx="2312273"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ru-RU" sz="700" b="0" i="0" noProof="0" smtClean="0">
                <a:solidFill>
                  <a:srgbClr val="D3D3D3"/>
                </a:solidFill>
                <a:latin typeface="Arial"/>
                <a:ea typeface="ＭＳ Ｐゴシック"/>
                <a:cs typeface="ＭＳ Ｐゴシック"/>
              </a:rPr>
              <a:t>Конфиденциальная информация корпорации Cisco</a:t>
            </a:r>
            <a:endParaRPr lang="ru-RU" sz="700" b="0" i="0" noProof="0">
              <a:solidFill>
                <a:srgbClr val="D3D3D3"/>
              </a:solidFill>
              <a:latin typeface="Arial"/>
              <a:ea typeface="ＭＳ Ｐゴシック"/>
              <a:cs typeface="ＭＳ Ｐゴシック"/>
            </a:endParaRPr>
          </a:p>
        </p:txBody>
      </p:sp>
    </p:spTree>
    <p:extLst>
      <p:ext uri="{BB962C8B-B14F-4D97-AF65-F5344CB8AC3E}">
        <p14:creationId xmlns:p14="http://schemas.microsoft.com/office/powerpoint/2010/main" val="4071767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229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44580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2735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1351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96833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833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9498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660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53784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882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Глава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D24BAFCA-80F5-44F5-A63D-77FAB1422138}" type="slidenum">
              <a:rPr lang="en-US" sz="1000" b="0" i="0">
                <a:solidFill>
                  <a:srgbClr val="D3D3D3"/>
                </a:solidFill>
                <a:latin typeface="Arial"/>
                <a:ea typeface="+mn-ea"/>
                <a:cs typeface="+mn-cs"/>
              </a:rPr>
              <a:pPr algn="r" defTabSz="814365">
                <a:lnSpc>
                  <a:spcPct val="100000"/>
                </a:lnSpc>
                <a:buNone/>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Корпорация Cisco Systems, 2007–2010. Все права защищены.</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Общедоступная информация корпорации Cisco</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2052"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42011E6B-2554-42D5-A2AE-B128CF7FCF5B}" type="slidenum">
              <a:rPr lang="en-US" sz="1000" b="0" i="0">
                <a:solidFill>
                  <a:srgbClr val="D3D3D3"/>
                </a:solidFill>
                <a:latin typeface="Arial"/>
                <a:ea typeface="+mn-ea"/>
                <a:cs typeface="+mn-cs"/>
              </a:rPr>
              <a:pPr algn="r" defTabSz="814365">
                <a:lnSpc>
                  <a:spcPct val="100000"/>
                </a:lnSpc>
                <a:buNone/>
              </a:pPr>
              <a:t>‹#›</a:t>
            </a:fld>
            <a:endParaRPr lang="en-US" sz="100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6" name="Picture 8" descr="Rev08_Cisco_BrandBar10_060408.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78"/>
          <p:cNvSpPr>
            <a:spLocks noChangeArrowheads="1"/>
          </p:cNvSpPr>
          <p:nvPr userDrawn="1"/>
        </p:nvSpPr>
        <p:spPr bwMode="auto">
          <a:xfrm>
            <a:off x="2962275" y="6672263"/>
            <a:ext cx="2604020"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ru-RU" sz="700" b="0" i="0" noProof="0" dirty="0" smtClean="0">
                <a:solidFill>
                  <a:srgbClr val="D3D3D3"/>
                </a:solidFill>
                <a:latin typeface="Arial"/>
                <a:ea typeface="ＭＳ Ｐゴシック"/>
                <a:cs typeface="ＭＳ Ｐゴシック"/>
              </a:rPr>
              <a:t>© Корпорация Cisco Systems, 2014. Все права защищены.</a:t>
            </a:r>
            <a:endParaRPr lang="ru-RU" sz="700" b="0" i="0" noProof="0" dirty="0">
              <a:solidFill>
                <a:srgbClr val="D3D3D3"/>
              </a:solidFill>
              <a:latin typeface="Arial"/>
              <a:ea typeface="ＭＳ Ｐゴシック"/>
              <a:cs typeface="ＭＳ Ｐゴシック"/>
            </a:endParaRPr>
          </a:p>
        </p:txBody>
      </p:sp>
      <p:sp>
        <p:nvSpPr>
          <p:cNvPr id="10" name="Rectangle 279"/>
          <p:cNvSpPr>
            <a:spLocks noChangeArrowheads="1"/>
          </p:cNvSpPr>
          <p:nvPr userDrawn="1"/>
        </p:nvSpPr>
        <p:spPr bwMode="auto">
          <a:xfrm>
            <a:off x="5461715" y="6672263"/>
            <a:ext cx="2312273"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ru-RU" sz="700" b="0" i="0" noProof="0" smtClean="0">
                <a:solidFill>
                  <a:srgbClr val="D3D3D3"/>
                </a:solidFill>
                <a:latin typeface="Arial"/>
                <a:ea typeface="ＭＳ Ｐゴシック"/>
                <a:cs typeface="ＭＳ Ｐゴシック"/>
              </a:rPr>
              <a:t>Конфиденциальная информация корпорации Cisco</a:t>
            </a:r>
            <a:endParaRPr lang="ru-RU" sz="700" b="0" i="0" noProof="0">
              <a:solidFill>
                <a:srgbClr val="D3D3D3"/>
              </a:solidFill>
              <a:latin typeface="Arial"/>
              <a:ea typeface="ＭＳ Ｐゴシック"/>
              <a:cs typeface="ＭＳ Ｐゴシック"/>
            </a:endParaRPr>
          </a:p>
        </p:txBody>
      </p:sp>
    </p:spTree>
  </p:cSld>
  <p:clrMap bg1="lt1" tx1="dk1" bg2="lt2" tx2="dk2" accent1="accent1" accent2="accent2" accent3="accent3" accent4="accent4" accent5="accent5" accent6="accent6" hlink="hlink" folHlink="folHlink"/>
  <p:sldLayoutIdLst>
    <p:sldLayoutId id="2147484256"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jp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39.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14.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hyperlink" Target="http://www.cisco.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ru-RU" sz="2800" b="0" i="0" smtClean="0">
                <a:solidFill>
                  <a:srgbClr val="FFFFFF"/>
                </a:solidFill>
                <a:latin typeface="Arial"/>
                <a:ea typeface="+mj-ea"/>
                <a:cs typeface="+mj-cs"/>
              </a:rPr>
              <a:t>Глава 2.</a:t>
            </a:r>
            <a:br>
              <a:rPr lang="ru-RU" sz="2800" b="0" i="0" smtClean="0">
                <a:solidFill>
                  <a:srgbClr val="FFFFFF"/>
                </a:solidFill>
                <a:latin typeface="Arial"/>
                <a:ea typeface="+mj-ea"/>
                <a:cs typeface="+mj-cs"/>
              </a:rPr>
            </a:br>
            <a:r>
              <a:rPr lang="ru-RU" sz="2800" b="0" i="0" smtClean="0">
                <a:solidFill>
                  <a:srgbClr val="FFFFFF"/>
                </a:solidFill>
                <a:latin typeface="Arial"/>
                <a:ea typeface="+mj-ea"/>
                <a:cs typeface="+mj-cs"/>
              </a:rPr>
              <a:t>Настройка сетевой операционной системы</a:t>
            </a:r>
            <a:endParaRPr lang="ru-RU" sz="280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ru-RU" sz="2400" b="1" i="0" smtClean="0">
                <a:solidFill>
                  <a:srgbClr val="000000"/>
                </a:solidFill>
              </a:rPr>
              <a:t>Введение в сетевые технологии</a:t>
            </a:r>
            <a:endParaRPr lang="ru-RU" sz="2400" b="1" i="0">
              <a:solidFill>
                <a:srgbClr val="000000"/>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Cisco IOS</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Операционные системы</a:t>
            </a:r>
            <a:endParaRPr lang="ru-RU" sz="3200" b="1" i="0">
              <a:solidFill>
                <a:srgbClr val="AAC1D8">
                  <a:lumMod val="75000"/>
                </a:srgbClr>
              </a:solidFill>
              <a:latin typeface="Arial"/>
              <a:ea typeface="+mj-ea"/>
              <a:cs typeface="Arial"/>
            </a:endParaRPr>
          </a:p>
        </p:txBody>
      </p:sp>
      <p:sp>
        <p:nvSpPr>
          <p:cNvPr id="8195" name="Rectangle 6"/>
          <p:cNvSpPr>
            <a:spLocks noGrp="1" noChangeArrowheads="1"/>
          </p:cNvSpPr>
          <p:nvPr>
            <p:ph idx="1"/>
          </p:nvPr>
        </p:nvSpPr>
        <p:spPr>
          <a:xfrm>
            <a:off x="339725" y="1407561"/>
            <a:ext cx="8478811" cy="4140831"/>
          </a:xfrm>
        </p:spPr>
        <p:txBody>
          <a:bodyPr/>
          <a:lstStyle/>
          <a:p>
            <a:pPr marL="0" indent="0">
              <a:buNone/>
            </a:pPr>
            <a:r>
              <a:rPr lang="ru-RU" sz="2000" dirty="0">
                <a:solidFill>
                  <a:srgbClr val="333333"/>
                </a:solidFill>
                <a:latin typeface="CiscoSansTTLight"/>
              </a:rPr>
              <a:t>Домашние маршрутизаторы — это фактически четыре устройства в одном:</a:t>
            </a:r>
          </a:p>
          <a:p>
            <a:pPr>
              <a:buFont typeface="Arial" panose="020B0604020202020204" pitchFamily="34" charset="0"/>
              <a:buChar char="•"/>
            </a:pPr>
            <a:r>
              <a:rPr lang="ru-RU" sz="2000" b="1" dirty="0">
                <a:solidFill>
                  <a:srgbClr val="333333"/>
                </a:solidFill>
                <a:latin typeface="CiscoSansTTLight"/>
              </a:rPr>
              <a:t>Маршрутизатор</a:t>
            </a:r>
            <a:r>
              <a:rPr lang="ru-RU" sz="2000" dirty="0">
                <a:solidFill>
                  <a:srgbClr val="333333"/>
                </a:solidFill>
                <a:latin typeface="CiscoSansTTLight"/>
              </a:rPr>
              <a:t> </a:t>
            </a:r>
            <a:r>
              <a:rPr lang="ru-RU" sz="2000" b="1" dirty="0">
                <a:solidFill>
                  <a:srgbClr val="333333"/>
                </a:solidFill>
                <a:latin typeface="CiscoSansTTLight"/>
              </a:rPr>
              <a:t>-</a:t>
            </a:r>
            <a:r>
              <a:rPr lang="ru-RU" sz="2000" dirty="0">
                <a:solidFill>
                  <a:srgbClr val="333333"/>
                </a:solidFill>
                <a:latin typeface="CiscoSansTTLight"/>
              </a:rPr>
              <a:t> передает и получает пакеты данных из сети Интернет</a:t>
            </a:r>
          </a:p>
          <a:p>
            <a:pPr>
              <a:buFont typeface="Arial" panose="020B0604020202020204" pitchFamily="34" charset="0"/>
              <a:buChar char="•"/>
            </a:pPr>
            <a:r>
              <a:rPr lang="ru-RU" sz="2000" b="1" dirty="0">
                <a:solidFill>
                  <a:srgbClr val="333333"/>
                </a:solidFill>
                <a:latin typeface="CiscoSansTTLight"/>
              </a:rPr>
              <a:t>Коммутатор</a:t>
            </a:r>
            <a:r>
              <a:rPr lang="ru-RU" sz="2000" dirty="0">
                <a:solidFill>
                  <a:srgbClr val="333333"/>
                </a:solidFill>
                <a:latin typeface="CiscoSansTTLight"/>
              </a:rPr>
              <a:t> </a:t>
            </a:r>
            <a:r>
              <a:rPr lang="ru-RU" sz="2000" b="1" dirty="0">
                <a:solidFill>
                  <a:srgbClr val="333333"/>
                </a:solidFill>
                <a:latin typeface="CiscoSansTTLight"/>
              </a:rPr>
              <a:t>-</a:t>
            </a:r>
            <a:r>
              <a:rPr lang="ru-RU" sz="2000" dirty="0">
                <a:solidFill>
                  <a:srgbClr val="333333"/>
                </a:solidFill>
                <a:latin typeface="CiscoSansTTLight"/>
              </a:rPr>
              <a:t> соединяет оконечные устройства с помощью сетевых кабелей</a:t>
            </a:r>
          </a:p>
          <a:p>
            <a:pPr>
              <a:buFont typeface="Arial" panose="020B0604020202020204" pitchFamily="34" charset="0"/>
              <a:buChar char="•"/>
            </a:pPr>
            <a:r>
              <a:rPr lang="ru-RU" sz="2000" b="1" dirty="0">
                <a:solidFill>
                  <a:srgbClr val="333333"/>
                </a:solidFill>
                <a:latin typeface="CiscoSansTTLight"/>
              </a:rPr>
              <a:t>Точка беспроводного доступа</a:t>
            </a:r>
            <a:r>
              <a:rPr lang="ru-RU" sz="2000" dirty="0">
                <a:solidFill>
                  <a:srgbClr val="333333"/>
                </a:solidFill>
                <a:latin typeface="CiscoSansTTLight"/>
              </a:rPr>
              <a:t> </a:t>
            </a:r>
            <a:r>
              <a:rPr lang="ru-RU" sz="2000" b="1" dirty="0">
                <a:solidFill>
                  <a:srgbClr val="333333"/>
                </a:solidFill>
                <a:latin typeface="CiscoSansTTLight"/>
              </a:rPr>
              <a:t>-</a:t>
            </a:r>
            <a:r>
              <a:rPr lang="ru-RU" sz="2000" dirty="0">
                <a:solidFill>
                  <a:srgbClr val="333333"/>
                </a:solidFill>
                <a:latin typeface="CiscoSansTTLight"/>
              </a:rPr>
              <a:t> состоит из радиопередатчика, который осуществляет беспроводное соединение оконечных устройств</a:t>
            </a:r>
          </a:p>
          <a:p>
            <a:pPr>
              <a:buFont typeface="Arial" panose="020B0604020202020204" pitchFamily="34" charset="0"/>
              <a:buChar char="•"/>
            </a:pPr>
            <a:r>
              <a:rPr lang="ru-RU" sz="2000" b="1" dirty="0">
                <a:solidFill>
                  <a:srgbClr val="333333"/>
                </a:solidFill>
                <a:latin typeface="CiscoSansTTLight"/>
              </a:rPr>
              <a:t>Устройство межсетевого экрана</a:t>
            </a:r>
            <a:r>
              <a:rPr lang="ru-RU" sz="2000" dirty="0">
                <a:solidFill>
                  <a:srgbClr val="333333"/>
                </a:solidFill>
                <a:latin typeface="CiscoSansTTLight"/>
              </a:rPr>
              <a:t> </a:t>
            </a:r>
            <a:r>
              <a:rPr lang="ru-RU" sz="2000" b="1" dirty="0">
                <a:solidFill>
                  <a:srgbClr val="333333"/>
                </a:solidFill>
                <a:latin typeface="CiscoSansTTLight"/>
              </a:rPr>
              <a:t>-</a:t>
            </a:r>
            <a:r>
              <a:rPr lang="ru-RU" sz="2000" dirty="0">
                <a:solidFill>
                  <a:srgbClr val="333333"/>
                </a:solidFill>
                <a:latin typeface="CiscoSansTTLight"/>
              </a:rPr>
              <a:t> защищает исходящий и запрещает входящий трафик.</a:t>
            </a:r>
          </a:p>
          <a:p>
            <a:pPr marL="0" indent="0" algn="l" defTabSz="814365">
              <a:lnSpc>
                <a:spcPct val="75000"/>
              </a:lnSpc>
              <a:spcBef>
                <a:spcPct val="50000"/>
              </a:spcBef>
              <a:spcAft>
                <a:spcPct val="0"/>
              </a:spcAft>
              <a:buNone/>
            </a:pPr>
            <a:endParaRPr lang="ru-RU" altLang="ja-JP" sz="2000" dirty="0" smtClean="0">
              <a:ea typeface="ＭＳ Ｐゴシック" charset="-128"/>
            </a:endParaRPr>
          </a:p>
          <a:p>
            <a:pPr marL="236555" indent="-236555" algn="l" defTabSz="814365">
              <a:lnSpc>
                <a:spcPct val="75000"/>
              </a:lnSpc>
              <a:spcBef>
                <a:spcPct val="50000"/>
              </a:spcBef>
              <a:spcAft>
                <a:spcPct val="0"/>
              </a:spcAft>
              <a:buClr>
                <a:srgbClr val="708CA1"/>
              </a:buClr>
              <a:buFont typeface="Wingdings"/>
              <a:buChar char="§"/>
            </a:pPr>
            <a:endParaRPr lang="ru-RU" altLang="ja-JP" sz="2000" dirty="0" smtClean="0">
              <a:ea typeface="ＭＳ Ｐゴシック" charset="-128"/>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808" y="5151120"/>
            <a:ext cx="2560320" cy="1706880"/>
          </a:xfrm>
          <a:prstGeom prst="rect">
            <a:avLst/>
          </a:prstGeom>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Cisco IOS</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Операционные системы</a:t>
            </a:r>
            <a:endParaRPr lang="ru-RU" sz="3200" b="1" i="0">
              <a:solidFill>
                <a:srgbClr val="AAC1D8">
                  <a:lumMod val="75000"/>
                </a:srgbClr>
              </a:solidFill>
              <a:latin typeface="Arial"/>
              <a:ea typeface="+mj-ea"/>
              <a:cs typeface="Arial"/>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479" y="1460864"/>
            <a:ext cx="1427082" cy="2424583"/>
          </a:xfrm>
          <a:prstGeom prst="rect">
            <a:avLst/>
          </a:prstGeom>
        </p:spPr>
      </p:pic>
      <p:sp>
        <p:nvSpPr>
          <p:cNvPr id="4" name="TextBox 3"/>
          <p:cNvSpPr txBox="1"/>
          <p:nvPr/>
        </p:nvSpPr>
        <p:spPr>
          <a:xfrm>
            <a:off x="2440582" y="2322289"/>
            <a:ext cx="1163175" cy="535531"/>
          </a:xfrm>
          <a:prstGeom prst="rect">
            <a:avLst/>
          </a:prstGeom>
          <a:noFill/>
        </p:spPr>
        <p:txBody>
          <a:bodyPr wrap="square" rtlCol="0">
            <a:spAutoFit/>
          </a:bodyPr>
          <a:lstStyle/>
          <a:p>
            <a:r>
              <a:rPr lang="en-US" sz="3200" b="1" dirty="0" smtClean="0"/>
              <a:t>iOS</a:t>
            </a:r>
            <a:endParaRPr lang="en-US" sz="3200" b="1"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89159" y="1445947"/>
            <a:ext cx="1331616" cy="2429615"/>
          </a:xfrm>
          <a:prstGeom prst="rect">
            <a:avLst/>
          </a:prstGeom>
        </p:spPr>
      </p:pic>
      <p:sp>
        <p:nvSpPr>
          <p:cNvPr id="6" name="TextBox 5"/>
          <p:cNvSpPr txBox="1"/>
          <p:nvPr/>
        </p:nvSpPr>
        <p:spPr>
          <a:xfrm>
            <a:off x="6069229" y="2305003"/>
            <a:ext cx="1755609" cy="535531"/>
          </a:xfrm>
          <a:prstGeom prst="rect">
            <a:avLst/>
          </a:prstGeom>
          <a:noFill/>
        </p:spPr>
        <p:txBody>
          <a:bodyPr wrap="none" rtlCol="0">
            <a:spAutoFit/>
          </a:bodyPr>
          <a:lstStyle/>
          <a:p>
            <a:r>
              <a:rPr lang="en-US" sz="3200" b="1" dirty="0" smtClean="0"/>
              <a:t>Android</a:t>
            </a:r>
            <a:endParaRPr lang="en-US" sz="3200" b="1" dirty="0"/>
          </a:p>
        </p:txBody>
      </p:sp>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3" y="4009738"/>
            <a:ext cx="2808207" cy="2609396"/>
          </a:xfrm>
          <a:prstGeom prst="rect">
            <a:avLst/>
          </a:prstGeom>
        </p:spPr>
      </p:pic>
      <p:sp>
        <p:nvSpPr>
          <p:cNvPr id="8" name="TextBox 7"/>
          <p:cNvSpPr txBox="1"/>
          <p:nvPr/>
        </p:nvSpPr>
        <p:spPr>
          <a:xfrm>
            <a:off x="2781241" y="4889782"/>
            <a:ext cx="1598515" cy="535531"/>
          </a:xfrm>
          <a:prstGeom prst="rect">
            <a:avLst/>
          </a:prstGeom>
          <a:noFill/>
        </p:spPr>
        <p:txBody>
          <a:bodyPr wrap="none" rtlCol="0">
            <a:spAutoFit/>
          </a:bodyPr>
          <a:lstStyle/>
          <a:p>
            <a:r>
              <a:rPr lang="en-US" sz="3200" b="1" dirty="0" err="1" smtClean="0"/>
              <a:t>macOS</a:t>
            </a:r>
            <a:endParaRPr lang="en-US" sz="3200" b="1" dirty="0"/>
          </a:p>
        </p:txBody>
      </p:sp>
      <p:pic>
        <p:nvPicPr>
          <p:cNvPr id="9" name="Рисунок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4706" y="3966383"/>
            <a:ext cx="2382328" cy="2382328"/>
          </a:xfrm>
          <a:prstGeom prst="rect">
            <a:avLst/>
          </a:prstGeom>
        </p:spPr>
      </p:pic>
      <p:sp>
        <p:nvSpPr>
          <p:cNvPr id="10" name="TextBox 9"/>
          <p:cNvSpPr txBox="1"/>
          <p:nvPr/>
        </p:nvSpPr>
        <p:spPr>
          <a:xfrm>
            <a:off x="6947034" y="5046670"/>
            <a:ext cx="1979646" cy="535531"/>
          </a:xfrm>
          <a:prstGeom prst="rect">
            <a:avLst/>
          </a:prstGeom>
          <a:noFill/>
        </p:spPr>
        <p:txBody>
          <a:bodyPr wrap="none" rtlCol="0">
            <a:spAutoFit/>
          </a:bodyPr>
          <a:lstStyle/>
          <a:p>
            <a:r>
              <a:rPr lang="en-US" sz="3200" b="1" dirty="0" smtClean="0"/>
              <a:t>Windows</a:t>
            </a:r>
            <a:endParaRPr lang="en-US" sz="3200" b="1" dirty="0"/>
          </a:p>
        </p:txBody>
      </p:sp>
    </p:spTree>
    <p:extLst>
      <p:ext uri="{BB962C8B-B14F-4D97-AF65-F5344CB8AC3E}">
        <p14:creationId xmlns:p14="http://schemas.microsoft.com/office/powerpoint/2010/main" val="3540162936"/>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3700" y="493713"/>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Cisco IOS</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Операционные системы</a:t>
            </a:r>
            <a:endParaRPr lang="ru-RU" sz="3200" b="1" i="0">
              <a:solidFill>
                <a:srgbClr val="AAC1D8">
                  <a:lumMod val="75000"/>
                </a:srgbClr>
              </a:solidFill>
              <a:latin typeface="Arial"/>
              <a:ea typeface="+mj-ea"/>
              <a:cs typeface="Arial"/>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1808"/>
            <a:ext cx="5966166" cy="3587134"/>
          </a:xfrm>
          <a:prstGeom prst="rect">
            <a:avLst/>
          </a:prstGeom>
        </p:spPr>
      </p:pic>
      <p:sp>
        <p:nvSpPr>
          <p:cNvPr id="5" name="TextBox 4"/>
          <p:cNvSpPr txBox="1"/>
          <p:nvPr/>
        </p:nvSpPr>
        <p:spPr>
          <a:xfrm>
            <a:off x="4797552" y="1511808"/>
            <a:ext cx="4066032" cy="1754326"/>
          </a:xfrm>
          <a:prstGeom prst="rect">
            <a:avLst/>
          </a:prstGeom>
          <a:noFill/>
        </p:spPr>
        <p:txBody>
          <a:bodyPr wrap="square" rtlCol="0">
            <a:spAutoFit/>
          </a:bodyPr>
          <a:lstStyle/>
          <a:p>
            <a:r>
              <a:rPr lang="ru-RU" b="1" dirty="0"/>
              <a:t>Ядро </a:t>
            </a:r>
            <a:r>
              <a:rPr lang="ru-RU" dirty="0"/>
              <a:t>— это </a:t>
            </a:r>
            <a:r>
              <a:rPr lang="ru-RU" dirty="0" smtClean="0"/>
              <a:t>часть</a:t>
            </a:r>
            <a:r>
              <a:rPr lang="en-US" dirty="0" smtClean="0"/>
              <a:t> OC</a:t>
            </a:r>
            <a:r>
              <a:rPr lang="ru-RU" dirty="0" smtClean="0"/>
              <a:t>, </a:t>
            </a:r>
            <a:r>
              <a:rPr lang="ru-RU" dirty="0"/>
              <a:t>которая непосредственно взаимодействует с аппаратным обеспечением компьютера</a:t>
            </a:r>
            <a:endParaRPr lang="en-US" sz="2000" dirty="0"/>
          </a:p>
        </p:txBody>
      </p:sp>
      <p:sp>
        <p:nvSpPr>
          <p:cNvPr id="6" name="TextBox 5"/>
          <p:cNvSpPr txBox="1"/>
          <p:nvPr/>
        </p:nvSpPr>
        <p:spPr>
          <a:xfrm>
            <a:off x="731520" y="5431771"/>
            <a:ext cx="8132064" cy="757130"/>
          </a:xfrm>
          <a:prstGeom prst="rect">
            <a:avLst/>
          </a:prstGeom>
          <a:noFill/>
        </p:spPr>
        <p:txBody>
          <a:bodyPr wrap="square" rtlCol="0">
            <a:spAutoFit/>
          </a:bodyPr>
          <a:lstStyle/>
          <a:p>
            <a:r>
              <a:rPr lang="ru-RU" b="1" dirty="0"/>
              <a:t>Оболочка</a:t>
            </a:r>
            <a:r>
              <a:rPr lang="ru-RU" dirty="0"/>
              <a:t> —  </a:t>
            </a:r>
            <a:r>
              <a:rPr lang="ru-RU" dirty="0" smtClean="0"/>
              <a:t>часть ОС, </a:t>
            </a:r>
            <a:r>
              <a:rPr lang="ru-RU" dirty="0"/>
              <a:t>которая обеспечивает связь между приложениями и </a:t>
            </a:r>
            <a:r>
              <a:rPr lang="ru-RU" dirty="0" smtClean="0"/>
              <a:t>пользователем (</a:t>
            </a:r>
            <a:r>
              <a:rPr lang="en-US" dirty="0" smtClean="0"/>
              <a:t>GUI </a:t>
            </a:r>
            <a:r>
              <a:rPr lang="ru-RU" dirty="0" smtClean="0"/>
              <a:t>и </a:t>
            </a:r>
            <a:r>
              <a:rPr lang="en-US" dirty="0" smtClean="0"/>
              <a:t>CLI</a:t>
            </a:r>
            <a:r>
              <a:rPr lang="ru-RU" dirty="0" smtClean="0"/>
              <a:t>)</a:t>
            </a:r>
            <a:endParaRPr lang="en-US" sz="2000" dirty="0"/>
          </a:p>
        </p:txBody>
      </p:sp>
    </p:spTree>
    <p:extLst>
      <p:ext uri="{BB962C8B-B14F-4D97-AF65-F5344CB8AC3E}">
        <p14:creationId xmlns:p14="http://schemas.microsoft.com/office/powerpoint/2010/main" val="2201945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3700" y="493713"/>
            <a:ext cx="8145463" cy="838200"/>
          </a:xfrm>
        </p:spPr>
        <p:txBody>
          <a:bodyPr/>
          <a:lstStyle/>
          <a:p>
            <a:pPr algn="l" defTabSz="814365">
              <a:spcBef>
                <a:spcPct val="0"/>
              </a:spcBef>
              <a:spcAft>
                <a:spcPct val="0"/>
              </a:spcAft>
              <a:buNone/>
            </a:pPr>
            <a:r>
              <a:rPr lang="ru-RU" sz="1800" b="1" i="0" dirty="0" err="1" smtClean="0">
                <a:solidFill>
                  <a:srgbClr val="708CA1"/>
                </a:solidFill>
                <a:latin typeface="Arial"/>
                <a:ea typeface="+mj-ea"/>
                <a:cs typeface="Arial"/>
              </a:rPr>
              <a:t>Cisco</a:t>
            </a:r>
            <a:r>
              <a:rPr lang="ru-RU" sz="1800" b="1" i="0" dirty="0" smtClean="0">
                <a:solidFill>
                  <a:srgbClr val="708CA1"/>
                </a:solidFill>
                <a:latin typeface="Arial"/>
                <a:ea typeface="+mj-ea"/>
                <a:cs typeface="Arial"/>
              </a:rPr>
              <a:t> IOS</a:t>
            </a:r>
            <a:r>
              <a:rPr lang="ru-RU" sz="3200" b="1" i="0" dirty="0" smtClean="0">
                <a:solidFill>
                  <a:srgbClr val="708CA1"/>
                </a:solidFill>
                <a:latin typeface="Arial"/>
                <a:ea typeface="+mj-ea"/>
                <a:cs typeface="+mj-cs"/>
              </a:rPr>
              <a:t/>
            </a:r>
            <a:br>
              <a:rPr lang="ru-RU" sz="3200" b="1" i="0" dirty="0" smtClean="0">
                <a:solidFill>
                  <a:srgbClr val="708CA1"/>
                </a:solidFill>
                <a:latin typeface="Arial"/>
                <a:ea typeface="+mj-ea"/>
                <a:cs typeface="+mj-cs"/>
              </a:rPr>
            </a:br>
            <a:r>
              <a:rPr lang="ru-RU" sz="3200" b="1" i="0" dirty="0" smtClean="0">
                <a:solidFill>
                  <a:srgbClr val="AAC1D8">
                    <a:lumMod val="75000"/>
                  </a:srgbClr>
                </a:solidFill>
                <a:latin typeface="Arial"/>
                <a:ea typeface="+mj-ea"/>
                <a:cs typeface="Arial"/>
              </a:rPr>
              <a:t>Операционные системы</a:t>
            </a:r>
            <a:endParaRPr lang="ru-RU" sz="3200" b="1" i="0" dirty="0">
              <a:solidFill>
                <a:srgbClr val="AAC1D8">
                  <a:lumMod val="75000"/>
                </a:srgbClr>
              </a:solidFill>
              <a:latin typeface="Arial"/>
              <a:ea typeface="+mj-ea"/>
              <a:cs typeface="Arial"/>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987" y="4028267"/>
            <a:ext cx="3930274" cy="2183486"/>
          </a:xfrm>
          <a:prstGeom prst="rect">
            <a:avLst/>
          </a:prstGeom>
        </p:spPr>
      </p:pic>
      <p:sp>
        <p:nvSpPr>
          <p:cNvPr id="8" name="TextBox 7"/>
          <p:cNvSpPr txBox="1"/>
          <p:nvPr/>
        </p:nvSpPr>
        <p:spPr>
          <a:xfrm>
            <a:off x="2519706" y="2135325"/>
            <a:ext cx="4544835" cy="1089529"/>
          </a:xfrm>
          <a:prstGeom prst="rect">
            <a:avLst/>
          </a:prstGeom>
          <a:noFill/>
        </p:spPr>
        <p:txBody>
          <a:bodyPr wrap="none" rtlCol="0">
            <a:spAutoFit/>
          </a:bodyPr>
          <a:lstStyle/>
          <a:p>
            <a:r>
              <a:rPr lang="en-US" sz="7200" b="1" dirty="0" smtClean="0"/>
              <a:t>Cisco IOS</a:t>
            </a:r>
            <a:endParaRPr lang="en-US" sz="72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5425" y="496888"/>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Cisco IOS</a:t>
            </a:r>
            <a:r>
              <a:rPr lang="ru-RU" sz="3200" b="1" i="0" smtClean="0">
                <a:solidFill>
                  <a:srgbClr val="708CA1"/>
                </a:solidFill>
                <a:latin typeface="Arial"/>
                <a:ea typeface="+mj-ea"/>
                <a:cs typeface="Arial"/>
              </a:rPr>
              <a:t/>
            </a:r>
            <a:br>
              <a:rPr lang="ru-RU" sz="3200" b="1" i="0" smtClean="0">
                <a:solidFill>
                  <a:srgbClr val="708CA1"/>
                </a:solidFill>
                <a:latin typeface="Arial"/>
                <a:ea typeface="+mj-ea"/>
                <a:cs typeface="Arial"/>
              </a:rPr>
            </a:br>
            <a:r>
              <a:rPr lang="ru-RU" sz="3200" b="1" i="0" smtClean="0">
                <a:solidFill>
                  <a:srgbClr val="AAC1D8">
                    <a:lumMod val="75000"/>
                  </a:srgbClr>
                </a:solidFill>
                <a:latin typeface="Arial"/>
                <a:ea typeface="+mj-ea"/>
                <a:cs typeface="Arial"/>
              </a:rPr>
              <a:t>Назначение</a:t>
            </a:r>
            <a:r>
              <a:rPr lang="ru-RU" sz="3200" b="1" i="0" smtClean="0">
                <a:solidFill>
                  <a:srgbClr val="FF0000"/>
                </a:solidFill>
                <a:latin typeface="Arial"/>
                <a:ea typeface="+mj-ea"/>
                <a:cs typeface="Arial"/>
              </a:rPr>
              <a:t> </a:t>
            </a:r>
            <a:r>
              <a:rPr lang="ru-RU" sz="3200" b="1" i="0" smtClean="0">
                <a:solidFill>
                  <a:srgbClr val="AAC1D8">
                    <a:lumMod val="75000"/>
                  </a:srgbClr>
                </a:solidFill>
                <a:latin typeface="Arial"/>
                <a:ea typeface="+mj-ea"/>
                <a:cs typeface="Arial"/>
              </a:rPr>
              <a:t>ОС</a:t>
            </a:r>
            <a:endParaRPr lang="ru-RU" sz="3200" b="1" i="0">
              <a:solidFill>
                <a:srgbClr val="AAC1D8">
                  <a:lumMod val="75000"/>
                </a:srgbClr>
              </a:solidFill>
              <a:latin typeface="Arial"/>
              <a:ea typeface="+mj-ea"/>
              <a:cs typeface="Arial"/>
            </a:endParaRPr>
          </a:p>
        </p:txBody>
      </p:sp>
      <p:sp>
        <p:nvSpPr>
          <p:cNvPr id="9219" name="Rectangle 6"/>
          <p:cNvSpPr>
            <a:spLocks noGrp="1" noChangeArrowheads="1"/>
          </p:cNvSpPr>
          <p:nvPr>
            <p:ph idx="1"/>
          </p:nvPr>
        </p:nvSpPr>
        <p:spPr>
          <a:xfrm>
            <a:off x="479425" y="1524000"/>
            <a:ext cx="8262938" cy="4941888"/>
          </a:xfrm>
        </p:spPr>
        <p:txBody>
          <a:bodyPr/>
          <a:lstStyle/>
          <a:p>
            <a:pPr marL="236555" indent="-236555" algn="l" defTabSz="814365">
              <a:lnSpc>
                <a:spcPct val="75000"/>
              </a:lnSpc>
              <a:spcBef>
                <a:spcPct val="50000"/>
              </a:spcBef>
              <a:spcAft>
                <a:spcPct val="0"/>
              </a:spcAft>
              <a:buClr>
                <a:srgbClr val="708CA1"/>
              </a:buClr>
              <a:buFont typeface="Wingdings"/>
              <a:buChar char="§"/>
            </a:pPr>
            <a:r>
              <a:rPr lang="ru-RU" altLang="ja-JP" sz="2000" b="1" i="0" dirty="0" smtClean="0">
                <a:solidFill>
                  <a:srgbClr val="000000"/>
                </a:solidFill>
                <a:latin typeface="Arial"/>
                <a:ea typeface="ＭＳ Ｐゴシック"/>
                <a:cs typeface="Arial"/>
              </a:rPr>
              <a:t>Операционные системы ПК (Windows </a:t>
            </a:r>
            <a:r>
              <a:rPr lang="en-US" altLang="ja-JP" sz="2000" b="1" i="0" dirty="0" smtClean="0">
                <a:solidFill>
                  <a:srgbClr val="000000"/>
                </a:solidFill>
                <a:latin typeface="Arial"/>
                <a:ea typeface="ＭＳ Ｐゴシック"/>
                <a:cs typeface="Arial"/>
              </a:rPr>
              <a:t>10</a:t>
            </a:r>
            <a:r>
              <a:rPr lang="en-US" altLang="ja-JP" sz="2000" b="1" dirty="0" smtClean="0">
                <a:solidFill>
                  <a:srgbClr val="000000"/>
                </a:solidFill>
                <a:latin typeface="Arial"/>
                <a:ea typeface="ＭＳ Ｐゴシック"/>
                <a:cs typeface="Arial"/>
              </a:rPr>
              <a:t>, </a:t>
            </a:r>
            <a:r>
              <a:rPr lang="en-US" altLang="ja-JP" sz="2000" b="1" i="0" dirty="0" smtClean="0">
                <a:solidFill>
                  <a:srgbClr val="000000"/>
                </a:solidFill>
                <a:latin typeface="Arial"/>
                <a:ea typeface="ＭＳ Ｐゴシック"/>
                <a:cs typeface="Arial"/>
              </a:rPr>
              <a:t>mac</a:t>
            </a:r>
            <a:r>
              <a:rPr lang="ru-RU" altLang="ja-JP" sz="2000" b="1" i="0" dirty="0" smtClean="0">
                <a:solidFill>
                  <a:srgbClr val="000000"/>
                </a:solidFill>
                <a:latin typeface="Arial"/>
                <a:ea typeface="ＭＳ Ｐゴシック"/>
                <a:cs typeface="Arial"/>
              </a:rPr>
              <a:t>OS</a:t>
            </a:r>
            <a:r>
              <a:rPr lang="en-US" altLang="ja-JP" sz="2000" b="1" i="0" dirty="0" smtClean="0">
                <a:solidFill>
                  <a:srgbClr val="000000"/>
                </a:solidFill>
                <a:latin typeface="Arial"/>
                <a:ea typeface="ＭＳ Ｐゴシック"/>
                <a:cs typeface="Arial"/>
              </a:rPr>
              <a:t>, Linux</a:t>
            </a:r>
            <a:r>
              <a:rPr lang="ru-RU" altLang="ja-JP" sz="2000" b="1" i="0" dirty="0" smtClean="0">
                <a:solidFill>
                  <a:srgbClr val="000000"/>
                </a:solidFill>
                <a:latin typeface="Arial"/>
                <a:ea typeface="ＭＳ Ｐゴシック"/>
                <a:cs typeface="Arial"/>
              </a:rPr>
              <a:t>) выполняют технические функции, за счёт которых предоставляются следующие возможности. </a:t>
            </a:r>
          </a:p>
          <a:p>
            <a:pPr marL="742950" lvl="1" indent="-285750" algn="l" defTabSz="814365">
              <a:lnSpc>
                <a:spcPct val="75000"/>
              </a:lnSpc>
              <a:spcBef>
                <a:spcPct val="35000"/>
              </a:spcBef>
              <a:spcAft>
                <a:spcPct val="0"/>
              </a:spcAft>
              <a:buClr>
                <a:srgbClr val="708CA1"/>
              </a:buClr>
              <a:buFont typeface="Arial"/>
              <a:buChar char="•"/>
            </a:pPr>
            <a:r>
              <a:rPr lang="ru-RU" altLang="ja-JP" sz="2000" b="0" i="0" dirty="0" smtClean="0">
                <a:solidFill>
                  <a:srgbClr val="000000"/>
                </a:solidFill>
                <a:latin typeface="Arial"/>
                <a:ea typeface="ＭＳ Ｐゴシック"/>
                <a:cs typeface="Arial"/>
              </a:rPr>
              <a:t>Использование мыши</a:t>
            </a:r>
          </a:p>
          <a:p>
            <a:pPr marL="742950" lvl="1" indent="-285750" algn="l" defTabSz="814365">
              <a:lnSpc>
                <a:spcPct val="75000"/>
              </a:lnSpc>
              <a:spcBef>
                <a:spcPct val="35000"/>
              </a:spcBef>
              <a:spcAft>
                <a:spcPct val="0"/>
              </a:spcAft>
              <a:buClr>
                <a:srgbClr val="708CA1"/>
              </a:buClr>
              <a:buFont typeface="Arial"/>
              <a:buChar char="•"/>
            </a:pPr>
            <a:r>
              <a:rPr lang="ru-RU" altLang="ja-JP" sz="2000" b="0" i="0" dirty="0" smtClean="0">
                <a:solidFill>
                  <a:srgbClr val="000000"/>
                </a:solidFill>
                <a:latin typeface="Arial"/>
                <a:ea typeface="ＭＳ Ｐゴシック"/>
                <a:cs typeface="Arial"/>
              </a:rPr>
              <a:t>Просмотр выходных данных</a:t>
            </a:r>
          </a:p>
          <a:p>
            <a:pPr marL="742950" lvl="1" indent="-285750" algn="l" defTabSz="814365">
              <a:lnSpc>
                <a:spcPct val="75000"/>
              </a:lnSpc>
              <a:spcBef>
                <a:spcPct val="35000"/>
              </a:spcBef>
              <a:spcAft>
                <a:spcPct val="0"/>
              </a:spcAft>
              <a:buClr>
                <a:srgbClr val="708CA1"/>
              </a:buClr>
              <a:buFont typeface="Arial"/>
              <a:buChar char="•"/>
            </a:pPr>
            <a:r>
              <a:rPr lang="ru-RU" altLang="ja-JP" sz="2000" b="0" i="0" dirty="0" smtClean="0">
                <a:solidFill>
                  <a:srgbClr val="000000"/>
                </a:solidFill>
                <a:latin typeface="Arial"/>
                <a:ea typeface="ＭＳ Ｐゴシック"/>
                <a:cs typeface="Arial"/>
              </a:rPr>
              <a:t>Ввод текста</a:t>
            </a:r>
            <a:endParaRPr lang="en-US" altLang="ja-JP" sz="2000" b="0" i="0" dirty="0" smtClean="0">
              <a:solidFill>
                <a:srgbClr val="000000"/>
              </a:solidFill>
              <a:latin typeface="Arial"/>
              <a:ea typeface="ＭＳ Ｐゴシック"/>
              <a:cs typeface="Arial"/>
            </a:endParaRPr>
          </a:p>
          <a:p>
            <a:pPr marL="742950" lvl="1" indent="-285750" defTabSz="814365">
              <a:lnSpc>
                <a:spcPct val="75000"/>
              </a:lnSpc>
              <a:buFont typeface="Arial"/>
              <a:buChar char="•"/>
            </a:pPr>
            <a:r>
              <a:rPr lang="ru-RU" dirty="0"/>
              <a:t>В</a:t>
            </a:r>
            <a:r>
              <a:rPr lang="ru-RU" dirty="0" smtClean="0"/>
              <a:t>ыбирать </a:t>
            </a:r>
            <a:r>
              <a:rPr lang="ru-RU" dirty="0"/>
              <a:t>параметры в диалоговом </a:t>
            </a:r>
            <a:r>
              <a:rPr lang="ru-RU" dirty="0" smtClean="0"/>
              <a:t>окне</a:t>
            </a:r>
          </a:p>
          <a:p>
            <a:pPr marL="457200" lvl="1" indent="0" defTabSz="814365">
              <a:lnSpc>
                <a:spcPct val="75000"/>
              </a:lnSpc>
            </a:pPr>
            <a:endParaRPr lang="ru-RU" altLang="ja-JP" sz="2000" dirty="0" smtClean="0">
              <a:ea typeface="ＭＳ Ｐゴシック" charset="-128"/>
              <a:cs typeface="Arial" pitchFamily="34" charset="0"/>
            </a:endParaRPr>
          </a:p>
          <a:p>
            <a:pPr marL="236555" indent="-236555" algn="l" defTabSz="814365">
              <a:lnSpc>
                <a:spcPct val="75000"/>
              </a:lnSpc>
              <a:spcBef>
                <a:spcPct val="50000"/>
              </a:spcBef>
              <a:spcAft>
                <a:spcPct val="0"/>
              </a:spcAft>
              <a:buClr>
                <a:srgbClr val="708CA1"/>
              </a:buClr>
              <a:buFont typeface="Wingdings"/>
              <a:buChar char="§"/>
            </a:pPr>
            <a:r>
              <a:rPr lang="ru-RU" altLang="ja-JP" sz="2000" b="1" i="0" dirty="0" smtClean="0">
                <a:solidFill>
                  <a:srgbClr val="000000"/>
                </a:solidFill>
                <a:latin typeface="Arial"/>
                <a:ea typeface="ＭＳ Ｐゴシック"/>
                <a:cs typeface="Arial"/>
              </a:rPr>
              <a:t>Операционная система IOS на коммутаторе или маршрутизаторе  позволяет выполнять: </a:t>
            </a:r>
          </a:p>
          <a:p>
            <a:pPr marL="742950" lvl="1" indent="-285750" algn="l" defTabSz="814365">
              <a:lnSpc>
                <a:spcPct val="75000"/>
              </a:lnSpc>
              <a:spcBef>
                <a:spcPct val="35000"/>
              </a:spcBef>
              <a:spcAft>
                <a:spcPct val="0"/>
              </a:spcAft>
              <a:buClr>
                <a:srgbClr val="708CA1"/>
              </a:buClr>
              <a:buFont typeface="Arial"/>
              <a:buChar char="•"/>
            </a:pPr>
            <a:r>
              <a:rPr lang="ru-RU" altLang="ja-JP" sz="2000" b="0" i="0" dirty="0" smtClean="0">
                <a:solidFill>
                  <a:srgbClr val="000000"/>
                </a:solidFill>
                <a:latin typeface="Arial"/>
                <a:ea typeface="ＭＳ Ｐゴシック"/>
                <a:cs typeface="Arial"/>
              </a:rPr>
              <a:t>настройку интерфейсов;</a:t>
            </a:r>
          </a:p>
          <a:p>
            <a:pPr marL="742950" lvl="1" indent="-285750" algn="l" defTabSz="814365">
              <a:lnSpc>
                <a:spcPct val="75000"/>
              </a:lnSpc>
              <a:spcBef>
                <a:spcPct val="35000"/>
              </a:spcBef>
              <a:spcAft>
                <a:spcPct val="0"/>
              </a:spcAft>
              <a:buClr>
                <a:srgbClr val="708CA1"/>
              </a:buClr>
              <a:buFont typeface="Arial"/>
              <a:buChar char="•"/>
            </a:pPr>
            <a:r>
              <a:rPr lang="ru-RU" altLang="ja-JP" sz="2000" b="0" i="0" dirty="0" smtClean="0">
                <a:solidFill>
                  <a:srgbClr val="000000"/>
                </a:solidFill>
                <a:latin typeface="Arial"/>
                <a:ea typeface="ＭＳ Ｐゴシック"/>
                <a:cs typeface="Arial"/>
              </a:rPr>
              <a:t>включение функций маршрутизации и коммутации.</a:t>
            </a:r>
          </a:p>
          <a:p>
            <a:pPr marL="236555" indent="-236555" algn="l" defTabSz="814365">
              <a:lnSpc>
                <a:spcPct val="75000"/>
              </a:lnSpc>
              <a:spcBef>
                <a:spcPct val="50000"/>
              </a:spcBef>
              <a:spcAft>
                <a:spcPct val="0"/>
              </a:spcAft>
              <a:buClr>
                <a:srgbClr val="708CA1"/>
              </a:buClr>
              <a:buFont typeface="Wingdings"/>
              <a:buChar char="§"/>
            </a:pPr>
            <a:endParaRPr lang="ru-RU" altLang="ja-JP" sz="2000" dirty="0" smtClean="0">
              <a:ea typeface="ＭＳ Ｐゴシック" charset="-128"/>
              <a:cs typeface="Arial" pitchFamily="34" charset="0"/>
            </a:endParaRPr>
          </a:p>
          <a:p>
            <a:pPr marL="236555" indent="-236555" algn="l" defTabSz="814365">
              <a:lnSpc>
                <a:spcPct val="75000"/>
              </a:lnSpc>
              <a:spcBef>
                <a:spcPct val="50000"/>
              </a:spcBef>
              <a:spcAft>
                <a:spcPct val="0"/>
              </a:spcAft>
              <a:buClr>
                <a:srgbClr val="708CA1"/>
              </a:buClr>
              <a:buFont typeface="Wingdings"/>
              <a:buChar char="§"/>
            </a:pPr>
            <a:r>
              <a:rPr lang="ru-RU" altLang="ja-JP" sz="2000" b="1" i="0" dirty="0" smtClean="0">
                <a:solidFill>
                  <a:srgbClr val="000000"/>
                </a:solidFill>
                <a:latin typeface="Arial"/>
                <a:ea typeface="ＭＳ Ｐゴシック"/>
                <a:cs typeface="Arial"/>
              </a:rPr>
              <a:t>Все сетевые </a:t>
            </a:r>
            <a:r>
              <a:rPr lang="ru-RU" sz="2000" b="1" i="0" dirty="0" smtClean="0">
                <a:solidFill>
                  <a:srgbClr val="000000"/>
                </a:solidFill>
                <a:latin typeface="Arial"/>
                <a:cs typeface="Arial"/>
              </a:rPr>
              <a:t>устройства</a:t>
            </a:r>
            <a:r>
              <a:rPr lang="en-US" sz="2000" b="1" i="0" dirty="0" smtClean="0">
                <a:solidFill>
                  <a:srgbClr val="000000"/>
                </a:solidFill>
                <a:latin typeface="Arial"/>
                <a:cs typeface="Arial"/>
              </a:rPr>
              <a:t> Cisco</a:t>
            </a:r>
            <a:r>
              <a:rPr lang="ru-RU" sz="2000" b="1" i="0" dirty="0" smtClean="0">
                <a:solidFill>
                  <a:srgbClr val="000000"/>
                </a:solidFill>
                <a:latin typeface="Arial"/>
                <a:cs typeface="Arial"/>
              </a:rPr>
              <a:t> по умолчанию поставляются с ОС IOS</a:t>
            </a:r>
            <a:endParaRPr lang="ru-RU" sz="2000" b="0" i="0" dirty="0" smtClean="0">
              <a:solidFill>
                <a:srgbClr val="000000"/>
              </a:solidFill>
              <a:latin typeface="Arial"/>
              <a:ea typeface="+mn-ea"/>
              <a:cs typeface="Arial"/>
            </a:endParaRPr>
          </a:p>
          <a:p>
            <a:pPr marL="236555" indent="-236555" algn="l" defTabSz="814365">
              <a:lnSpc>
                <a:spcPct val="75000"/>
              </a:lnSpc>
              <a:spcBef>
                <a:spcPct val="50000"/>
              </a:spcBef>
              <a:spcAft>
                <a:spcPct val="0"/>
              </a:spcAft>
              <a:buClr>
                <a:srgbClr val="708CA1"/>
              </a:buClr>
              <a:buFont typeface="Wingdings"/>
              <a:buChar char="§"/>
            </a:pPr>
            <a:r>
              <a:rPr lang="ru-RU" sz="2000" b="1" i="0" dirty="0" smtClean="0">
                <a:solidFill>
                  <a:srgbClr val="000000"/>
                </a:solidFill>
                <a:latin typeface="Arial"/>
                <a:cs typeface="Arial"/>
              </a:rPr>
              <a:t>Можно обновить версию или набор функций IOS</a:t>
            </a:r>
            <a:endParaRPr lang="ru-RU" altLang="ja-JP" sz="2000" b="1" dirty="0" smtClean="0">
              <a:ea typeface="ＭＳ Ｐゴシック" charset="-128"/>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5425" y="414338"/>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Cisco IOS</a:t>
            </a:r>
            <a:r>
              <a:rPr lang="ru-RU" sz="3200" b="1" i="0" smtClean="0">
                <a:solidFill>
                  <a:srgbClr val="708CA1"/>
                </a:solidFill>
                <a:latin typeface="Arial"/>
                <a:ea typeface="+mj-ea"/>
                <a:cs typeface="Arial"/>
              </a:rPr>
              <a:t/>
            </a:r>
            <a:br>
              <a:rPr lang="ru-RU" sz="3200" b="1" i="0" smtClean="0">
                <a:solidFill>
                  <a:srgbClr val="708CA1"/>
                </a:solidFill>
                <a:latin typeface="Arial"/>
                <a:ea typeface="+mj-ea"/>
                <a:cs typeface="Arial"/>
              </a:rPr>
            </a:br>
            <a:r>
              <a:rPr lang="ru-RU" sz="3200" b="1" i="0" smtClean="0">
                <a:solidFill>
                  <a:srgbClr val="AAC1D8">
                    <a:lumMod val="75000"/>
                  </a:srgbClr>
                </a:solidFill>
                <a:latin typeface="Arial"/>
                <a:ea typeface="+mj-ea"/>
                <a:cs typeface="Arial"/>
              </a:rPr>
              <a:t>Расположение Cisco IOS</a:t>
            </a:r>
            <a:endParaRPr lang="ru-RU" sz="3200" b="1" i="0">
              <a:solidFill>
                <a:srgbClr val="AAC1D8">
                  <a:lumMod val="75000"/>
                </a:srgbClr>
              </a:solidFill>
              <a:latin typeface="Arial"/>
              <a:ea typeface="+mj-ea"/>
              <a:cs typeface="Arial"/>
            </a:endParaRPr>
          </a:p>
        </p:txBody>
      </p:sp>
      <p:sp>
        <p:nvSpPr>
          <p:cNvPr id="10243" name="Rectangle 6"/>
          <p:cNvSpPr>
            <a:spLocks noGrp="1" noChangeArrowheads="1"/>
          </p:cNvSpPr>
          <p:nvPr>
            <p:ph idx="1"/>
          </p:nvPr>
        </p:nvSpPr>
        <p:spPr>
          <a:xfrm>
            <a:off x="582613" y="1450975"/>
            <a:ext cx="8216900" cy="4927600"/>
          </a:xfrm>
        </p:spPr>
        <p:txBody>
          <a:bodyPr/>
          <a:lstStyle/>
          <a:p>
            <a:pPr marL="381030" indent="-381030" algn="l" defTabSz="814365">
              <a:lnSpc>
                <a:spcPct val="75000"/>
              </a:lnSpc>
              <a:spcBef>
                <a:spcPct val="50000"/>
              </a:spcBef>
              <a:spcAft>
                <a:spcPct val="0"/>
              </a:spcAft>
              <a:buNone/>
            </a:pPr>
            <a:r>
              <a:rPr lang="ru-RU" altLang="ja-JP" sz="2400" b="0" i="0" dirty="0" smtClean="0">
                <a:solidFill>
                  <a:srgbClr val="000000"/>
                </a:solidFill>
                <a:latin typeface="Arial"/>
                <a:ea typeface="ＭＳ Ｐゴシック"/>
                <a:cs typeface="Arial"/>
              </a:rPr>
              <a:t>ОС IOS, хранящаяся во</a:t>
            </a:r>
            <a:r>
              <a:rPr lang="ru-RU" altLang="ja-JP" sz="2400" b="1" i="0" dirty="0" smtClean="0">
                <a:solidFill>
                  <a:srgbClr val="000000"/>
                </a:solidFill>
                <a:latin typeface="Arial"/>
                <a:ea typeface="ＭＳ Ｐゴシック"/>
                <a:cs typeface="Arial"/>
              </a:rPr>
              <a:t> </a:t>
            </a:r>
            <a:r>
              <a:rPr lang="ru-RU" altLang="ja-JP" sz="2400" b="1" i="0" dirty="0" err="1" smtClean="0">
                <a:solidFill>
                  <a:srgbClr val="000000"/>
                </a:solidFill>
                <a:latin typeface="Arial"/>
                <a:ea typeface="ＭＳ Ｐゴシック"/>
                <a:cs typeface="Arial"/>
              </a:rPr>
              <a:t>флеш</a:t>
            </a:r>
            <a:r>
              <a:rPr lang="ru-RU" altLang="ja-JP" sz="2400" b="1" i="0" dirty="0" smtClean="0">
                <a:solidFill>
                  <a:srgbClr val="000000"/>
                </a:solidFill>
                <a:latin typeface="Arial"/>
                <a:ea typeface="ＭＳ Ｐゴシック"/>
                <a:cs typeface="Arial"/>
              </a:rPr>
              <a:t>-памяти</a:t>
            </a:r>
          </a:p>
          <a:p>
            <a:pPr marL="236555" indent="-236555" algn="l" defTabSz="814365">
              <a:lnSpc>
                <a:spcPct val="75000"/>
              </a:lnSpc>
              <a:spcBef>
                <a:spcPct val="50000"/>
              </a:spcBef>
              <a:spcAft>
                <a:spcPct val="0"/>
              </a:spcAft>
              <a:buClr>
                <a:srgbClr val="708CA1"/>
              </a:buClr>
              <a:buFont typeface="Wingdings"/>
              <a:buChar char="§"/>
            </a:pPr>
            <a:r>
              <a:rPr lang="ru-RU" altLang="ja-JP" sz="2000" b="0" i="0" dirty="0" smtClean="0">
                <a:solidFill>
                  <a:srgbClr val="000000"/>
                </a:solidFill>
                <a:latin typeface="Arial"/>
                <a:ea typeface="ＭＳ Ｐゴシック"/>
                <a:cs typeface="Arial"/>
              </a:rPr>
              <a:t>Энергонезависимая оперативная: без потерь при отключении электропитания</a:t>
            </a:r>
          </a:p>
          <a:p>
            <a:pPr marL="236555" indent="-236555" algn="l" defTabSz="814365">
              <a:lnSpc>
                <a:spcPct val="75000"/>
              </a:lnSpc>
              <a:spcBef>
                <a:spcPct val="50000"/>
              </a:spcBef>
              <a:spcAft>
                <a:spcPct val="0"/>
              </a:spcAft>
              <a:buClr>
                <a:srgbClr val="708CA1"/>
              </a:buClr>
              <a:buFont typeface="Wingdings"/>
              <a:buChar char="§"/>
            </a:pPr>
            <a:r>
              <a:rPr lang="ru-RU" altLang="ja-JP" sz="2000" b="0" i="0" dirty="0" smtClean="0">
                <a:solidFill>
                  <a:srgbClr val="000000"/>
                </a:solidFill>
                <a:latin typeface="Arial"/>
                <a:ea typeface="ＭＳ Ｐゴシック"/>
                <a:cs typeface="Arial"/>
              </a:rPr>
              <a:t>При необходимости её можно изменить или перезаписать</a:t>
            </a:r>
          </a:p>
          <a:p>
            <a:pPr marL="236555" indent="-236555" algn="l" defTabSz="814365">
              <a:lnSpc>
                <a:spcPct val="75000"/>
              </a:lnSpc>
              <a:spcBef>
                <a:spcPct val="50000"/>
              </a:spcBef>
              <a:spcAft>
                <a:spcPct val="0"/>
              </a:spcAft>
              <a:buClr>
                <a:srgbClr val="708CA1"/>
              </a:buClr>
              <a:buFont typeface="Wingdings"/>
              <a:buChar char="§"/>
            </a:pPr>
            <a:r>
              <a:rPr lang="ru-RU" altLang="ja-JP" sz="2000" b="0" i="0" dirty="0" smtClean="0">
                <a:solidFill>
                  <a:srgbClr val="000000"/>
                </a:solidFill>
                <a:latin typeface="Arial"/>
                <a:ea typeface="ＭＳ Ｐゴシック"/>
                <a:cs typeface="Arial"/>
              </a:rPr>
              <a:t>Можно использовать для хранения нескольких версий IOS</a:t>
            </a:r>
          </a:p>
          <a:p>
            <a:pPr marL="0" indent="0" algn="l" defTabSz="814365">
              <a:lnSpc>
                <a:spcPct val="75000"/>
              </a:lnSpc>
              <a:spcBef>
                <a:spcPct val="50000"/>
              </a:spcBef>
              <a:spcAft>
                <a:spcPct val="0"/>
              </a:spcAft>
              <a:buNone/>
            </a:pPr>
            <a:endParaRPr lang="ru-RU" altLang="ja-JP" sz="2000" dirty="0" smtClean="0">
              <a:ea typeface="ＭＳ Ｐゴシック" charset="-128"/>
              <a:cs typeface="Arial" pitchFamily="34" charset="0"/>
            </a:endParaRPr>
          </a:p>
        </p:txBody>
      </p:sp>
      <p:pic>
        <p:nvPicPr>
          <p:cNvPr id="12292" name="Picture 5" descr="C:\AriesWork\Content\NetworkBasics\Chapter 2\Graphics\Location of Cisco I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188" y="3598648"/>
            <a:ext cx="3477606" cy="2779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9238" y="396875"/>
            <a:ext cx="8145462"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Cisco IOS</a:t>
            </a:r>
            <a:br>
              <a:rPr lang="ru-RU" sz="1800" b="1" i="0" smtClean="0">
                <a:solidFill>
                  <a:srgbClr val="708CA1"/>
                </a:solidFill>
                <a:latin typeface="Arial"/>
                <a:ea typeface="+mj-ea"/>
                <a:cs typeface="Arial"/>
              </a:rPr>
            </a:br>
            <a:r>
              <a:rPr lang="ru-RU" sz="3200" b="1" i="0" smtClean="0">
                <a:solidFill>
                  <a:srgbClr val="AAC1D8">
                    <a:lumMod val="75000"/>
                  </a:srgbClr>
                </a:solidFill>
                <a:latin typeface="Arial"/>
                <a:ea typeface="+mj-ea"/>
                <a:cs typeface="Arial"/>
              </a:rPr>
              <a:t>Функции IOS</a:t>
            </a:r>
            <a:endParaRPr lang="ru-RU" sz="3200" b="1" i="0">
              <a:solidFill>
                <a:srgbClr val="AAC1D8">
                  <a:lumMod val="75000"/>
                </a:srgbClr>
              </a:solidFill>
              <a:latin typeface="Arial"/>
              <a:ea typeface="+mj-ea"/>
              <a:cs typeface="Arial"/>
            </a:endParaRPr>
          </a:p>
        </p:txBody>
      </p:sp>
      <p:sp>
        <p:nvSpPr>
          <p:cNvPr id="2" name="TextBox 1"/>
          <p:cNvSpPr txBox="1"/>
          <p:nvPr/>
        </p:nvSpPr>
        <p:spPr>
          <a:xfrm>
            <a:off x="249238" y="2154264"/>
            <a:ext cx="8445311" cy="3083921"/>
          </a:xfrm>
          <a:prstGeom prst="rect">
            <a:avLst/>
          </a:prstGeom>
          <a:noFill/>
        </p:spPr>
        <p:txBody>
          <a:bodyPr wrap="square" rtlCol="0">
            <a:spAutoFit/>
          </a:bodyPr>
          <a:lstStyle/>
          <a:p>
            <a:pPr marL="342900" indent="-342900" algn="l">
              <a:buFont typeface="Arial" panose="020B0604020202020204" pitchFamily="34" charset="0"/>
              <a:buChar char="•"/>
            </a:pPr>
            <a:r>
              <a:rPr lang="ru-RU" dirty="0"/>
              <a:t>обеспечение безопасности сети;</a:t>
            </a:r>
          </a:p>
          <a:p>
            <a:pPr marL="342900" indent="-342900" algn="l">
              <a:buFont typeface="Arial" panose="020B0604020202020204" pitchFamily="34" charset="0"/>
              <a:buChar char="•"/>
            </a:pPr>
            <a:r>
              <a:rPr lang="ru-RU" dirty="0"/>
              <a:t>IP-адресация виртуальных и физических интерфейсов;</a:t>
            </a:r>
          </a:p>
          <a:p>
            <a:pPr marL="342900" indent="-342900" algn="l">
              <a:buFont typeface="Arial" panose="020B0604020202020204" pitchFamily="34" charset="0"/>
              <a:buChar char="•"/>
            </a:pPr>
            <a:r>
              <a:rPr lang="ru-RU" dirty="0"/>
              <a:t>возможность настройки интерфейса для оптимизации подключения соответствующей среды передачи данных;</a:t>
            </a:r>
          </a:p>
          <a:p>
            <a:pPr marL="342900" indent="-342900" algn="l">
              <a:buFont typeface="Arial" panose="020B0604020202020204" pitchFamily="34" charset="0"/>
              <a:buChar char="•"/>
            </a:pPr>
            <a:r>
              <a:rPr lang="ru-RU" dirty="0"/>
              <a:t>маршрутизация;</a:t>
            </a:r>
          </a:p>
          <a:p>
            <a:pPr marL="342900" indent="-342900" algn="l">
              <a:buFont typeface="Arial" panose="020B0604020202020204" pitchFamily="34" charset="0"/>
              <a:buChar char="•"/>
            </a:pPr>
            <a:r>
              <a:rPr lang="ru-RU" dirty="0"/>
              <a:t>настройка технологий качества обслуживания (</a:t>
            </a:r>
            <a:r>
              <a:rPr lang="ru-RU" dirty="0" err="1"/>
              <a:t>QoS</a:t>
            </a:r>
            <a:r>
              <a:rPr lang="ru-RU" dirty="0"/>
              <a:t>);</a:t>
            </a:r>
          </a:p>
          <a:p>
            <a:pPr marL="342900" indent="-342900" algn="l">
              <a:buFont typeface="Arial" panose="020B0604020202020204" pitchFamily="34" charset="0"/>
              <a:buChar char="•"/>
            </a:pPr>
            <a:r>
              <a:rPr lang="ru-RU" dirty="0"/>
              <a:t>поддержка технологий управления сетью.</a:t>
            </a:r>
          </a:p>
          <a:p>
            <a:pPr algn="l"/>
            <a:endParaRPr lang="en-US"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88925" y="400050"/>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Доступ к устройству CISCO IOS</a:t>
            </a:r>
            <a:br>
              <a:rPr lang="ru-RU" sz="1800" b="1" i="0" smtClean="0">
                <a:solidFill>
                  <a:srgbClr val="708CA1"/>
                </a:solidFill>
                <a:latin typeface="Arial"/>
                <a:ea typeface="+mj-ea"/>
                <a:cs typeface="Arial"/>
              </a:rPr>
            </a:br>
            <a:r>
              <a:rPr lang="ru-RU" sz="3200" b="1" i="0" smtClean="0">
                <a:solidFill>
                  <a:srgbClr val="AAC1D8">
                    <a:lumMod val="75000"/>
                  </a:srgbClr>
                </a:solidFill>
                <a:latin typeface="Arial"/>
                <a:ea typeface="+mj-ea"/>
                <a:cs typeface="Arial"/>
              </a:rPr>
              <a:t>Метод доступа к консоли</a:t>
            </a:r>
            <a:endParaRPr lang="ru-RU" sz="3200" b="1" i="0">
              <a:solidFill>
                <a:srgbClr val="AAC1D8">
                  <a:lumMod val="75000"/>
                </a:srgbClr>
              </a:solidFill>
              <a:latin typeface="Arial"/>
              <a:ea typeface="+mj-ea"/>
              <a:cs typeface="Arial"/>
            </a:endParaRPr>
          </a:p>
        </p:txBody>
      </p:sp>
      <p:sp>
        <p:nvSpPr>
          <p:cNvPr id="14339" name="Rectangle 6"/>
          <p:cNvSpPr>
            <a:spLocks noGrp="1" noChangeArrowheads="1"/>
          </p:cNvSpPr>
          <p:nvPr>
            <p:ph idx="1"/>
          </p:nvPr>
        </p:nvSpPr>
        <p:spPr>
          <a:xfrm>
            <a:off x="552450" y="1503363"/>
            <a:ext cx="8264525" cy="2603500"/>
          </a:xfrm>
        </p:spPr>
        <p:txBody>
          <a:bodyPr/>
          <a:lstStyle/>
          <a:p>
            <a:pPr marL="0" indent="0" algn="l" defTabSz="814365">
              <a:lnSpc>
                <a:spcPct val="75000"/>
              </a:lnSpc>
              <a:spcBef>
                <a:spcPct val="50000"/>
              </a:spcBef>
              <a:spcAft>
                <a:spcPct val="0"/>
              </a:spcAft>
              <a:buNone/>
            </a:pPr>
            <a:r>
              <a:rPr lang="ru-RU" altLang="ja-JP" b="0" i="0" dirty="0" smtClean="0">
                <a:solidFill>
                  <a:srgbClr val="000000"/>
                </a:solidFill>
                <a:latin typeface="Arial"/>
                <a:ea typeface="ＭＳ Ｐゴシック"/>
                <a:cs typeface="Arial"/>
              </a:rPr>
              <a:t>Наиболее распространённые методы доступа к интерфейсу командной строки</a:t>
            </a:r>
          </a:p>
          <a:p>
            <a:pPr marL="236555" indent="-236555" algn="l" defTabSz="814365">
              <a:lnSpc>
                <a:spcPct val="75000"/>
              </a:lnSpc>
              <a:spcBef>
                <a:spcPct val="50000"/>
              </a:spcBef>
              <a:spcAft>
                <a:spcPct val="0"/>
              </a:spcAft>
              <a:buClr>
                <a:srgbClr val="708CA1"/>
              </a:buClr>
              <a:buFont typeface="Wingdings"/>
              <a:buChar char="§"/>
            </a:pPr>
            <a:r>
              <a:rPr lang="ru-RU" altLang="ja-JP" b="0" i="0" dirty="0" smtClean="0">
                <a:solidFill>
                  <a:srgbClr val="000000"/>
                </a:solidFill>
                <a:latin typeface="Arial"/>
                <a:ea typeface="ＭＳ Ｐゴシック"/>
                <a:cs typeface="Arial"/>
              </a:rPr>
              <a:t>Консоль</a:t>
            </a:r>
          </a:p>
          <a:p>
            <a:pPr marL="236555" indent="-236555" algn="l" defTabSz="814365">
              <a:lnSpc>
                <a:spcPct val="75000"/>
              </a:lnSpc>
              <a:spcBef>
                <a:spcPct val="50000"/>
              </a:spcBef>
              <a:spcAft>
                <a:spcPct val="0"/>
              </a:spcAft>
              <a:buClr>
                <a:srgbClr val="708CA1"/>
              </a:buClr>
              <a:buFont typeface="Wingdings"/>
              <a:buChar char="§"/>
            </a:pPr>
            <a:r>
              <a:rPr lang="ru-RU" altLang="ja-JP" b="0" i="0" dirty="0" smtClean="0">
                <a:solidFill>
                  <a:srgbClr val="000000"/>
                </a:solidFill>
                <a:latin typeface="Arial"/>
                <a:ea typeface="ＭＳ Ｐゴシック"/>
                <a:cs typeface="Arial"/>
              </a:rPr>
              <a:t>Telnet или SSH</a:t>
            </a:r>
          </a:p>
          <a:p>
            <a:pPr marL="236555" indent="-236555" algn="l" defTabSz="814365">
              <a:lnSpc>
                <a:spcPct val="75000"/>
              </a:lnSpc>
              <a:spcBef>
                <a:spcPct val="50000"/>
              </a:spcBef>
              <a:spcAft>
                <a:spcPct val="0"/>
              </a:spcAft>
              <a:buClr>
                <a:srgbClr val="708CA1"/>
              </a:buClr>
              <a:buFont typeface="Wingdings"/>
              <a:buChar char="§"/>
            </a:pPr>
            <a:r>
              <a:rPr lang="ru-RU" altLang="ja-JP" b="0" i="0" dirty="0" smtClean="0">
                <a:solidFill>
                  <a:srgbClr val="000000"/>
                </a:solidFill>
                <a:latin typeface="Arial"/>
                <a:ea typeface="ＭＳ Ｐゴシック"/>
                <a:cs typeface="Arial"/>
              </a:rPr>
              <a:t>Порт AUX</a:t>
            </a:r>
          </a:p>
          <a:p>
            <a:pPr marL="0" indent="0" algn="l" defTabSz="814365">
              <a:lnSpc>
                <a:spcPct val="75000"/>
              </a:lnSpc>
              <a:spcBef>
                <a:spcPct val="50000"/>
              </a:spcBef>
              <a:spcAft>
                <a:spcPct val="0"/>
              </a:spcAft>
              <a:buNone/>
            </a:pPr>
            <a:endParaRPr lang="ru-RU" altLang="ja-JP" sz="2000" dirty="0" smtClean="0">
              <a:ea typeface="ＭＳ Ｐゴシック" charset="-128"/>
            </a:endParaRPr>
          </a:p>
          <a:p>
            <a:pPr marL="0" indent="0" algn="l" defTabSz="814365">
              <a:lnSpc>
                <a:spcPct val="75000"/>
              </a:lnSpc>
              <a:spcBef>
                <a:spcPct val="50000"/>
              </a:spcBef>
              <a:spcAft>
                <a:spcPct val="0"/>
              </a:spcAft>
              <a:buNone/>
            </a:pPr>
            <a:endParaRPr lang="ru-RU" altLang="ja-JP" sz="2000" dirty="0" smtClean="0">
              <a:ea typeface="ＭＳ Ｐゴシック" charset="-128"/>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6538" y="414338"/>
            <a:ext cx="8145462"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Доступ к устройству CISCO IOS</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Метод доступа к консоли</a:t>
            </a:r>
            <a:endParaRPr lang="ru-RU" sz="3200" b="1" i="0">
              <a:solidFill>
                <a:srgbClr val="AAC1D8">
                  <a:lumMod val="75000"/>
                </a:srgbClr>
              </a:solidFill>
              <a:latin typeface="Arial"/>
              <a:ea typeface="+mj-ea"/>
              <a:cs typeface="Arial"/>
            </a:endParaRPr>
          </a:p>
        </p:txBody>
      </p:sp>
      <p:sp>
        <p:nvSpPr>
          <p:cNvPr id="14339" name="Rectangle 6"/>
          <p:cNvSpPr>
            <a:spLocks noGrp="1" noChangeArrowheads="1"/>
          </p:cNvSpPr>
          <p:nvPr>
            <p:ph idx="1"/>
          </p:nvPr>
        </p:nvSpPr>
        <p:spPr>
          <a:xfrm>
            <a:off x="389709" y="1386570"/>
            <a:ext cx="8216900" cy="5153025"/>
          </a:xfrm>
        </p:spPr>
        <p:txBody>
          <a:bodyPr/>
          <a:lstStyle/>
          <a:p>
            <a:pPr marL="0" indent="0" defTabSz="814365">
              <a:lnSpc>
                <a:spcPct val="75000"/>
              </a:lnSpc>
              <a:buNone/>
            </a:pPr>
            <a:r>
              <a:rPr lang="ru-RU" altLang="ja-JP" b="1" i="0" dirty="0" smtClean="0">
                <a:solidFill>
                  <a:srgbClr val="000000"/>
                </a:solidFill>
                <a:latin typeface="Arial" panose="020B0604020202020204" pitchFamily="34" charset="0"/>
                <a:ea typeface="ＭＳ Ｐゴシック"/>
                <a:cs typeface="Arial" panose="020B0604020202020204" pitchFamily="34" charset="0"/>
              </a:rPr>
              <a:t>Консольный порт</a:t>
            </a:r>
            <a:r>
              <a:rPr lang="en-US" altLang="ja-JP" b="1" i="0" dirty="0" smtClean="0">
                <a:solidFill>
                  <a:srgbClr val="000000"/>
                </a:solidFill>
                <a:latin typeface="Arial" panose="020B0604020202020204" pitchFamily="34" charset="0"/>
                <a:ea typeface="ＭＳ Ｐゴシック"/>
                <a:cs typeface="Arial" panose="020B0604020202020204" pitchFamily="34" charset="0"/>
              </a:rPr>
              <a:t> - </a:t>
            </a:r>
            <a:r>
              <a:rPr lang="ru-RU" dirty="0" smtClean="0">
                <a:latin typeface="Arial" panose="020B0604020202020204" pitchFamily="34" charset="0"/>
                <a:ea typeface="Calibri" panose="020F0502020204030204" pitchFamily="34" charset="0"/>
                <a:cs typeface="Arial" panose="020B0604020202020204" pitchFamily="34" charset="0"/>
              </a:rPr>
              <a:t>это </a:t>
            </a:r>
            <a:r>
              <a:rPr lang="ru-RU" dirty="0">
                <a:latin typeface="Arial" panose="020B0604020202020204" pitchFamily="34" charset="0"/>
                <a:ea typeface="Calibri" panose="020F0502020204030204" pitchFamily="34" charset="0"/>
                <a:cs typeface="Arial" panose="020B0604020202020204" pitchFamily="34" charset="0"/>
              </a:rPr>
              <a:t>порт управления, обеспечивающий возможность внеполосного доступа к устройству </a:t>
            </a:r>
            <a:r>
              <a:rPr lang="en-US" dirty="0">
                <a:latin typeface="Arial" panose="020B0604020202020204" pitchFamily="34" charset="0"/>
                <a:ea typeface="Calibri" panose="020F0502020204030204" pitchFamily="34" charset="0"/>
                <a:cs typeface="Arial" panose="020B0604020202020204" pitchFamily="34" charset="0"/>
              </a:rPr>
              <a:t>Cisco</a:t>
            </a:r>
            <a:r>
              <a:rPr lang="ru-RU" dirty="0">
                <a:latin typeface="Arial" panose="020B0604020202020204" pitchFamily="34" charset="0"/>
                <a:ea typeface="Calibri" panose="020F0502020204030204" pitchFamily="34" charset="0"/>
                <a:cs typeface="Arial" panose="020B0604020202020204" pitchFamily="34" charset="0"/>
              </a:rPr>
              <a:t>. </a:t>
            </a:r>
            <a:endParaRPr lang="en-US" dirty="0" smtClean="0">
              <a:latin typeface="Arial" panose="020B0604020202020204" pitchFamily="34" charset="0"/>
              <a:ea typeface="Calibri" panose="020F0502020204030204" pitchFamily="34" charset="0"/>
              <a:cs typeface="Arial" panose="020B0604020202020204" pitchFamily="34" charset="0"/>
            </a:endParaRPr>
          </a:p>
          <a:p>
            <a:pPr marL="0" indent="0" defTabSz="814365">
              <a:lnSpc>
                <a:spcPct val="75000"/>
              </a:lnSpc>
              <a:buNone/>
            </a:pPr>
            <a:endParaRPr lang="en-US" dirty="0" smtClean="0">
              <a:latin typeface="Arial" panose="020B0604020202020204" pitchFamily="34" charset="0"/>
              <a:ea typeface="Calibri" panose="020F0502020204030204" pitchFamily="34" charset="0"/>
              <a:cs typeface="Arial" panose="020B0604020202020204" pitchFamily="34" charset="0"/>
            </a:endParaRPr>
          </a:p>
          <a:p>
            <a:pPr marL="236555" indent="-236555" algn="l" defTabSz="814365">
              <a:lnSpc>
                <a:spcPct val="75000"/>
              </a:lnSpc>
              <a:spcBef>
                <a:spcPct val="50000"/>
              </a:spcBef>
              <a:spcAft>
                <a:spcPct val="0"/>
              </a:spcAft>
              <a:buClr>
                <a:srgbClr val="708CA1"/>
              </a:buClr>
              <a:buFont typeface="Wingdings"/>
              <a:buChar char="§"/>
            </a:pPr>
            <a:r>
              <a:rPr lang="ru-RU" altLang="ja-JP" sz="2000" b="0" i="0" dirty="0" smtClean="0">
                <a:solidFill>
                  <a:srgbClr val="000000"/>
                </a:solidFill>
                <a:latin typeface="Arial"/>
                <a:ea typeface="ＭＳ Ｐゴシック"/>
                <a:cs typeface="Arial"/>
              </a:rPr>
              <a:t>Доступ к устройству возможен даже при отсутствии сетевых устройств (внеполосный доступ)</a:t>
            </a:r>
          </a:p>
          <a:p>
            <a:pPr marL="236555" indent="-236555" algn="l" defTabSz="814365">
              <a:lnSpc>
                <a:spcPct val="75000"/>
              </a:lnSpc>
              <a:spcBef>
                <a:spcPct val="50000"/>
              </a:spcBef>
              <a:spcAft>
                <a:spcPct val="0"/>
              </a:spcAft>
              <a:buClr>
                <a:srgbClr val="708CA1"/>
              </a:buClr>
              <a:buFont typeface="Wingdings"/>
              <a:buChar char="§"/>
            </a:pPr>
            <a:r>
              <a:rPr lang="ru-RU" altLang="ja-JP" sz="2000" b="0" i="0" dirty="0" smtClean="0">
                <a:solidFill>
                  <a:srgbClr val="000000"/>
                </a:solidFill>
                <a:latin typeface="Arial"/>
                <a:ea typeface="ＭＳ Ｐゴシック"/>
                <a:cs typeface="Arial"/>
              </a:rPr>
              <a:t>Требуется специальный консольный кабель</a:t>
            </a:r>
          </a:p>
          <a:p>
            <a:pPr marL="236555" indent="-236555" algn="l" defTabSz="814365">
              <a:lnSpc>
                <a:spcPct val="75000"/>
              </a:lnSpc>
              <a:spcBef>
                <a:spcPct val="50000"/>
              </a:spcBef>
              <a:spcAft>
                <a:spcPct val="0"/>
              </a:spcAft>
              <a:buClr>
                <a:srgbClr val="708CA1"/>
              </a:buClr>
              <a:buFont typeface="Wingdings"/>
              <a:buChar char="§"/>
            </a:pPr>
            <a:r>
              <a:rPr lang="ru-RU" altLang="ja-JP" sz="2000" b="0" i="0" dirty="0" smtClean="0">
                <a:solidFill>
                  <a:srgbClr val="000000"/>
                </a:solidFill>
                <a:latin typeface="Arial"/>
                <a:ea typeface="ＭＳ Ｐゴシック"/>
                <a:cs typeface="Arial"/>
              </a:rPr>
              <a:t>Устройство необходимо поместить в надёжном помещении, чтобы нельзя было легко получить доступ к консольному порту</a:t>
            </a:r>
          </a:p>
          <a:p>
            <a:pPr marL="236555" indent="-236555" algn="l" defTabSz="814365">
              <a:lnSpc>
                <a:spcPct val="75000"/>
              </a:lnSpc>
              <a:spcBef>
                <a:spcPct val="50000"/>
              </a:spcBef>
              <a:spcAft>
                <a:spcPct val="0"/>
              </a:spcAft>
              <a:buClr>
                <a:srgbClr val="708CA1"/>
              </a:buClr>
              <a:buFont typeface="Wingdings"/>
              <a:buChar char="§"/>
            </a:pPr>
            <a:endParaRPr lang="ru-RU" altLang="ja-JP" sz="2000" dirty="0" smtClean="0">
              <a:ea typeface="ＭＳ Ｐゴシック" charset="-128"/>
            </a:endParaRPr>
          </a:p>
          <a:p>
            <a:pPr marL="0" indent="0" algn="l" defTabSz="814365">
              <a:lnSpc>
                <a:spcPct val="75000"/>
              </a:lnSpc>
              <a:spcBef>
                <a:spcPct val="50000"/>
              </a:spcBef>
              <a:spcAft>
                <a:spcPct val="0"/>
              </a:spcAft>
              <a:buNone/>
            </a:pPr>
            <a:endParaRPr lang="ru-RU" altLang="ja-JP" sz="2000" dirty="0" smtClean="0">
              <a:ea typeface="ＭＳ Ｐゴシック" charset="-128"/>
            </a:endParaRPr>
          </a:p>
        </p:txBody>
      </p:sp>
      <p:sp>
        <p:nvSpPr>
          <p:cNvPr id="15365" name="Down Arrow 1"/>
          <p:cNvSpPr>
            <a:spLocks noChangeArrowheads="1"/>
          </p:cNvSpPr>
          <p:nvPr/>
        </p:nvSpPr>
        <p:spPr bwMode="auto">
          <a:xfrm>
            <a:off x="6264847" y="5425885"/>
            <a:ext cx="742950" cy="551889"/>
          </a:xfrm>
          <a:prstGeom prst="downArrow">
            <a:avLst>
              <a:gd name="adj1" fmla="val 50000"/>
              <a:gd name="adj2" fmla="val 49971"/>
            </a:avLst>
          </a:prstGeom>
          <a:solidFill>
            <a:schemeClr val="accent1"/>
          </a:solidFill>
          <a:ln w="9525" algn="ctr">
            <a:solidFill>
              <a:schemeClr val="tx1"/>
            </a:solidFill>
            <a:round/>
            <a:headEnd/>
            <a:tailEnd/>
          </a:ln>
        </p:spPr>
        <p:txBody>
          <a:bodyPr lIns="82124" tIns="41061" rIns="82124" bIns="41061" anchor="ctr">
            <a:spAutoFit/>
          </a:bodyPr>
          <a:lstStyle/>
          <a:p>
            <a:pPr defTabSz="814388"/>
            <a:endParaRPr lang="ru-RU"/>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362" y="4588119"/>
            <a:ext cx="6434769" cy="2227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631" y="4940300"/>
            <a:ext cx="4605337" cy="1595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4338" name="Rectangle 2"/>
          <p:cNvSpPr>
            <a:spLocks noGrp="1" noChangeArrowheads="1"/>
          </p:cNvSpPr>
          <p:nvPr>
            <p:ph type="title"/>
          </p:nvPr>
        </p:nvSpPr>
        <p:spPr>
          <a:xfrm>
            <a:off x="271463" y="541336"/>
            <a:ext cx="8143875" cy="838200"/>
          </a:xfrm>
        </p:spPr>
        <p:txBody>
          <a:bodyPr/>
          <a:lstStyle/>
          <a:p>
            <a:pPr algn="l" defTabSz="814365">
              <a:spcBef>
                <a:spcPct val="0"/>
              </a:spcBef>
              <a:spcAft>
                <a:spcPct val="0"/>
              </a:spcAft>
              <a:buNone/>
            </a:pPr>
            <a:r>
              <a:rPr lang="ru-RU" sz="1400" b="1" i="0" dirty="0" smtClean="0">
                <a:solidFill>
                  <a:srgbClr val="708CA1"/>
                </a:solidFill>
                <a:latin typeface="Arial"/>
                <a:ea typeface="+mj-ea"/>
                <a:cs typeface="Arial"/>
              </a:rPr>
              <a:t>Доступ к устройству Cisco IOS</a:t>
            </a:r>
            <a:r>
              <a:rPr lang="ru-RU" sz="3200" b="1" i="0" dirty="0" smtClean="0">
                <a:solidFill>
                  <a:srgbClr val="708CA1"/>
                </a:solidFill>
                <a:latin typeface="Arial"/>
                <a:ea typeface="+mj-ea"/>
                <a:cs typeface="+mj-cs"/>
              </a:rPr>
              <a:t/>
            </a:r>
            <a:br>
              <a:rPr lang="ru-RU" sz="3200" b="1" i="0" dirty="0" smtClean="0">
                <a:solidFill>
                  <a:srgbClr val="708CA1"/>
                </a:solidFill>
                <a:latin typeface="Arial"/>
                <a:ea typeface="+mj-ea"/>
                <a:cs typeface="+mj-cs"/>
              </a:rPr>
            </a:br>
            <a:r>
              <a:rPr lang="ru-RU" sz="2800" b="1" i="0" dirty="0" smtClean="0">
                <a:solidFill>
                  <a:srgbClr val="AAC1D8">
                    <a:lumMod val="75000"/>
                  </a:srgbClr>
                </a:solidFill>
                <a:latin typeface="Arial"/>
                <a:ea typeface="+mj-ea"/>
                <a:cs typeface="Arial"/>
              </a:rPr>
              <a:t>Методы доступа с использованием Telnet, SSH и портов AUX</a:t>
            </a:r>
            <a:endParaRPr lang="ru-RU" sz="2800" b="1" i="0" dirty="0">
              <a:solidFill>
                <a:srgbClr val="AAC1D8">
                  <a:lumMod val="75000"/>
                </a:srgbClr>
              </a:solidFill>
              <a:latin typeface="Arial"/>
              <a:ea typeface="+mj-ea"/>
              <a:cs typeface="Arial"/>
            </a:endParaRPr>
          </a:p>
        </p:txBody>
      </p:sp>
      <p:sp>
        <p:nvSpPr>
          <p:cNvPr id="15363" name="Rectangle 6"/>
          <p:cNvSpPr>
            <a:spLocks noGrp="1" noChangeArrowheads="1"/>
          </p:cNvSpPr>
          <p:nvPr>
            <p:ph idx="1"/>
          </p:nvPr>
        </p:nvSpPr>
        <p:spPr>
          <a:xfrm>
            <a:off x="365125" y="1382713"/>
            <a:ext cx="8216900" cy="5153025"/>
          </a:xfrm>
        </p:spPr>
        <p:txBody>
          <a:bodyPr/>
          <a:lstStyle/>
          <a:p>
            <a:pPr marL="381030" indent="-381030" algn="l" defTabSz="814365">
              <a:lnSpc>
                <a:spcPct val="75000"/>
              </a:lnSpc>
              <a:spcBef>
                <a:spcPct val="50000"/>
              </a:spcBef>
              <a:spcAft>
                <a:spcPct val="0"/>
              </a:spcAft>
              <a:buNone/>
            </a:pPr>
            <a:r>
              <a:rPr lang="ru-RU" altLang="ja-JP" sz="1800" b="1" i="0" dirty="0" smtClean="0">
                <a:solidFill>
                  <a:srgbClr val="000000"/>
                </a:solidFill>
                <a:latin typeface="Arial"/>
                <a:ea typeface="ＭＳ Ｐゴシック"/>
                <a:cs typeface="Arial"/>
              </a:rPr>
              <a:t>Telnet</a:t>
            </a:r>
            <a:r>
              <a:rPr lang="ru-RU" altLang="ja-JP" sz="1800" b="0" i="0" dirty="0" smtClean="0">
                <a:solidFill>
                  <a:srgbClr val="000000"/>
                </a:solidFill>
                <a:latin typeface="Arial"/>
                <a:ea typeface="ＭＳ Ｐゴシック"/>
                <a:cs typeface="Arial"/>
              </a:rPr>
              <a:t> </a:t>
            </a:r>
          </a:p>
          <a:p>
            <a:pPr marL="236555" indent="-236555" algn="l" defTabSz="814365">
              <a:lnSpc>
                <a:spcPct val="75000"/>
              </a:lnSpc>
              <a:spcBef>
                <a:spcPct val="50000"/>
              </a:spcBef>
              <a:spcAft>
                <a:spcPct val="0"/>
              </a:spcAft>
              <a:buClr>
                <a:srgbClr val="708CA1"/>
              </a:buClr>
              <a:buFont typeface="Wingdings"/>
              <a:buChar char="§"/>
            </a:pPr>
            <a:r>
              <a:rPr lang="ru-RU" altLang="ja-JP" sz="1800" b="0" i="0" dirty="0" smtClean="0">
                <a:solidFill>
                  <a:srgbClr val="000000"/>
                </a:solidFill>
                <a:latin typeface="Arial"/>
                <a:ea typeface="ＭＳ Ｐゴシック"/>
                <a:cs typeface="Arial"/>
              </a:rPr>
              <a:t>Метод удалённого доступа к интерфейсу командной строки (CLI) по сети</a:t>
            </a:r>
          </a:p>
          <a:p>
            <a:pPr marL="236555" indent="-236555" algn="l" defTabSz="814365">
              <a:lnSpc>
                <a:spcPct val="75000"/>
              </a:lnSpc>
              <a:spcBef>
                <a:spcPct val="50000"/>
              </a:spcBef>
              <a:spcAft>
                <a:spcPct val="0"/>
              </a:spcAft>
              <a:buClr>
                <a:srgbClr val="708CA1"/>
              </a:buClr>
              <a:buFont typeface="Wingdings"/>
              <a:buChar char="§"/>
            </a:pPr>
            <a:r>
              <a:rPr lang="ru-RU" altLang="ja-JP" sz="1800" b="0" i="0" dirty="0" smtClean="0">
                <a:solidFill>
                  <a:srgbClr val="000000"/>
                </a:solidFill>
                <a:latin typeface="Arial"/>
                <a:ea typeface="ＭＳ Ｐゴシック"/>
                <a:cs typeface="Arial"/>
              </a:rPr>
              <a:t>Требуются активные сетевые службы и один активный настроенный интерфейс</a:t>
            </a:r>
          </a:p>
          <a:p>
            <a:pPr marL="236555" indent="-236555" algn="l" defTabSz="814365">
              <a:lnSpc>
                <a:spcPct val="75000"/>
              </a:lnSpc>
              <a:spcBef>
                <a:spcPct val="50000"/>
              </a:spcBef>
              <a:spcAft>
                <a:spcPct val="0"/>
              </a:spcAft>
              <a:buClr>
                <a:srgbClr val="708CA1"/>
              </a:buClr>
              <a:buFont typeface="Wingdings"/>
              <a:buChar char="§"/>
            </a:pPr>
            <a:endParaRPr lang="ru-RU" altLang="ja-JP" sz="1800" dirty="0" smtClean="0">
              <a:ea typeface="ＭＳ Ｐゴシック" charset="-128"/>
              <a:cs typeface="Arial" pitchFamily="34" charset="0"/>
            </a:endParaRPr>
          </a:p>
          <a:p>
            <a:pPr marL="0" indent="0" algn="l" defTabSz="814365">
              <a:lnSpc>
                <a:spcPct val="75000"/>
              </a:lnSpc>
              <a:spcBef>
                <a:spcPct val="50000"/>
              </a:spcBef>
              <a:spcAft>
                <a:spcPct val="0"/>
              </a:spcAft>
              <a:buNone/>
            </a:pPr>
            <a:r>
              <a:rPr lang="ru-RU" altLang="ja-JP" sz="1800" b="1" i="0" dirty="0" smtClean="0">
                <a:solidFill>
                  <a:srgbClr val="000000"/>
                </a:solidFill>
                <a:latin typeface="Arial"/>
                <a:ea typeface="ＭＳ Ｐゴシック"/>
                <a:cs typeface="Arial"/>
              </a:rPr>
              <a:t>Secure Shell (SSH)</a:t>
            </a:r>
          </a:p>
          <a:p>
            <a:pPr marL="236555" indent="-236555" algn="l" defTabSz="814365">
              <a:lnSpc>
                <a:spcPct val="75000"/>
              </a:lnSpc>
              <a:spcBef>
                <a:spcPct val="50000"/>
              </a:spcBef>
              <a:spcAft>
                <a:spcPct val="0"/>
              </a:spcAft>
              <a:buClr>
                <a:srgbClr val="708CA1"/>
              </a:buClr>
              <a:buFont typeface="Wingdings"/>
              <a:buChar char="§"/>
            </a:pPr>
            <a:r>
              <a:rPr lang="ru-RU" altLang="ja-JP" sz="1800" b="0" i="0" dirty="0" smtClean="0">
                <a:solidFill>
                  <a:srgbClr val="000000"/>
                </a:solidFill>
                <a:latin typeface="Arial"/>
                <a:ea typeface="ＭＳ Ｐゴシック"/>
                <a:cs typeface="Arial"/>
              </a:rPr>
              <a:t>Удалённый вход в систему аналогичен входу с использованием Telnet, однако предусматривает более высокий уровень безопасности</a:t>
            </a:r>
          </a:p>
          <a:p>
            <a:pPr marL="236555" indent="-236555" algn="l" defTabSz="814365">
              <a:lnSpc>
                <a:spcPct val="75000"/>
              </a:lnSpc>
              <a:spcBef>
                <a:spcPct val="50000"/>
              </a:spcBef>
              <a:spcAft>
                <a:spcPct val="0"/>
              </a:spcAft>
              <a:buClr>
                <a:srgbClr val="708CA1"/>
              </a:buClr>
              <a:buFont typeface="Wingdings"/>
              <a:buChar char="§"/>
            </a:pPr>
            <a:r>
              <a:rPr lang="ru-RU" altLang="ja-JP" sz="1800" b="0" i="0" dirty="0" smtClean="0">
                <a:solidFill>
                  <a:srgbClr val="000000"/>
                </a:solidFill>
                <a:latin typeface="Arial"/>
                <a:ea typeface="ＭＳ Ｐゴシック"/>
                <a:cs typeface="Arial"/>
              </a:rPr>
              <a:t>Более надёжная аутентификация с использованием пароля</a:t>
            </a:r>
          </a:p>
          <a:p>
            <a:pPr marL="236555" indent="-236555" algn="l" defTabSz="814365">
              <a:lnSpc>
                <a:spcPct val="75000"/>
              </a:lnSpc>
              <a:spcBef>
                <a:spcPct val="50000"/>
              </a:spcBef>
              <a:spcAft>
                <a:spcPct val="0"/>
              </a:spcAft>
              <a:buClr>
                <a:srgbClr val="708CA1"/>
              </a:buClr>
              <a:buFont typeface="Wingdings"/>
              <a:buChar char="§"/>
            </a:pPr>
            <a:r>
              <a:rPr lang="ru-RU" altLang="ja-JP" sz="1800" b="0" i="0" dirty="0" smtClean="0">
                <a:solidFill>
                  <a:srgbClr val="000000"/>
                </a:solidFill>
                <a:latin typeface="Arial"/>
                <a:ea typeface="ＭＳ Ｐゴシック"/>
                <a:cs typeface="Arial"/>
              </a:rPr>
              <a:t>Использует шифрование при передаче данных</a:t>
            </a:r>
          </a:p>
          <a:p>
            <a:pPr marL="0" indent="0" algn="l" defTabSz="814365">
              <a:lnSpc>
                <a:spcPct val="75000"/>
              </a:lnSpc>
              <a:spcBef>
                <a:spcPct val="50000"/>
              </a:spcBef>
              <a:spcAft>
                <a:spcPct val="0"/>
              </a:spcAft>
              <a:buNone/>
            </a:pPr>
            <a:endParaRPr lang="ru-RU" altLang="ja-JP" sz="1800" dirty="0" smtClean="0">
              <a:ea typeface="ＭＳ Ｐゴシック" charset="-128"/>
              <a:cs typeface="Arial" pitchFamily="34" charset="0"/>
            </a:endParaRPr>
          </a:p>
          <a:p>
            <a:pPr marL="0" indent="0" algn="l" defTabSz="814365">
              <a:lnSpc>
                <a:spcPct val="75000"/>
              </a:lnSpc>
              <a:spcBef>
                <a:spcPct val="50000"/>
              </a:spcBef>
              <a:spcAft>
                <a:spcPct val="0"/>
              </a:spcAft>
              <a:buNone/>
            </a:pPr>
            <a:r>
              <a:rPr lang="ru-RU" altLang="ja-JP" sz="1800" b="1" i="0" dirty="0" smtClean="0">
                <a:solidFill>
                  <a:srgbClr val="000000"/>
                </a:solidFill>
                <a:latin typeface="Arial"/>
                <a:ea typeface="ＭＳ Ｐゴシック"/>
                <a:cs typeface="Arial"/>
              </a:rPr>
              <a:t>Порт AUX</a:t>
            </a:r>
          </a:p>
          <a:p>
            <a:pPr marL="236555" indent="-236555" algn="l" defTabSz="814365">
              <a:lnSpc>
                <a:spcPct val="75000"/>
              </a:lnSpc>
              <a:spcBef>
                <a:spcPct val="50000"/>
              </a:spcBef>
              <a:spcAft>
                <a:spcPct val="0"/>
              </a:spcAft>
              <a:buClr>
                <a:srgbClr val="708CA1"/>
              </a:buClr>
              <a:buFont typeface="Wingdings"/>
              <a:buChar char="§"/>
            </a:pPr>
            <a:r>
              <a:rPr lang="ru-RU" altLang="ja-JP" sz="1800" b="0" i="0" dirty="0" smtClean="0">
                <a:solidFill>
                  <a:srgbClr val="000000"/>
                </a:solidFill>
                <a:latin typeface="Arial"/>
                <a:ea typeface="ＭＳ Ｐゴシック"/>
                <a:cs typeface="Arial"/>
              </a:rPr>
              <a:t>Внеполосное подключение</a:t>
            </a:r>
          </a:p>
          <a:p>
            <a:pPr marL="236555" indent="-236555" algn="l" defTabSz="814365">
              <a:lnSpc>
                <a:spcPct val="75000"/>
              </a:lnSpc>
              <a:spcBef>
                <a:spcPct val="50000"/>
              </a:spcBef>
              <a:spcAft>
                <a:spcPct val="0"/>
              </a:spcAft>
              <a:buClr>
                <a:srgbClr val="708CA1"/>
              </a:buClr>
              <a:buFont typeface="Wingdings"/>
              <a:buChar char="§"/>
            </a:pPr>
            <a:r>
              <a:rPr lang="ru-RU" altLang="ja-JP" sz="1800" b="0" i="0" dirty="0" smtClean="0">
                <a:solidFill>
                  <a:srgbClr val="000000"/>
                </a:solidFill>
                <a:latin typeface="Arial"/>
                <a:ea typeface="ＭＳ Ｐゴシック"/>
                <a:cs typeface="Arial"/>
              </a:rPr>
              <a:t>Использует телефонную линию</a:t>
            </a:r>
          </a:p>
          <a:p>
            <a:pPr marL="236555" indent="-236555" algn="l" defTabSz="814365">
              <a:lnSpc>
                <a:spcPct val="75000"/>
              </a:lnSpc>
              <a:spcBef>
                <a:spcPct val="50000"/>
              </a:spcBef>
              <a:spcAft>
                <a:spcPct val="0"/>
              </a:spcAft>
              <a:buClr>
                <a:srgbClr val="708CA1"/>
              </a:buClr>
              <a:buFont typeface="Wingdings"/>
              <a:buChar char="§"/>
            </a:pPr>
            <a:r>
              <a:rPr lang="ru-RU" altLang="ja-JP" sz="1800" b="0" i="0" dirty="0" smtClean="0">
                <a:solidFill>
                  <a:srgbClr val="000000"/>
                </a:solidFill>
                <a:latin typeface="Arial"/>
                <a:ea typeface="ＭＳ Ｐゴシック"/>
                <a:cs typeface="Arial"/>
              </a:rPr>
              <a:t>Можно использовать </a:t>
            </a:r>
            <a:r>
              <a:rPr lang="en-US" altLang="ja-JP" sz="1800" b="0" i="0" dirty="0" smtClean="0">
                <a:solidFill>
                  <a:srgbClr val="000000"/>
                </a:solidFill>
                <a:latin typeface="Arial"/>
                <a:ea typeface="ＭＳ Ｐゴシック"/>
                <a:cs typeface="Arial"/>
              </a:rPr>
              <a:t/>
            </a:r>
            <a:br>
              <a:rPr lang="en-US" altLang="ja-JP" sz="1800" b="0" i="0" dirty="0" smtClean="0">
                <a:solidFill>
                  <a:srgbClr val="000000"/>
                </a:solidFill>
                <a:latin typeface="Arial"/>
                <a:ea typeface="ＭＳ Ｐゴシック"/>
                <a:cs typeface="Arial"/>
              </a:rPr>
            </a:br>
            <a:r>
              <a:rPr lang="ru-RU" altLang="ja-JP" sz="1800" b="0" i="0" dirty="0" smtClean="0">
                <a:solidFill>
                  <a:srgbClr val="000000"/>
                </a:solidFill>
                <a:latin typeface="Arial"/>
                <a:ea typeface="ＭＳ Ｐゴシック"/>
                <a:cs typeface="Arial"/>
              </a:rPr>
              <a:t>как консольный порт </a:t>
            </a:r>
          </a:p>
          <a:p>
            <a:pPr marL="236555" indent="-236555" algn="l" defTabSz="814365">
              <a:lnSpc>
                <a:spcPct val="75000"/>
              </a:lnSpc>
              <a:spcBef>
                <a:spcPct val="50000"/>
              </a:spcBef>
              <a:spcAft>
                <a:spcPct val="0"/>
              </a:spcAft>
              <a:buClr>
                <a:srgbClr val="708CA1"/>
              </a:buClr>
              <a:buFont typeface="Wingdings"/>
              <a:buChar char="§"/>
            </a:pPr>
            <a:endParaRPr lang="ru-RU" altLang="ja-JP" sz="1800" dirty="0" smtClean="0">
              <a:ea typeface="ＭＳ Ｐゴシック" charset="-128"/>
              <a:cs typeface="Arial" pitchFamily="34" charset="0"/>
            </a:endParaRPr>
          </a:p>
          <a:p>
            <a:pPr marL="236555" indent="-236555" algn="l" defTabSz="814365">
              <a:lnSpc>
                <a:spcPct val="75000"/>
              </a:lnSpc>
              <a:spcBef>
                <a:spcPct val="50000"/>
              </a:spcBef>
              <a:spcAft>
                <a:spcPct val="0"/>
              </a:spcAft>
              <a:buClr>
                <a:srgbClr val="708CA1"/>
              </a:buClr>
              <a:buFont typeface="Wingdings"/>
              <a:buChar char="§"/>
            </a:pPr>
            <a:endParaRPr lang="ru-RU" altLang="ja-JP" sz="1800" dirty="0" smtClean="0">
              <a:ea typeface="ＭＳ Ｐゴシック" charset="-128"/>
            </a:endParaRPr>
          </a:p>
        </p:txBody>
      </p:sp>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0806" y="4610100"/>
            <a:ext cx="5540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8438" y="566739"/>
            <a:ext cx="6164262" cy="779462"/>
          </a:xfrm>
        </p:spPr>
        <p:txBody>
          <a:bodyPr/>
          <a:lstStyle/>
          <a:p>
            <a:pPr marL="0" indent="0">
              <a:buNone/>
            </a:pPr>
            <a:r>
              <a:rPr lang="ru-RU" sz="3600" b="1" dirty="0" smtClean="0"/>
              <a:t>1. Сервера и клиенты</a:t>
            </a:r>
            <a:endParaRPr lang="ru-RU" sz="3600" b="1" dirty="0"/>
          </a:p>
        </p:txBody>
      </p:sp>
      <p:pic>
        <p:nvPicPr>
          <p:cNvPr id="6" name="Picture 2"/>
          <p:cNvPicPr>
            <a:picLocks noChangeAspect="1" noChangeArrowheads="1"/>
          </p:cNvPicPr>
          <p:nvPr/>
        </p:nvPicPr>
        <p:blipFill>
          <a:blip r:embed="rId3"/>
          <a:stretch>
            <a:fillRect/>
          </a:stretch>
        </p:blipFill>
        <p:spPr bwMode="auto">
          <a:xfrm>
            <a:off x="198438" y="1651000"/>
            <a:ext cx="8522998" cy="487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741327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73050" y="433388"/>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Доступ к устройству Cisco IOS</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Программы эмуляции терминала</a:t>
            </a:r>
            <a:endParaRPr lang="ru-RU" sz="3200" b="1" i="0">
              <a:solidFill>
                <a:srgbClr val="AAC1D8">
                  <a:lumMod val="75000"/>
                </a:srgbClr>
              </a:solidFill>
              <a:latin typeface="Arial"/>
              <a:ea typeface="+mj-ea"/>
              <a:cs typeface="Arial"/>
            </a:endParaRPr>
          </a:p>
        </p:txBody>
      </p:sp>
      <p:sp>
        <p:nvSpPr>
          <p:cNvPr id="15363" name="Rectangle 6"/>
          <p:cNvSpPr>
            <a:spLocks noGrp="1" noChangeArrowheads="1"/>
          </p:cNvSpPr>
          <p:nvPr>
            <p:ph idx="1"/>
          </p:nvPr>
        </p:nvSpPr>
        <p:spPr>
          <a:xfrm>
            <a:off x="522288" y="1827213"/>
            <a:ext cx="3454400" cy="4572000"/>
          </a:xfrm>
        </p:spPr>
        <p:txBody>
          <a:bodyPr/>
          <a:lstStyle/>
          <a:p>
            <a:pPr marL="0" indent="0" algn="l" defTabSz="814365">
              <a:spcBef>
                <a:spcPct val="50000"/>
              </a:spcBef>
              <a:spcAft>
                <a:spcPct val="0"/>
              </a:spcAft>
              <a:buNone/>
            </a:pPr>
            <a:r>
              <a:rPr lang="ru-RU" sz="2000" b="0" i="0" smtClean="0">
                <a:solidFill>
                  <a:srgbClr val="000000"/>
                </a:solidFill>
                <a:latin typeface="Arial"/>
                <a:ea typeface="+mn-ea"/>
                <a:cs typeface="+mn-cs"/>
              </a:rPr>
              <a:t>Программное обеспечение, доступное для подключения к сетевому устройству</a:t>
            </a:r>
          </a:p>
          <a:p>
            <a:pPr marL="236555" indent="-236555" algn="l" defTabSz="814365">
              <a:spcBef>
                <a:spcPct val="50000"/>
              </a:spcBef>
              <a:spcAft>
                <a:spcPct val="0"/>
              </a:spcAft>
              <a:buClr>
                <a:srgbClr val="708CA1"/>
              </a:buClr>
              <a:buFont typeface="Wingdings"/>
              <a:buChar char="§"/>
            </a:pPr>
            <a:r>
              <a:rPr lang="ru-RU" sz="2000" b="0" i="0" smtClean="0">
                <a:solidFill>
                  <a:srgbClr val="000000"/>
                </a:solidFill>
                <a:latin typeface="Arial"/>
                <a:ea typeface="+mn-ea"/>
                <a:cs typeface="+mn-cs"/>
              </a:rPr>
              <a:t>PuTTY</a:t>
            </a:r>
            <a:endParaRPr lang="ru-RU" sz="2000" smtClean="0"/>
          </a:p>
          <a:p>
            <a:pPr marL="236555" indent="-236555" algn="l" defTabSz="814365">
              <a:spcBef>
                <a:spcPct val="50000"/>
              </a:spcBef>
              <a:spcAft>
                <a:spcPct val="0"/>
              </a:spcAft>
              <a:buClr>
                <a:srgbClr val="708CA1"/>
              </a:buClr>
              <a:buFont typeface="Wingdings"/>
              <a:buChar char="§"/>
            </a:pPr>
            <a:r>
              <a:rPr lang="ru-RU" sz="2000" b="0" i="0" smtClean="0">
                <a:solidFill>
                  <a:srgbClr val="000000"/>
                </a:solidFill>
                <a:latin typeface="Arial"/>
                <a:ea typeface="+mn-ea"/>
                <a:cs typeface="+mn-cs"/>
              </a:rPr>
              <a:t>Tera Term</a:t>
            </a:r>
          </a:p>
          <a:p>
            <a:pPr marL="236555" indent="-236555" algn="l" defTabSz="814365">
              <a:spcBef>
                <a:spcPct val="50000"/>
              </a:spcBef>
              <a:spcAft>
                <a:spcPct val="0"/>
              </a:spcAft>
              <a:buClr>
                <a:srgbClr val="708CA1"/>
              </a:buClr>
              <a:buFont typeface="Wingdings"/>
              <a:buChar char="§"/>
            </a:pPr>
            <a:r>
              <a:rPr lang="ru-RU" sz="2000" b="0" i="0" smtClean="0">
                <a:solidFill>
                  <a:srgbClr val="000000"/>
                </a:solidFill>
                <a:latin typeface="Arial"/>
                <a:ea typeface="+mn-ea"/>
                <a:cs typeface="+mn-cs"/>
              </a:rPr>
              <a:t>SecureCRT</a:t>
            </a:r>
            <a:endParaRPr lang="ru-RU" sz="2000" smtClean="0"/>
          </a:p>
          <a:p>
            <a:pPr marL="236555" indent="-236555" algn="l" defTabSz="814365">
              <a:spcBef>
                <a:spcPct val="50000"/>
              </a:spcBef>
              <a:spcAft>
                <a:spcPct val="0"/>
              </a:spcAft>
              <a:buClr>
                <a:srgbClr val="708CA1"/>
              </a:buClr>
              <a:buFont typeface="Wingdings"/>
              <a:buChar char="§"/>
            </a:pPr>
            <a:r>
              <a:rPr lang="ru-RU" sz="2000" b="0" i="0" smtClean="0">
                <a:solidFill>
                  <a:srgbClr val="000000"/>
                </a:solidFill>
                <a:latin typeface="Arial"/>
                <a:ea typeface="+mn-ea"/>
                <a:cs typeface="+mn-cs"/>
              </a:rPr>
              <a:t>HyperTerminal</a:t>
            </a:r>
          </a:p>
          <a:p>
            <a:pPr marL="236555" indent="-236555" algn="l" defTabSz="814365">
              <a:spcBef>
                <a:spcPct val="50000"/>
              </a:spcBef>
              <a:spcAft>
                <a:spcPct val="0"/>
              </a:spcAft>
              <a:buClr>
                <a:srgbClr val="708CA1"/>
              </a:buClr>
              <a:buFont typeface="Wingdings"/>
              <a:buChar char="§"/>
            </a:pPr>
            <a:r>
              <a:rPr lang="ru-RU" sz="2000" b="0" i="0" smtClean="0">
                <a:solidFill>
                  <a:srgbClr val="000000"/>
                </a:solidFill>
                <a:latin typeface="Arial"/>
                <a:ea typeface="+mn-ea"/>
                <a:cs typeface="+mn-cs"/>
              </a:rPr>
              <a:t>OS X Terminal</a:t>
            </a:r>
          </a:p>
          <a:p>
            <a:pPr marL="381030" indent="-381030" algn="l" defTabSz="814365">
              <a:lnSpc>
                <a:spcPct val="75000"/>
              </a:lnSpc>
              <a:spcBef>
                <a:spcPct val="50000"/>
              </a:spcBef>
              <a:spcAft>
                <a:spcPct val="0"/>
              </a:spcAft>
              <a:buNone/>
            </a:pPr>
            <a:endParaRPr lang="ru-RU" altLang="ja-JP" sz="2000" smtClean="0">
              <a:ea typeface="ＭＳ Ｐゴシック" charset="-128"/>
            </a:endParaRP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8" y="1392238"/>
            <a:ext cx="4410075"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7663" y="444500"/>
            <a:ext cx="8143875"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Навигация в IOS</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Режимы работы Cisco IOS</a:t>
            </a:r>
            <a:endParaRPr lang="ru-RU" sz="3200" b="1" i="0">
              <a:solidFill>
                <a:srgbClr val="AAC1D8">
                  <a:lumMod val="75000"/>
                </a:srgbClr>
              </a:solidFill>
              <a:latin typeface="Arial"/>
              <a:ea typeface="+mj-ea"/>
              <a:cs typeface="Arial"/>
            </a:endParaRPr>
          </a:p>
        </p:txBody>
      </p:sp>
      <p:sp>
        <p:nvSpPr>
          <p:cNvPr id="2" name="TextBox 1"/>
          <p:cNvSpPr txBox="1"/>
          <p:nvPr/>
        </p:nvSpPr>
        <p:spPr>
          <a:xfrm>
            <a:off x="961292" y="1746740"/>
            <a:ext cx="7373815" cy="3194721"/>
          </a:xfrm>
          <a:prstGeom prst="rect">
            <a:avLst/>
          </a:prstGeom>
          <a:noFill/>
        </p:spPr>
        <p:txBody>
          <a:bodyPr wrap="square" rtlCol="0">
            <a:spAutoFit/>
          </a:bodyPr>
          <a:lstStyle/>
          <a:p>
            <a:pPr marL="457200" indent="-457200" algn="l">
              <a:buFont typeface="+mj-lt"/>
              <a:buAutoNum type="arabicPeriod"/>
            </a:pPr>
            <a:r>
              <a:rPr lang="ru-RU" sz="3200" dirty="0" smtClean="0"/>
              <a:t>Пользовательский режим </a:t>
            </a:r>
            <a:r>
              <a:rPr lang="ru-RU" sz="3200" b="1" dirty="0" smtClean="0"/>
              <a:t>(</a:t>
            </a:r>
            <a:r>
              <a:rPr lang="en-US" sz="3200" b="1" dirty="0" smtClean="0"/>
              <a:t>&gt;</a:t>
            </a:r>
            <a:r>
              <a:rPr lang="ru-RU" sz="3200" b="1" dirty="0" smtClean="0"/>
              <a:t>)</a:t>
            </a:r>
            <a:endParaRPr lang="en-US" sz="3200" b="1" dirty="0" smtClean="0"/>
          </a:p>
          <a:p>
            <a:pPr marL="457200" indent="-457200" algn="l">
              <a:buFont typeface="+mj-lt"/>
              <a:buAutoNum type="arabicPeriod"/>
            </a:pPr>
            <a:r>
              <a:rPr lang="ru-RU" sz="3200" dirty="0" smtClean="0"/>
              <a:t>Привилегированный режим </a:t>
            </a:r>
            <a:r>
              <a:rPr lang="ru-RU" sz="3200" b="1" dirty="0" smtClean="0"/>
              <a:t>(</a:t>
            </a:r>
            <a:r>
              <a:rPr lang="en-US" sz="3200" b="1" dirty="0" smtClean="0"/>
              <a:t>#</a:t>
            </a:r>
            <a:r>
              <a:rPr lang="ru-RU" sz="3200" b="1" dirty="0" smtClean="0"/>
              <a:t>)</a:t>
            </a:r>
            <a:endParaRPr lang="en-US" sz="3200" b="1" dirty="0" smtClean="0"/>
          </a:p>
          <a:p>
            <a:pPr marL="457200" indent="-457200" algn="l">
              <a:buFont typeface="+mj-lt"/>
              <a:buAutoNum type="arabicPeriod"/>
            </a:pPr>
            <a:r>
              <a:rPr lang="ru-RU" sz="3200" dirty="0" smtClean="0"/>
              <a:t>Режим глобальной конфигурации </a:t>
            </a:r>
            <a:r>
              <a:rPr lang="ru-RU" sz="3200" b="1" dirty="0" smtClean="0"/>
              <a:t>((</a:t>
            </a:r>
            <a:r>
              <a:rPr lang="en-US" sz="3200" b="1" dirty="0" err="1" smtClean="0"/>
              <a:t>config</a:t>
            </a:r>
            <a:r>
              <a:rPr lang="ru-RU" sz="3200" b="1" dirty="0" smtClean="0"/>
              <a:t>)</a:t>
            </a:r>
            <a:r>
              <a:rPr lang="en-US" sz="3200" b="1" dirty="0" smtClean="0"/>
              <a:t>#</a:t>
            </a:r>
            <a:r>
              <a:rPr lang="ru-RU" sz="3200" b="1" dirty="0" smtClean="0"/>
              <a:t>)</a:t>
            </a:r>
            <a:endParaRPr lang="en-US" sz="3200" b="1" dirty="0" smtClean="0"/>
          </a:p>
          <a:p>
            <a:pPr marL="457200" indent="-457200" algn="l">
              <a:buFont typeface="+mj-lt"/>
              <a:buAutoNum type="arabicPeriod"/>
            </a:pPr>
            <a:r>
              <a:rPr lang="ru-RU" sz="3200" dirty="0" smtClean="0"/>
              <a:t>Другие специальные режимы конфигурации </a:t>
            </a:r>
            <a:r>
              <a:rPr lang="ru-RU" sz="3200" b="1" dirty="0" smtClean="0"/>
              <a:t>((</a:t>
            </a:r>
            <a:r>
              <a:rPr lang="en-US" sz="3200" b="1" dirty="0" err="1" smtClean="0"/>
              <a:t>config</a:t>
            </a:r>
            <a:r>
              <a:rPr lang="en-US" sz="3200" b="1" dirty="0" smtClean="0"/>
              <a:t>-***</a:t>
            </a:r>
            <a:r>
              <a:rPr lang="ru-RU" sz="3200" b="1" dirty="0" smtClean="0"/>
              <a:t>)</a:t>
            </a:r>
            <a:r>
              <a:rPr lang="en-US" sz="3200" b="1" dirty="0" smtClean="0"/>
              <a:t>#</a:t>
            </a:r>
            <a:r>
              <a:rPr lang="ru-RU" sz="3200" b="1" dirty="0" smtClean="0"/>
              <a:t>)</a:t>
            </a:r>
            <a:endParaRPr lang="en-US" sz="3200" b="1" dirty="0" smtClean="0"/>
          </a:p>
          <a:p>
            <a:pPr marL="457200" indent="-457200">
              <a:buFont typeface="+mj-lt"/>
              <a:buAutoNum type="arabicPeriod"/>
            </a:pPr>
            <a:endParaRPr lang="ru-RU" sz="3200" dirty="0"/>
          </a:p>
        </p:txBody>
      </p:sp>
      <p:sp>
        <p:nvSpPr>
          <p:cNvPr id="3" name="TextBox 2"/>
          <p:cNvSpPr txBox="1"/>
          <p:nvPr/>
        </p:nvSpPr>
        <p:spPr>
          <a:xfrm>
            <a:off x="347663" y="5357446"/>
            <a:ext cx="8143875" cy="757130"/>
          </a:xfrm>
          <a:prstGeom prst="rect">
            <a:avLst/>
          </a:prstGeom>
          <a:noFill/>
        </p:spPr>
        <p:txBody>
          <a:bodyPr wrap="square" rtlCol="0">
            <a:spAutoFit/>
          </a:bodyPr>
          <a:lstStyle/>
          <a:p>
            <a:r>
              <a:rPr lang="ru-RU" b="1" dirty="0" smtClean="0"/>
              <a:t>Каждый режим использует собственную командную строку</a:t>
            </a:r>
            <a:endParaRPr lang="ru-RU" b="1" dirty="0"/>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98450" y="514350"/>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Навигация в IOS</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Основные режимы</a:t>
            </a:r>
            <a:endParaRPr lang="ru-RU" sz="3200" b="1" i="0">
              <a:solidFill>
                <a:srgbClr val="AAC1D8">
                  <a:lumMod val="75000"/>
                </a:srgbClr>
              </a:solidFill>
              <a:latin typeface="Arial"/>
              <a:ea typeface="+mj-ea"/>
              <a:cs typeface="Arial"/>
            </a:endParaRPr>
          </a:p>
        </p:txBody>
      </p:sp>
      <p:pic>
        <p:nvPicPr>
          <p:cNvPr id="19459" name="Picture 4"/>
          <p:cNvPicPr>
            <a:picLocks noChangeAspect="1" noChangeArrowheads="1"/>
          </p:cNvPicPr>
          <p:nvPr/>
        </p:nvPicPr>
        <p:blipFill>
          <a:blip r:embed="rId3"/>
          <a:stretch>
            <a:fillRect/>
          </a:stretch>
        </p:blipFill>
        <p:spPr bwMode="auto">
          <a:xfrm>
            <a:off x="632103" y="1244062"/>
            <a:ext cx="8031265" cy="5394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1450" y="719358"/>
            <a:ext cx="8801100" cy="838200"/>
          </a:xfrm>
        </p:spPr>
        <p:txBody>
          <a:bodyPr/>
          <a:lstStyle/>
          <a:p>
            <a:pPr algn="l" defTabSz="814365">
              <a:spcBef>
                <a:spcPct val="0"/>
              </a:spcBef>
              <a:spcAft>
                <a:spcPct val="0"/>
              </a:spcAft>
              <a:buNone/>
            </a:pPr>
            <a:r>
              <a:rPr lang="ru-RU" sz="1800" b="1" i="0" dirty="0" smtClean="0">
                <a:solidFill>
                  <a:srgbClr val="708CA1"/>
                </a:solidFill>
                <a:latin typeface="Arial"/>
                <a:ea typeface="+mj-ea"/>
                <a:cs typeface="Arial"/>
              </a:rPr>
              <a:t>Навигация в IOS</a:t>
            </a:r>
            <a:r>
              <a:rPr lang="ru-RU" sz="3200" b="1" i="0" dirty="0" smtClean="0">
                <a:solidFill>
                  <a:srgbClr val="708CA1"/>
                </a:solidFill>
                <a:latin typeface="Arial"/>
                <a:ea typeface="+mj-ea"/>
                <a:cs typeface="+mj-cs"/>
              </a:rPr>
              <a:t/>
            </a:r>
            <a:br>
              <a:rPr lang="ru-RU" sz="3200" b="1" i="0" dirty="0" smtClean="0">
                <a:solidFill>
                  <a:srgbClr val="708CA1"/>
                </a:solidFill>
                <a:latin typeface="Arial"/>
                <a:ea typeface="+mj-ea"/>
                <a:cs typeface="+mj-cs"/>
              </a:rPr>
            </a:br>
            <a:r>
              <a:rPr lang="ru-RU" sz="3200" b="1" i="0" dirty="0" smtClean="0">
                <a:solidFill>
                  <a:srgbClr val="AAC1D8">
                    <a:lumMod val="75000"/>
                  </a:srgbClr>
                </a:solidFill>
                <a:latin typeface="Arial"/>
                <a:ea typeface="+mj-ea"/>
                <a:cs typeface="Arial"/>
              </a:rPr>
              <a:t>Режим глобальной конфигурации и его дополнительные режимы</a:t>
            </a:r>
            <a:endParaRPr lang="ru-RU" dirty="0">
              <a:solidFill>
                <a:schemeClr val="accent5">
                  <a:lumMod val="75000"/>
                </a:schemeClr>
              </a:solidFill>
              <a:cs typeface="Arial" pitchFamily="34" charset="0"/>
            </a:endParaRPr>
          </a:p>
        </p:txBody>
      </p:sp>
      <p:pic>
        <p:nvPicPr>
          <p:cNvPr id="20483" name="Picture 6"/>
          <p:cNvPicPr>
            <a:picLocks noChangeAspect="1" noChangeArrowheads="1"/>
          </p:cNvPicPr>
          <p:nvPr/>
        </p:nvPicPr>
        <p:blipFill>
          <a:blip r:embed="rId3"/>
          <a:srcRect l="2799" t="5366"/>
          <a:stretch>
            <a:fillRect/>
          </a:stretch>
        </p:blipFill>
        <p:spPr bwMode="auto">
          <a:xfrm>
            <a:off x="2526223" y="1557558"/>
            <a:ext cx="4450080" cy="519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2263" y="463550"/>
            <a:ext cx="8145462"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Навигация в IOS</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Переключение между режимами IOS</a:t>
            </a:r>
            <a:endParaRPr lang="ru-RU" sz="3200" b="1" i="0">
              <a:solidFill>
                <a:srgbClr val="AAC1D8">
                  <a:lumMod val="75000"/>
                </a:srgbClr>
              </a:solidFill>
              <a:latin typeface="Arial"/>
              <a:ea typeface="+mj-ea"/>
              <a:cs typeface="Arial"/>
            </a:endParaRPr>
          </a:p>
        </p:txBody>
      </p:sp>
      <p:sp>
        <p:nvSpPr>
          <p:cNvPr id="2" name="TextBox 1"/>
          <p:cNvSpPr txBox="1"/>
          <p:nvPr/>
        </p:nvSpPr>
        <p:spPr>
          <a:xfrm>
            <a:off x="-471439" y="1464985"/>
            <a:ext cx="4633993" cy="1089529"/>
          </a:xfrm>
          <a:prstGeom prst="rect">
            <a:avLst/>
          </a:prstGeom>
          <a:noFill/>
        </p:spPr>
        <p:txBody>
          <a:bodyPr wrap="square" rtlCol="0">
            <a:spAutoFit/>
          </a:bodyPr>
          <a:lstStyle/>
          <a:p>
            <a:r>
              <a:rPr lang="en-US" sz="5400" b="1" dirty="0" smtClean="0"/>
              <a:t>Switch</a:t>
            </a:r>
            <a:r>
              <a:rPr lang="en-US" sz="7200" b="1" dirty="0" smtClean="0">
                <a:solidFill>
                  <a:srgbClr val="FF0000"/>
                </a:solidFill>
              </a:rPr>
              <a:t>&gt;</a:t>
            </a:r>
            <a:endParaRPr lang="en-US" sz="7200" b="1" dirty="0">
              <a:solidFill>
                <a:srgbClr val="FF0000"/>
              </a:solidFill>
            </a:endParaRPr>
          </a:p>
        </p:txBody>
      </p:sp>
      <p:sp>
        <p:nvSpPr>
          <p:cNvPr id="8" name="TextBox 7"/>
          <p:cNvSpPr txBox="1"/>
          <p:nvPr/>
        </p:nvSpPr>
        <p:spPr>
          <a:xfrm>
            <a:off x="322263" y="2448548"/>
            <a:ext cx="5404044" cy="1837426"/>
          </a:xfrm>
          <a:prstGeom prst="rect">
            <a:avLst/>
          </a:prstGeom>
          <a:noFill/>
        </p:spPr>
        <p:txBody>
          <a:bodyPr wrap="none" rtlCol="0">
            <a:spAutoFit/>
          </a:bodyPr>
          <a:lstStyle/>
          <a:p>
            <a:r>
              <a:rPr lang="en-US" sz="5400" b="1" dirty="0"/>
              <a:t>Switch</a:t>
            </a:r>
            <a:r>
              <a:rPr lang="en-US" sz="7200" b="1" dirty="0" smtClean="0"/>
              <a:t>&gt;</a:t>
            </a:r>
            <a:r>
              <a:rPr lang="ru-RU" sz="7200" b="1" dirty="0" smtClean="0">
                <a:solidFill>
                  <a:srgbClr val="FF0000"/>
                </a:solidFill>
              </a:rPr>
              <a:t> </a:t>
            </a:r>
            <a:r>
              <a:rPr lang="en-US" sz="5400" b="1" dirty="0" smtClean="0">
                <a:solidFill>
                  <a:srgbClr val="FF0000"/>
                </a:solidFill>
              </a:rPr>
              <a:t>enable</a:t>
            </a:r>
            <a:endParaRPr lang="en-US" sz="7200" b="1" dirty="0">
              <a:solidFill>
                <a:srgbClr val="FF0000"/>
              </a:solidFill>
            </a:endParaRPr>
          </a:p>
          <a:p>
            <a:endParaRPr lang="en-US" sz="5400" dirty="0"/>
          </a:p>
        </p:txBody>
      </p:sp>
      <p:sp>
        <p:nvSpPr>
          <p:cNvPr id="12" name="TextBox 11"/>
          <p:cNvSpPr txBox="1"/>
          <p:nvPr/>
        </p:nvSpPr>
        <p:spPr>
          <a:xfrm>
            <a:off x="368229" y="3507230"/>
            <a:ext cx="2965745" cy="1837426"/>
          </a:xfrm>
          <a:prstGeom prst="rect">
            <a:avLst/>
          </a:prstGeom>
          <a:noFill/>
        </p:spPr>
        <p:txBody>
          <a:bodyPr wrap="square" rtlCol="0">
            <a:spAutoFit/>
          </a:bodyPr>
          <a:lstStyle/>
          <a:p>
            <a:r>
              <a:rPr lang="en-US" sz="5400" b="1" dirty="0" smtClean="0"/>
              <a:t>Switch</a:t>
            </a:r>
            <a:r>
              <a:rPr lang="en-US" sz="7200" b="1" dirty="0">
                <a:solidFill>
                  <a:srgbClr val="FF0000"/>
                </a:solidFill>
              </a:rPr>
              <a:t>#</a:t>
            </a:r>
          </a:p>
          <a:p>
            <a:endParaRPr lang="en-US" sz="5400" dirty="0"/>
          </a:p>
        </p:txBody>
      </p:sp>
      <p:sp>
        <p:nvSpPr>
          <p:cNvPr id="18" name="TextBox 17"/>
          <p:cNvSpPr txBox="1"/>
          <p:nvPr/>
        </p:nvSpPr>
        <p:spPr>
          <a:xfrm>
            <a:off x="357140" y="4525284"/>
            <a:ext cx="5570756" cy="1837426"/>
          </a:xfrm>
          <a:prstGeom prst="rect">
            <a:avLst/>
          </a:prstGeom>
          <a:noFill/>
        </p:spPr>
        <p:txBody>
          <a:bodyPr wrap="none" rtlCol="0">
            <a:spAutoFit/>
          </a:bodyPr>
          <a:lstStyle/>
          <a:p>
            <a:r>
              <a:rPr lang="en-US" sz="5400" b="1" dirty="0" smtClean="0"/>
              <a:t>Switch</a:t>
            </a:r>
            <a:r>
              <a:rPr lang="en-US" sz="7200" b="1" dirty="0" smtClean="0"/>
              <a:t>#</a:t>
            </a:r>
            <a:r>
              <a:rPr lang="ru-RU" sz="7200" b="1" dirty="0" smtClean="0"/>
              <a:t> </a:t>
            </a:r>
            <a:r>
              <a:rPr lang="en-US" sz="5400" b="1" dirty="0" smtClean="0">
                <a:solidFill>
                  <a:srgbClr val="FF0000"/>
                </a:solidFill>
              </a:rPr>
              <a:t>disable</a:t>
            </a:r>
            <a:endParaRPr lang="en-US" sz="7200" b="1" dirty="0">
              <a:solidFill>
                <a:srgbClr val="FF0000"/>
              </a:solidFill>
            </a:endParaRPr>
          </a:p>
          <a:p>
            <a:endParaRPr lang="en-US" sz="5400" dirty="0"/>
          </a:p>
        </p:txBody>
      </p:sp>
      <p:sp>
        <p:nvSpPr>
          <p:cNvPr id="19" name="TextBox 18"/>
          <p:cNvSpPr txBox="1"/>
          <p:nvPr/>
        </p:nvSpPr>
        <p:spPr>
          <a:xfrm>
            <a:off x="368229" y="5638960"/>
            <a:ext cx="2954656" cy="1837426"/>
          </a:xfrm>
          <a:prstGeom prst="rect">
            <a:avLst/>
          </a:prstGeom>
          <a:noFill/>
        </p:spPr>
        <p:txBody>
          <a:bodyPr wrap="none" rtlCol="0">
            <a:spAutoFit/>
          </a:bodyPr>
          <a:lstStyle/>
          <a:p>
            <a:r>
              <a:rPr lang="en-US" sz="5400" b="1" dirty="0" smtClean="0"/>
              <a:t>Switch</a:t>
            </a:r>
            <a:r>
              <a:rPr lang="en-US" sz="7200" b="1" dirty="0" smtClean="0"/>
              <a:t>&gt;</a:t>
            </a:r>
            <a:endParaRPr lang="en-US" sz="7200" b="1" dirty="0"/>
          </a:p>
          <a:p>
            <a:endParaRPr lang="en-US" sz="5400" dirty="0"/>
          </a:p>
        </p:txBody>
      </p:sp>
      <p:sp>
        <p:nvSpPr>
          <p:cNvPr id="11" name="TextBox 10"/>
          <p:cNvSpPr txBox="1"/>
          <p:nvPr/>
        </p:nvSpPr>
        <p:spPr>
          <a:xfrm>
            <a:off x="3366727" y="1740648"/>
            <a:ext cx="4748031" cy="757130"/>
          </a:xfrm>
          <a:prstGeom prst="rect">
            <a:avLst/>
          </a:prstGeom>
          <a:noFill/>
        </p:spPr>
        <p:txBody>
          <a:bodyPr wrap="none" rtlCol="0">
            <a:spAutoFit/>
          </a:bodyPr>
          <a:lstStyle/>
          <a:p>
            <a:pPr defTabSz="814388"/>
            <a:r>
              <a:rPr lang="ru-RU" dirty="0"/>
              <a:t>Вы в </a:t>
            </a:r>
            <a:r>
              <a:rPr lang="ru-RU" dirty="0" smtClean="0"/>
              <a:t>пользовательском</a:t>
            </a:r>
            <a:r>
              <a:rPr lang="en-US" dirty="0" smtClean="0"/>
              <a:t> </a:t>
            </a:r>
            <a:r>
              <a:rPr lang="ru-RU" dirty="0" smtClean="0"/>
              <a:t>режиме</a:t>
            </a:r>
            <a:endParaRPr lang="en-US" dirty="0"/>
          </a:p>
          <a:p>
            <a:endParaRPr lang="en-US" dirty="0"/>
          </a:p>
        </p:txBody>
      </p:sp>
      <p:sp>
        <p:nvSpPr>
          <p:cNvPr id="14" name="TextBox 13"/>
          <p:cNvSpPr txBox="1"/>
          <p:nvPr/>
        </p:nvSpPr>
        <p:spPr>
          <a:xfrm>
            <a:off x="5726307" y="2533470"/>
            <a:ext cx="3156377" cy="1421928"/>
          </a:xfrm>
          <a:prstGeom prst="rect">
            <a:avLst/>
          </a:prstGeom>
          <a:noFill/>
        </p:spPr>
        <p:txBody>
          <a:bodyPr wrap="none" rtlCol="0">
            <a:spAutoFit/>
          </a:bodyPr>
          <a:lstStyle/>
          <a:p>
            <a:pPr defTabSz="814388"/>
            <a:r>
              <a:rPr lang="ru-RU" dirty="0" smtClean="0"/>
              <a:t>Вход в </a:t>
            </a:r>
          </a:p>
          <a:p>
            <a:pPr defTabSz="814388"/>
            <a:r>
              <a:rPr lang="ru-RU" dirty="0" smtClean="0"/>
              <a:t>привилегированный </a:t>
            </a:r>
            <a:endParaRPr lang="ru-RU" dirty="0"/>
          </a:p>
          <a:p>
            <a:pPr defTabSz="814388"/>
            <a:r>
              <a:rPr lang="ru-RU" dirty="0"/>
              <a:t>режим</a:t>
            </a:r>
            <a:endParaRPr lang="en-US" dirty="0"/>
          </a:p>
          <a:p>
            <a:endParaRPr lang="en-US" dirty="0"/>
          </a:p>
        </p:txBody>
      </p:sp>
      <p:sp>
        <p:nvSpPr>
          <p:cNvPr id="22" name="TextBox 21"/>
          <p:cNvSpPr txBox="1"/>
          <p:nvPr/>
        </p:nvSpPr>
        <p:spPr>
          <a:xfrm>
            <a:off x="3470869" y="3861776"/>
            <a:ext cx="5005986" cy="757130"/>
          </a:xfrm>
          <a:prstGeom prst="rect">
            <a:avLst/>
          </a:prstGeom>
          <a:noFill/>
        </p:spPr>
        <p:txBody>
          <a:bodyPr wrap="none" rtlCol="0">
            <a:spAutoFit/>
          </a:bodyPr>
          <a:lstStyle/>
          <a:p>
            <a:pPr defTabSz="814388"/>
            <a:r>
              <a:rPr lang="ru-RU" dirty="0"/>
              <a:t>Вы в </a:t>
            </a:r>
            <a:r>
              <a:rPr lang="ru-RU" dirty="0" smtClean="0"/>
              <a:t>привилегированном</a:t>
            </a:r>
            <a:r>
              <a:rPr lang="en-US" dirty="0" smtClean="0"/>
              <a:t> </a:t>
            </a:r>
            <a:r>
              <a:rPr lang="ru-RU" dirty="0" smtClean="0"/>
              <a:t>режиме</a:t>
            </a:r>
            <a:endParaRPr lang="en-US" dirty="0"/>
          </a:p>
          <a:p>
            <a:endParaRPr lang="en-US" dirty="0"/>
          </a:p>
        </p:txBody>
      </p:sp>
      <p:sp>
        <p:nvSpPr>
          <p:cNvPr id="23" name="TextBox 22"/>
          <p:cNvSpPr txBox="1"/>
          <p:nvPr/>
        </p:nvSpPr>
        <p:spPr>
          <a:xfrm>
            <a:off x="5927896" y="4476154"/>
            <a:ext cx="3156377" cy="1421928"/>
          </a:xfrm>
          <a:prstGeom prst="rect">
            <a:avLst/>
          </a:prstGeom>
          <a:noFill/>
        </p:spPr>
        <p:txBody>
          <a:bodyPr wrap="none" rtlCol="0">
            <a:spAutoFit/>
          </a:bodyPr>
          <a:lstStyle/>
          <a:p>
            <a:pPr defTabSz="814388"/>
            <a:r>
              <a:rPr lang="ru-RU" dirty="0" smtClean="0"/>
              <a:t>Выход в </a:t>
            </a:r>
          </a:p>
          <a:p>
            <a:pPr defTabSz="814388"/>
            <a:r>
              <a:rPr lang="ru-RU" dirty="0" smtClean="0"/>
              <a:t>привилегированный </a:t>
            </a:r>
            <a:endParaRPr lang="ru-RU" dirty="0"/>
          </a:p>
          <a:p>
            <a:pPr defTabSz="814388"/>
            <a:r>
              <a:rPr lang="ru-RU" dirty="0"/>
              <a:t>режим</a:t>
            </a:r>
            <a:endParaRPr lang="en-US" dirty="0"/>
          </a:p>
          <a:p>
            <a:endParaRPr lang="en-US" dirty="0"/>
          </a:p>
        </p:txBody>
      </p:sp>
    </p:spTree>
    <p:extLst>
      <p:ext uri="{BB962C8B-B14F-4D97-AF65-F5344CB8AC3E}">
        <p14:creationId xmlns:p14="http://schemas.microsoft.com/office/powerpoint/2010/main" val="4284176321"/>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0988" y="725255"/>
            <a:ext cx="8145462" cy="838200"/>
          </a:xfrm>
        </p:spPr>
        <p:txBody>
          <a:bodyPr/>
          <a:lstStyle/>
          <a:p>
            <a:pPr algn="l" defTabSz="814365">
              <a:spcBef>
                <a:spcPct val="0"/>
              </a:spcBef>
              <a:spcAft>
                <a:spcPct val="0"/>
              </a:spcAft>
              <a:buNone/>
            </a:pPr>
            <a:r>
              <a:rPr lang="ru-RU" sz="1800" b="1" i="0" dirty="0" smtClean="0">
                <a:solidFill>
                  <a:srgbClr val="708CA1"/>
                </a:solidFill>
                <a:latin typeface="Arial"/>
                <a:ea typeface="+mj-ea"/>
                <a:cs typeface="Arial"/>
              </a:rPr>
              <a:t>Навигация в IOS</a:t>
            </a:r>
            <a:r>
              <a:rPr lang="ru-RU" sz="3200" b="1" i="0" dirty="0" smtClean="0">
                <a:solidFill>
                  <a:srgbClr val="708CA1"/>
                </a:solidFill>
                <a:latin typeface="Arial"/>
                <a:ea typeface="+mj-ea"/>
                <a:cs typeface="+mj-cs"/>
              </a:rPr>
              <a:t/>
            </a:r>
            <a:br>
              <a:rPr lang="ru-RU" sz="3200" b="1" i="0" dirty="0" smtClean="0">
                <a:solidFill>
                  <a:srgbClr val="708CA1"/>
                </a:solidFill>
                <a:latin typeface="Arial"/>
                <a:ea typeface="+mj-ea"/>
                <a:cs typeface="+mj-cs"/>
              </a:rPr>
            </a:br>
            <a:r>
              <a:rPr lang="ru-RU" sz="3200" b="1" i="0" dirty="0" smtClean="0">
                <a:solidFill>
                  <a:srgbClr val="AAC1D8">
                    <a:lumMod val="75000"/>
                  </a:srgbClr>
                </a:solidFill>
                <a:latin typeface="Arial"/>
                <a:ea typeface="+mj-ea"/>
                <a:cs typeface="Arial"/>
              </a:rPr>
              <a:t>Переключение между режимами IOS (продолж.)</a:t>
            </a:r>
            <a:endParaRPr lang="ru-RU" sz="3200" b="1" i="0" dirty="0">
              <a:solidFill>
                <a:srgbClr val="AAC1D8">
                  <a:lumMod val="75000"/>
                </a:srgbClr>
              </a:solidFill>
              <a:latin typeface="Arial"/>
              <a:ea typeface="+mj-ea"/>
              <a:cs typeface="Arial"/>
            </a:endParaRPr>
          </a:p>
        </p:txBody>
      </p:sp>
      <p:sp>
        <p:nvSpPr>
          <p:cNvPr id="6" name="TextBox 5"/>
          <p:cNvSpPr txBox="1"/>
          <p:nvPr/>
        </p:nvSpPr>
        <p:spPr>
          <a:xfrm>
            <a:off x="-834479" y="1563455"/>
            <a:ext cx="4633993" cy="1089529"/>
          </a:xfrm>
          <a:prstGeom prst="rect">
            <a:avLst/>
          </a:prstGeom>
          <a:noFill/>
        </p:spPr>
        <p:txBody>
          <a:bodyPr wrap="square" rtlCol="0">
            <a:spAutoFit/>
          </a:bodyPr>
          <a:lstStyle/>
          <a:p>
            <a:r>
              <a:rPr lang="en-US" sz="5400" b="1" dirty="0" smtClean="0"/>
              <a:t>Switch</a:t>
            </a:r>
            <a:r>
              <a:rPr lang="en-US" sz="7200" b="1" dirty="0" smtClean="0"/>
              <a:t>&gt;</a:t>
            </a:r>
            <a:endParaRPr lang="en-US" sz="7200" b="1" dirty="0"/>
          </a:p>
        </p:txBody>
      </p:sp>
      <p:sp>
        <p:nvSpPr>
          <p:cNvPr id="7" name="TextBox 6"/>
          <p:cNvSpPr txBox="1"/>
          <p:nvPr/>
        </p:nvSpPr>
        <p:spPr>
          <a:xfrm>
            <a:off x="-951886" y="2404549"/>
            <a:ext cx="7244198" cy="1089529"/>
          </a:xfrm>
          <a:prstGeom prst="rect">
            <a:avLst/>
          </a:prstGeom>
          <a:noFill/>
        </p:spPr>
        <p:txBody>
          <a:bodyPr wrap="square" rtlCol="0">
            <a:spAutoFit/>
          </a:bodyPr>
          <a:lstStyle/>
          <a:p>
            <a:r>
              <a:rPr lang="en-US" sz="5400" b="1" dirty="0" smtClean="0"/>
              <a:t>Switch</a:t>
            </a:r>
            <a:r>
              <a:rPr lang="en-US" sz="7200" b="1" dirty="0" smtClean="0"/>
              <a:t>&gt;</a:t>
            </a:r>
            <a:r>
              <a:rPr lang="ru-RU" sz="7200" b="1" dirty="0" smtClean="0"/>
              <a:t> </a:t>
            </a:r>
            <a:r>
              <a:rPr lang="en-US" sz="5400" b="1" dirty="0" smtClean="0"/>
              <a:t>enable</a:t>
            </a:r>
            <a:endParaRPr lang="en-US" sz="7200" b="1" dirty="0"/>
          </a:p>
        </p:txBody>
      </p:sp>
      <p:sp>
        <p:nvSpPr>
          <p:cNvPr id="8" name="TextBox 7"/>
          <p:cNvSpPr txBox="1"/>
          <p:nvPr/>
        </p:nvSpPr>
        <p:spPr>
          <a:xfrm>
            <a:off x="-316456" y="3294244"/>
            <a:ext cx="9723927" cy="1089529"/>
          </a:xfrm>
          <a:prstGeom prst="rect">
            <a:avLst/>
          </a:prstGeom>
          <a:noFill/>
        </p:spPr>
        <p:txBody>
          <a:bodyPr wrap="square" rtlCol="0">
            <a:spAutoFit/>
          </a:bodyPr>
          <a:lstStyle/>
          <a:p>
            <a:r>
              <a:rPr lang="en-US" sz="5400" b="1" dirty="0" smtClean="0"/>
              <a:t>Switch</a:t>
            </a:r>
            <a:r>
              <a:rPr lang="en-US" sz="7200" b="1" dirty="0" smtClean="0"/>
              <a:t>#</a:t>
            </a:r>
            <a:r>
              <a:rPr lang="en-US" sz="7200" b="1" dirty="0"/>
              <a:t> </a:t>
            </a:r>
            <a:r>
              <a:rPr lang="en-US" sz="5400" b="1" dirty="0" smtClean="0">
                <a:solidFill>
                  <a:srgbClr val="FF0000"/>
                </a:solidFill>
              </a:rPr>
              <a:t>configure terminal</a:t>
            </a:r>
            <a:endParaRPr lang="en-US" sz="7200" b="1" dirty="0">
              <a:solidFill>
                <a:srgbClr val="FF0000"/>
              </a:solidFill>
            </a:endParaRPr>
          </a:p>
        </p:txBody>
      </p:sp>
      <p:sp>
        <p:nvSpPr>
          <p:cNvPr id="2" name="TextBox 1"/>
          <p:cNvSpPr txBox="1"/>
          <p:nvPr/>
        </p:nvSpPr>
        <p:spPr>
          <a:xfrm>
            <a:off x="3799514" y="4600301"/>
            <a:ext cx="4985596" cy="424732"/>
          </a:xfrm>
          <a:prstGeom prst="rect">
            <a:avLst/>
          </a:prstGeom>
          <a:noFill/>
        </p:spPr>
        <p:txBody>
          <a:bodyPr wrap="none" rtlCol="0">
            <a:spAutoFit/>
          </a:bodyPr>
          <a:lstStyle/>
          <a:p>
            <a:r>
              <a:rPr lang="ru-RU" dirty="0" smtClean="0"/>
              <a:t>Режим глобальной конфигурации</a:t>
            </a:r>
            <a:endParaRPr lang="en-US" dirty="0"/>
          </a:p>
        </p:txBody>
      </p:sp>
      <p:cxnSp>
        <p:nvCxnSpPr>
          <p:cNvPr id="4" name="Прямая со стрелкой 3"/>
          <p:cNvCxnSpPr/>
          <p:nvPr/>
        </p:nvCxnSpPr>
        <p:spPr bwMode="auto">
          <a:xfrm flipV="1">
            <a:off x="6292312" y="4335172"/>
            <a:ext cx="0" cy="2678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p:cNvSpPr txBox="1"/>
          <p:nvPr/>
        </p:nvSpPr>
        <p:spPr>
          <a:xfrm>
            <a:off x="-951886" y="4879936"/>
            <a:ext cx="7244198" cy="1089529"/>
          </a:xfrm>
          <a:prstGeom prst="rect">
            <a:avLst/>
          </a:prstGeom>
          <a:noFill/>
        </p:spPr>
        <p:txBody>
          <a:bodyPr wrap="square" rtlCol="0">
            <a:spAutoFit/>
          </a:bodyPr>
          <a:lstStyle/>
          <a:p>
            <a:r>
              <a:rPr lang="en-US" sz="5400" b="1" dirty="0" smtClean="0"/>
              <a:t>Switch(</a:t>
            </a:r>
            <a:r>
              <a:rPr lang="en-US" sz="5400" b="1" dirty="0" err="1" smtClean="0">
                <a:solidFill>
                  <a:srgbClr val="FF0000"/>
                </a:solidFill>
              </a:rPr>
              <a:t>config</a:t>
            </a:r>
            <a:r>
              <a:rPr lang="en-US" sz="5400" b="1" dirty="0" smtClean="0"/>
              <a:t>)</a:t>
            </a:r>
            <a:r>
              <a:rPr lang="en-US" sz="7200" b="1" dirty="0" smtClean="0"/>
              <a:t>#</a:t>
            </a:r>
            <a:r>
              <a:rPr lang="ru-RU" sz="7200" b="1" dirty="0" smtClean="0"/>
              <a:t> </a:t>
            </a:r>
            <a:endParaRPr lang="en-US" sz="7200" b="1" dirty="0"/>
          </a:p>
        </p:txBody>
      </p:sp>
      <p:sp>
        <p:nvSpPr>
          <p:cNvPr id="17" name="TextBox 16"/>
          <p:cNvSpPr txBox="1"/>
          <p:nvPr/>
        </p:nvSpPr>
        <p:spPr>
          <a:xfrm>
            <a:off x="3062357" y="6228328"/>
            <a:ext cx="5896807" cy="424732"/>
          </a:xfrm>
          <a:prstGeom prst="rect">
            <a:avLst/>
          </a:prstGeom>
          <a:noFill/>
        </p:spPr>
        <p:txBody>
          <a:bodyPr wrap="none" rtlCol="0">
            <a:spAutoFit/>
          </a:bodyPr>
          <a:lstStyle/>
          <a:p>
            <a:r>
              <a:rPr lang="ru-RU" dirty="0" smtClean="0"/>
              <a:t>Вы в режиме глобальной конфигурации</a:t>
            </a:r>
            <a:endParaRPr lang="en-US" dirty="0"/>
          </a:p>
        </p:txBody>
      </p:sp>
      <p:cxnSp>
        <p:nvCxnSpPr>
          <p:cNvPr id="13" name="Прямая со стрелкой 12"/>
          <p:cNvCxnSpPr>
            <a:stCxn id="17" idx="0"/>
          </p:cNvCxnSpPr>
          <p:nvPr/>
        </p:nvCxnSpPr>
        <p:spPr bwMode="auto">
          <a:xfrm flipH="1" flipV="1">
            <a:off x="3686612" y="5935851"/>
            <a:ext cx="2324149" cy="2924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0988" y="725255"/>
            <a:ext cx="8145462" cy="838200"/>
          </a:xfrm>
        </p:spPr>
        <p:txBody>
          <a:bodyPr/>
          <a:lstStyle/>
          <a:p>
            <a:pPr algn="l" defTabSz="814365">
              <a:spcBef>
                <a:spcPct val="0"/>
              </a:spcBef>
              <a:spcAft>
                <a:spcPct val="0"/>
              </a:spcAft>
              <a:buNone/>
            </a:pPr>
            <a:r>
              <a:rPr lang="ru-RU" sz="1800" b="1" i="0" dirty="0" smtClean="0">
                <a:solidFill>
                  <a:srgbClr val="708CA1"/>
                </a:solidFill>
                <a:latin typeface="Arial"/>
                <a:ea typeface="+mj-ea"/>
                <a:cs typeface="Arial"/>
              </a:rPr>
              <a:t>Навигация в IOS</a:t>
            </a:r>
            <a:r>
              <a:rPr lang="ru-RU" sz="3200" b="1" i="0" dirty="0" smtClean="0">
                <a:solidFill>
                  <a:srgbClr val="708CA1"/>
                </a:solidFill>
                <a:latin typeface="Arial"/>
                <a:ea typeface="+mj-ea"/>
                <a:cs typeface="+mj-cs"/>
              </a:rPr>
              <a:t/>
            </a:r>
            <a:br>
              <a:rPr lang="ru-RU" sz="3200" b="1" i="0" dirty="0" smtClean="0">
                <a:solidFill>
                  <a:srgbClr val="708CA1"/>
                </a:solidFill>
                <a:latin typeface="Arial"/>
                <a:ea typeface="+mj-ea"/>
                <a:cs typeface="+mj-cs"/>
              </a:rPr>
            </a:br>
            <a:r>
              <a:rPr lang="ru-RU" sz="3200" b="1" i="0" dirty="0" smtClean="0">
                <a:solidFill>
                  <a:srgbClr val="AAC1D8">
                    <a:lumMod val="75000"/>
                  </a:srgbClr>
                </a:solidFill>
                <a:latin typeface="Arial"/>
                <a:ea typeface="+mj-ea"/>
                <a:cs typeface="Arial"/>
              </a:rPr>
              <a:t>Переключение между режимами IOS (продолж.)</a:t>
            </a:r>
            <a:endParaRPr lang="ru-RU" sz="3200" b="1" i="0" dirty="0">
              <a:solidFill>
                <a:srgbClr val="AAC1D8">
                  <a:lumMod val="75000"/>
                </a:srgbClr>
              </a:solidFill>
              <a:latin typeface="Arial"/>
              <a:ea typeface="+mj-ea"/>
              <a:cs typeface="Arial"/>
            </a:endParaRPr>
          </a:p>
        </p:txBody>
      </p:sp>
      <p:sp>
        <p:nvSpPr>
          <p:cNvPr id="15" name="TextBox 14"/>
          <p:cNvSpPr txBox="1"/>
          <p:nvPr/>
        </p:nvSpPr>
        <p:spPr>
          <a:xfrm>
            <a:off x="44510" y="1969121"/>
            <a:ext cx="7244198" cy="1089529"/>
          </a:xfrm>
          <a:prstGeom prst="rect">
            <a:avLst/>
          </a:prstGeom>
          <a:noFill/>
        </p:spPr>
        <p:txBody>
          <a:bodyPr wrap="square" rtlCol="0">
            <a:spAutoFit/>
          </a:bodyPr>
          <a:lstStyle/>
          <a:p>
            <a:r>
              <a:rPr lang="en-US" sz="5400" b="1" dirty="0" smtClean="0"/>
              <a:t>Switch(</a:t>
            </a:r>
            <a:r>
              <a:rPr lang="en-US" sz="5400" b="1" dirty="0" err="1" smtClean="0"/>
              <a:t>config</a:t>
            </a:r>
            <a:r>
              <a:rPr lang="en-US" sz="5400" b="1" dirty="0" smtClean="0"/>
              <a:t>)</a:t>
            </a:r>
            <a:r>
              <a:rPr lang="en-US" sz="7200" b="1" dirty="0" smtClean="0"/>
              <a:t>#</a:t>
            </a:r>
            <a:r>
              <a:rPr lang="ru-RU" sz="7200" b="1" dirty="0" smtClean="0"/>
              <a:t> </a:t>
            </a:r>
            <a:r>
              <a:rPr lang="en-US" sz="5400" b="1" dirty="0" smtClean="0">
                <a:solidFill>
                  <a:srgbClr val="FF0000"/>
                </a:solidFill>
              </a:rPr>
              <a:t>exit</a:t>
            </a:r>
            <a:r>
              <a:rPr lang="ru-RU" sz="7200" b="1" dirty="0" smtClean="0"/>
              <a:t> </a:t>
            </a:r>
            <a:endParaRPr lang="en-US" sz="7200" b="1" dirty="0"/>
          </a:p>
        </p:txBody>
      </p:sp>
      <p:sp>
        <p:nvSpPr>
          <p:cNvPr id="17" name="TextBox 16"/>
          <p:cNvSpPr txBox="1"/>
          <p:nvPr/>
        </p:nvSpPr>
        <p:spPr>
          <a:xfrm>
            <a:off x="2603362" y="4399528"/>
            <a:ext cx="6540638" cy="424732"/>
          </a:xfrm>
          <a:prstGeom prst="rect">
            <a:avLst/>
          </a:prstGeom>
          <a:noFill/>
        </p:spPr>
        <p:txBody>
          <a:bodyPr wrap="none" rtlCol="0">
            <a:spAutoFit/>
          </a:bodyPr>
          <a:lstStyle/>
          <a:p>
            <a:r>
              <a:rPr lang="ru-RU" dirty="0" smtClean="0"/>
              <a:t>Выход из режима глобальной конфигурации</a:t>
            </a:r>
            <a:endParaRPr lang="en-US" dirty="0"/>
          </a:p>
        </p:txBody>
      </p:sp>
      <p:cxnSp>
        <p:nvCxnSpPr>
          <p:cNvPr id="13" name="Прямая со стрелкой 12"/>
          <p:cNvCxnSpPr>
            <a:stCxn id="17" idx="0"/>
          </p:cNvCxnSpPr>
          <p:nvPr/>
        </p:nvCxnSpPr>
        <p:spPr bwMode="auto">
          <a:xfrm flipV="1">
            <a:off x="5873681" y="3058650"/>
            <a:ext cx="212618" cy="13408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TextBox 10"/>
          <p:cNvSpPr txBox="1"/>
          <p:nvPr/>
        </p:nvSpPr>
        <p:spPr>
          <a:xfrm>
            <a:off x="-1954771" y="2956365"/>
            <a:ext cx="7244198" cy="1089529"/>
          </a:xfrm>
          <a:prstGeom prst="rect">
            <a:avLst/>
          </a:prstGeom>
          <a:noFill/>
        </p:spPr>
        <p:txBody>
          <a:bodyPr wrap="square" rtlCol="0">
            <a:spAutoFit/>
          </a:bodyPr>
          <a:lstStyle/>
          <a:p>
            <a:r>
              <a:rPr lang="en-US" sz="5400" b="1" dirty="0" smtClean="0"/>
              <a:t>Switch</a:t>
            </a:r>
            <a:r>
              <a:rPr lang="en-US" sz="7200" b="1" dirty="0" smtClean="0"/>
              <a:t>#</a:t>
            </a:r>
            <a:r>
              <a:rPr lang="ru-RU" sz="7200" b="1" dirty="0" smtClean="0"/>
              <a:t> </a:t>
            </a:r>
            <a:endParaRPr lang="en-US" sz="7200" b="1" dirty="0"/>
          </a:p>
        </p:txBody>
      </p:sp>
    </p:spTree>
    <p:extLst>
      <p:ext uri="{BB962C8B-B14F-4D97-AF65-F5344CB8AC3E}">
        <p14:creationId xmlns:p14="http://schemas.microsoft.com/office/powerpoint/2010/main" val="141405541"/>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7975" y="420688"/>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Структура команд</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Структура команд IOS</a:t>
            </a:r>
            <a:endParaRPr lang="ru-RU" sz="3200" b="1" i="0">
              <a:solidFill>
                <a:srgbClr val="AAC1D8">
                  <a:lumMod val="75000"/>
                </a:srgbClr>
              </a:solidFill>
              <a:latin typeface="Arial"/>
              <a:ea typeface="+mj-ea"/>
              <a:cs typeface="Arial"/>
            </a:endParaRPr>
          </a:p>
        </p:txBody>
      </p:sp>
      <p:pic>
        <p:nvPicPr>
          <p:cNvPr id="23555" name="Picture 4"/>
          <p:cNvPicPr>
            <a:picLocks noChangeAspect="1" noChangeArrowheads="1"/>
          </p:cNvPicPr>
          <p:nvPr/>
        </p:nvPicPr>
        <p:blipFill>
          <a:blip r:embed="rId3"/>
          <a:stretch>
            <a:fillRect/>
          </a:stretch>
        </p:blipFill>
        <p:spPr bwMode="auto">
          <a:xfrm>
            <a:off x="1256011" y="1258888"/>
            <a:ext cx="7197427" cy="3544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Box 1"/>
          <p:cNvSpPr txBox="1"/>
          <p:nvPr/>
        </p:nvSpPr>
        <p:spPr>
          <a:xfrm>
            <a:off x="573024" y="4376928"/>
            <a:ext cx="8083296" cy="1089529"/>
          </a:xfrm>
          <a:prstGeom prst="rect">
            <a:avLst/>
          </a:prstGeom>
          <a:noFill/>
        </p:spPr>
        <p:txBody>
          <a:bodyPr wrap="square" rtlCol="0">
            <a:spAutoFit/>
          </a:bodyPr>
          <a:lstStyle/>
          <a:p>
            <a:r>
              <a:rPr lang="ru-RU" b="1" dirty="0">
                <a:solidFill>
                  <a:srgbClr val="333333"/>
                </a:solidFill>
                <a:latin typeface="CiscoSansTTLight"/>
              </a:rPr>
              <a:t> Команды </a:t>
            </a:r>
            <a:r>
              <a:rPr lang="ru-RU" dirty="0">
                <a:solidFill>
                  <a:srgbClr val="333333"/>
                </a:solidFill>
                <a:latin typeface="CiscoSansTTLight"/>
              </a:rPr>
              <a:t>используются для выполнения каких-либо действий, а </a:t>
            </a:r>
            <a:r>
              <a:rPr lang="ru-RU" b="1" dirty="0">
                <a:solidFill>
                  <a:srgbClr val="333333"/>
                </a:solidFill>
                <a:latin typeface="CiscoSansTTLight"/>
              </a:rPr>
              <a:t>ключевые слова </a:t>
            </a:r>
            <a:r>
              <a:rPr lang="ru-RU" dirty="0">
                <a:solidFill>
                  <a:srgbClr val="333333"/>
                </a:solidFill>
                <a:latin typeface="CiscoSansTTLight"/>
              </a:rPr>
              <a:t>используются для определения того, где и как нужно выполнить команду.</a:t>
            </a:r>
            <a:endParaRPr lang="en-US" dirty="0"/>
          </a:p>
        </p:txBody>
      </p:sp>
      <p:sp>
        <p:nvSpPr>
          <p:cNvPr id="3" name="TextBox 2"/>
          <p:cNvSpPr txBox="1"/>
          <p:nvPr/>
        </p:nvSpPr>
        <p:spPr>
          <a:xfrm>
            <a:off x="694944" y="5559552"/>
            <a:ext cx="7961376" cy="757130"/>
          </a:xfrm>
          <a:prstGeom prst="rect">
            <a:avLst/>
          </a:prstGeom>
          <a:noFill/>
        </p:spPr>
        <p:txBody>
          <a:bodyPr wrap="square" rtlCol="0">
            <a:spAutoFit/>
          </a:bodyPr>
          <a:lstStyle/>
          <a:p>
            <a:r>
              <a:rPr lang="ru-RU" b="1" dirty="0">
                <a:solidFill>
                  <a:srgbClr val="333333"/>
                </a:solidFill>
                <a:latin typeface="CiscoSansTTLight"/>
              </a:rPr>
              <a:t>Параметр</a:t>
            </a:r>
            <a:r>
              <a:rPr lang="ru-RU" dirty="0">
                <a:solidFill>
                  <a:srgbClr val="333333"/>
                </a:solidFill>
                <a:latin typeface="CiscoSansTTLight"/>
              </a:rPr>
              <a:t> — это значение или переменная, определённая пользователем</a:t>
            </a:r>
            <a:endParaRPr lang="en-US" dirty="0"/>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11150" y="425450"/>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Структура команды</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Контекстная справка</a:t>
            </a:r>
            <a:endParaRPr lang="ru-RU" sz="3200" b="1" i="0">
              <a:solidFill>
                <a:srgbClr val="AAC1D8">
                  <a:lumMod val="75000"/>
                </a:srgbClr>
              </a:solidFill>
              <a:latin typeface="Arial"/>
              <a:ea typeface="+mj-ea"/>
              <a:cs typeface="Arial"/>
            </a:endParaRPr>
          </a:p>
        </p:txBody>
      </p:sp>
      <p:pic>
        <p:nvPicPr>
          <p:cNvPr id="25603" name="Picture 4"/>
          <p:cNvPicPr>
            <a:picLocks noChangeAspect="1" noChangeArrowheads="1"/>
          </p:cNvPicPr>
          <p:nvPr/>
        </p:nvPicPr>
        <p:blipFill>
          <a:blip r:embed="rId3"/>
          <a:stretch>
            <a:fillRect/>
          </a:stretch>
        </p:blipFill>
        <p:spPr bwMode="auto">
          <a:xfrm>
            <a:off x="1340307" y="1111752"/>
            <a:ext cx="6935788" cy="5746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34950" y="468313"/>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Структура команды</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Проверка синтаксиса команды</a:t>
            </a:r>
            <a:endParaRPr lang="ru-RU" sz="3200" b="1" i="0">
              <a:solidFill>
                <a:srgbClr val="AAC1D8">
                  <a:lumMod val="75000"/>
                </a:srgbClr>
              </a:solidFill>
              <a:latin typeface="Arial"/>
              <a:ea typeface="+mj-ea"/>
              <a:cs typeface="Arial"/>
            </a:endParaRPr>
          </a:p>
        </p:txBody>
      </p:sp>
      <p:pic>
        <p:nvPicPr>
          <p:cNvPr id="26627" name="Picture 5"/>
          <p:cNvPicPr>
            <a:picLocks noChangeAspect="1" noChangeArrowheads="1"/>
          </p:cNvPicPr>
          <p:nvPr/>
        </p:nvPicPr>
        <p:blipFill>
          <a:blip r:embed="rId3"/>
          <a:stretch>
            <a:fillRect/>
          </a:stretch>
        </p:blipFill>
        <p:spPr bwMode="auto">
          <a:xfrm>
            <a:off x="995363" y="1330221"/>
            <a:ext cx="6862278" cy="515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8438" y="566739"/>
            <a:ext cx="6164262" cy="779462"/>
          </a:xfrm>
        </p:spPr>
        <p:txBody>
          <a:bodyPr/>
          <a:lstStyle/>
          <a:p>
            <a:pPr marL="0" indent="0">
              <a:buNone/>
            </a:pPr>
            <a:r>
              <a:rPr lang="ru-RU" sz="3600" b="1" dirty="0"/>
              <a:t>2</a:t>
            </a:r>
            <a:r>
              <a:rPr lang="ru-RU" sz="3600" b="1" dirty="0" smtClean="0"/>
              <a:t>. Компоненты сети</a:t>
            </a:r>
            <a:endParaRPr lang="ru-RU" sz="3600" b="1"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38" y="1346201"/>
            <a:ext cx="8656914" cy="4533899"/>
          </a:xfrm>
          <a:prstGeom prst="rect">
            <a:avLst/>
          </a:prstGeom>
        </p:spPr>
      </p:pic>
    </p:spTree>
    <p:extLst>
      <p:ext uri="{BB962C8B-B14F-4D97-AF65-F5344CB8AC3E}">
        <p14:creationId xmlns:p14="http://schemas.microsoft.com/office/powerpoint/2010/main" val="1920427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464458"/>
            <a:ext cx="9144000" cy="838200"/>
          </a:xfrm>
        </p:spPr>
        <p:txBody>
          <a:bodyPr/>
          <a:lstStyle/>
          <a:p>
            <a:pPr algn="l" defTabSz="814365">
              <a:spcBef>
                <a:spcPct val="0"/>
              </a:spcBef>
              <a:spcAft>
                <a:spcPct val="0"/>
              </a:spcAft>
              <a:buNone/>
            </a:pPr>
            <a:r>
              <a:rPr lang="ru-RU" sz="1600" b="1" i="0" dirty="0" smtClean="0">
                <a:solidFill>
                  <a:srgbClr val="708CA1"/>
                </a:solidFill>
                <a:latin typeface="Arial"/>
                <a:ea typeface="+mj-ea"/>
                <a:cs typeface="Arial"/>
              </a:rPr>
              <a:t>Структура команды</a:t>
            </a:r>
            <a:r>
              <a:rPr lang="ru-RU" sz="3200" b="1" i="0" dirty="0" smtClean="0">
                <a:solidFill>
                  <a:srgbClr val="708CA1"/>
                </a:solidFill>
                <a:latin typeface="Arial"/>
                <a:ea typeface="+mj-ea"/>
                <a:cs typeface="+mj-cs"/>
              </a:rPr>
              <a:t/>
            </a:r>
            <a:br>
              <a:rPr lang="ru-RU" sz="3200" b="1" i="0" dirty="0" smtClean="0">
                <a:solidFill>
                  <a:srgbClr val="708CA1"/>
                </a:solidFill>
                <a:latin typeface="Arial"/>
                <a:ea typeface="+mj-ea"/>
                <a:cs typeface="+mj-cs"/>
              </a:rPr>
            </a:br>
            <a:r>
              <a:rPr lang="ru-RU" sz="3000" b="1" i="0" dirty="0" smtClean="0">
                <a:solidFill>
                  <a:srgbClr val="AAC1D8">
                    <a:lumMod val="75000"/>
                  </a:srgbClr>
                </a:solidFill>
                <a:latin typeface="Arial"/>
                <a:ea typeface="+mj-ea"/>
                <a:cs typeface="Arial"/>
              </a:rPr>
              <a:t>Горячие клавиши и клавиши быстрого вызова</a:t>
            </a:r>
            <a:endParaRPr lang="ru-RU" sz="3000" b="1" i="0" dirty="0">
              <a:solidFill>
                <a:srgbClr val="AAC1D8">
                  <a:lumMod val="75000"/>
                </a:srgbClr>
              </a:solidFill>
              <a:latin typeface="Arial"/>
              <a:ea typeface="+mj-ea"/>
              <a:cs typeface="Arial"/>
            </a:endParaRPr>
          </a:p>
        </p:txBody>
      </p:sp>
      <p:sp>
        <p:nvSpPr>
          <p:cNvPr id="27651" name="Rectangle 6"/>
          <p:cNvSpPr>
            <a:spLocks noGrp="1" noChangeArrowheads="1"/>
          </p:cNvSpPr>
          <p:nvPr>
            <p:ph idx="1"/>
          </p:nvPr>
        </p:nvSpPr>
        <p:spPr>
          <a:xfrm>
            <a:off x="560388" y="1504950"/>
            <a:ext cx="7977187" cy="5048250"/>
          </a:xfrm>
        </p:spPr>
        <p:txBody>
          <a:bodyPr/>
          <a:lstStyle/>
          <a:p>
            <a:pPr marL="236555" indent="-236555" algn="l" defTabSz="814365">
              <a:spcBef>
                <a:spcPct val="50000"/>
              </a:spcBef>
              <a:spcAft>
                <a:spcPct val="0"/>
              </a:spcAft>
              <a:buClr>
                <a:srgbClr val="708CA1"/>
              </a:buClr>
              <a:buFont typeface="Wingdings"/>
              <a:buChar char="§"/>
            </a:pPr>
            <a:r>
              <a:rPr lang="ru-RU" sz="2000" b="1" i="0" dirty="0" smtClean="0">
                <a:solidFill>
                  <a:srgbClr val="000000"/>
                </a:solidFill>
                <a:latin typeface="Arial"/>
                <a:ea typeface="+mn-ea"/>
                <a:cs typeface="+mn-cs"/>
              </a:rPr>
              <a:t>Tab</a:t>
            </a:r>
            <a:r>
              <a:rPr lang="ru-RU" sz="2000" b="0" i="0" dirty="0" smtClean="0">
                <a:solidFill>
                  <a:srgbClr val="000000"/>
                </a:solidFill>
                <a:latin typeface="Arial"/>
                <a:ea typeface="+mn-ea"/>
                <a:cs typeface="+mn-cs"/>
              </a:rPr>
              <a:t>: заполняет оставшуюся часть частично введённой команды или ключевого слова</a:t>
            </a:r>
          </a:p>
          <a:p>
            <a:pPr marL="236555" indent="-236555" algn="l" defTabSz="814365">
              <a:spcBef>
                <a:spcPct val="50000"/>
              </a:spcBef>
              <a:spcAft>
                <a:spcPct val="0"/>
              </a:spcAft>
              <a:buClr>
                <a:srgbClr val="708CA1"/>
              </a:buClr>
              <a:buFont typeface="Wingdings"/>
              <a:buChar char="§"/>
            </a:pPr>
            <a:r>
              <a:rPr lang="ru-RU" sz="2000" b="1" i="0" dirty="0" smtClean="0">
                <a:solidFill>
                  <a:srgbClr val="000000"/>
                </a:solidFill>
                <a:latin typeface="Arial"/>
                <a:ea typeface="+mn-ea"/>
                <a:cs typeface="+mn-cs"/>
              </a:rPr>
              <a:t>Ctrl-R</a:t>
            </a:r>
            <a:r>
              <a:rPr lang="ru-RU" sz="2000" b="0" i="0" dirty="0" smtClean="0">
                <a:solidFill>
                  <a:srgbClr val="000000"/>
                </a:solidFill>
                <a:latin typeface="Arial"/>
                <a:ea typeface="+mn-ea"/>
                <a:cs typeface="+mn-cs"/>
              </a:rPr>
              <a:t>: повторно отображает строку</a:t>
            </a:r>
          </a:p>
          <a:p>
            <a:pPr marL="236555" indent="-236555" algn="l" defTabSz="814365">
              <a:spcBef>
                <a:spcPct val="50000"/>
              </a:spcBef>
              <a:spcAft>
                <a:spcPct val="0"/>
              </a:spcAft>
              <a:buClr>
                <a:srgbClr val="708CA1"/>
              </a:buClr>
              <a:buFont typeface="Wingdings"/>
              <a:buChar char="§"/>
            </a:pPr>
            <a:r>
              <a:rPr lang="ru-RU" sz="2000" b="1" i="0" dirty="0" smtClean="0">
                <a:solidFill>
                  <a:srgbClr val="000000"/>
                </a:solidFill>
                <a:latin typeface="Arial"/>
                <a:ea typeface="+mn-ea"/>
                <a:cs typeface="+mn-cs"/>
              </a:rPr>
              <a:t>Ctrl-A: </a:t>
            </a:r>
            <a:r>
              <a:rPr lang="ru-RU" sz="2000" b="0" i="0" dirty="0" smtClean="0">
                <a:solidFill>
                  <a:srgbClr val="000000"/>
                </a:solidFill>
                <a:latin typeface="Arial"/>
                <a:ea typeface="+mn-ea"/>
                <a:cs typeface="+mn-cs"/>
              </a:rPr>
              <a:t>перемещает курсор в начало строки</a:t>
            </a:r>
            <a:endParaRPr lang="ru-RU" sz="2000" dirty="0" smtClean="0"/>
          </a:p>
          <a:p>
            <a:pPr marL="236555" indent="-236555" algn="l" defTabSz="814365">
              <a:spcBef>
                <a:spcPct val="50000"/>
              </a:spcBef>
              <a:spcAft>
                <a:spcPct val="0"/>
              </a:spcAft>
              <a:buClr>
                <a:srgbClr val="708CA1"/>
              </a:buClr>
              <a:buFont typeface="Wingdings"/>
              <a:buChar char="§"/>
            </a:pPr>
            <a:r>
              <a:rPr lang="ru-RU" sz="2000" b="1" i="0" dirty="0" smtClean="0">
                <a:solidFill>
                  <a:srgbClr val="000000"/>
                </a:solidFill>
                <a:latin typeface="Arial"/>
                <a:ea typeface="+mn-ea"/>
                <a:cs typeface="+mn-cs"/>
              </a:rPr>
              <a:t>Ctrl-Z</a:t>
            </a:r>
            <a:r>
              <a:rPr lang="ru-RU" sz="2000" b="0" i="0" dirty="0" smtClean="0">
                <a:solidFill>
                  <a:srgbClr val="000000"/>
                </a:solidFill>
                <a:latin typeface="Arial"/>
                <a:ea typeface="+mn-ea"/>
                <a:cs typeface="+mn-cs"/>
              </a:rPr>
              <a:t>: выполняет выход из режима конфигурации и возврат в пользовательский режим</a:t>
            </a:r>
          </a:p>
          <a:p>
            <a:pPr marL="236555" indent="-236555" algn="l" defTabSz="814365">
              <a:spcBef>
                <a:spcPct val="50000"/>
              </a:spcBef>
              <a:spcAft>
                <a:spcPct val="0"/>
              </a:spcAft>
              <a:buClr>
                <a:srgbClr val="708CA1"/>
              </a:buClr>
              <a:buFont typeface="Wingdings"/>
              <a:buChar char="§"/>
            </a:pPr>
            <a:r>
              <a:rPr lang="ru-RU" sz="2000" b="1" i="0" dirty="0" smtClean="0">
                <a:solidFill>
                  <a:srgbClr val="000000"/>
                </a:solidFill>
                <a:latin typeface="Arial"/>
                <a:ea typeface="+mn-ea"/>
                <a:cs typeface="+mn-cs"/>
              </a:rPr>
              <a:t>СТРЕЛКА ВНИЗ</a:t>
            </a:r>
            <a:r>
              <a:rPr lang="ru-RU" sz="2000" b="0" i="0" dirty="0" smtClean="0">
                <a:solidFill>
                  <a:srgbClr val="000000"/>
                </a:solidFill>
                <a:latin typeface="Arial"/>
                <a:ea typeface="+mn-ea"/>
                <a:cs typeface="+mn-cs"/>
              </a:rPr>
              <a:t>: позволяет пользователю выполнять прокрутку вперёд по последним командам</a:t>
            </a:r>
          </a:p>
          <a:p>
            <a:pPr marL="236555" indent="-236555" algn="l" defTabSz="814365">
              <a:spcBef>
                <a:spcPct val="50000"/>
              </a:spcBef>
              <a:spcAft>
                <a:spcPct val="0"/>
              </a:spcAft>
              <a:buClr>
                <a:srgbClr val="708CA1"/>
              </a:buClr>
              <a:buFont typeface="Wingdings"/>
              <a:buChar char="§"/>
            </a:pPr>
            <a:r>
              <a:rPr lang="ru-RU" sz="2000" b="1" i="0" dirty="0" smtClean="0">
                <a:solidFill>
                  <a:srgbClr val="000000"/>
                </a:solidFill>
                <a:latin typeface="Arial"/>
                <a:ea typeface="+mn-ea"/>
                <a:cs typeface="+mn-cs"/>
              </a:rPr>
              <a:t>СТРЕЛКА ВНИЗ</a:t>
            </a:r>
            <a:r>
              <a:rPr lang="ru-RU" sz="2000" b="0" i="0" dirty="0" smtClean="0">
                <a:solidFill>
                  <a:srgbClr val="000000"/>
                </a:solidFill>
                <a:latin typeface="Arial"/>
                <a:ea typeface="+mn-ea"/>
                <a:cs typeface="+mn-cs"/>
              </a:rPr>
              <a:t>: позволяет пользователю выполнять прокрутку вперёд по последним командам</a:t>
            </a:r>
          </a:p>
          <a:p>
            <a:pPr marL="236555" indent="-236555" algn="l" defTabSz="814365">
              <a:spcBef>
                <a:spcPct val="50000"/>
              </a:spcBef>
              <a:spcAft>
                <a:spcPct val="0"/>
              </a:spcAft>
              <a:buClr>
                <a:srgbClr val="708CA1"/>
              </a:buClr>
              <a:buFont typeface="Wingdings"/>
              <a:buChar char="§"/>
            </a:pPr>
            <a:r>
              <a:rPr lang="ru-RU" sz="2000" b="1" i="0" dirty="0" smtClean="0">
                <a:solidFill>
                  <a:srgbClr val="000000"/>
                </a:solidFill>
                <a:latin typeface="Arial"/>
                <a:ea typeface="+mn-ea"/>
                <a:cs typeface="+mn-cs"/>
              </a:rPr>
              <a:t>Ctrl-Shift-6</a:t>
            </a:r>
            <a:r>
              <a:rPr lang="ru-RU" sz="2000" b="0" i="0" dirty="0" smtClean="0">
                <a:solidFill>
                  <a:srgbClr val="000000"/>
                </a:solidFill>
                <a:latin typeface="Arial"/>
                <a:ea typeface="+mn-ea"/>
                <a:cs typeface="+mn-cs"/>
              </a:rPr>
              <a:t>: позволяет пользователю прервать процесс IOS (например, </a:t>
            </a:r>
            <a:r>
              <a:rPr lang="ru-RU" sz="2000" b="1" i="0" dirty="0" smtClean="0">
                <a:solidFill>
                  <a:srgbClr val="000000"/>
                </a:solidFill>
                <a:latin typeface="Arial"/>
                <a:ea typeface="+mn-ea"/>
                <a:cs typeface="+mn-cs"/>
              </a:rPr>
              <a:t>ping </a:t>
            </a:r>
            <a:r>
              <a:rPr lang="ru-RU" sz="2000" b="0" i="0" dirty="0" smtClean="0">
                <a:solidFill>
                  <a:srgbClr val="000000"/>
                </a:solidFill>
                <a:latin typeface="Arial"/>
                <a:ea typeface="+mn-ea"/>
                <a:cs typeface="+mn-cs"/>
              </a:rPr>
              <a:t>или </a:t>
            </a:r>
            <a:r>
              <a:rPr lang="ru-RU" sz="2000" b="1" i="0" dirty="0" smtClean="0">
                <a:solidFill>
                  <a:srgbClr val="000000"/>
                </a:solidFill>
                <a:latin typeface="Arial"/>
                <a:ea typeface="+mn-ea"/>
                <a:cs typeface="+mn-cs"/>
              </a:rPr>
              <a:t>traceroute). </a:t>
            </a:r>
            <a:endParaRPr lang="ru-RU" sz="2000" dirty="0" smtClean="0"/>
          </a:p>
          <a:p>
            <a:pPr marL="236555" indent="-236555" algn="l" defTabSz="814365">
              <a:spcBef>
                <a:spcPct val="50000"/>
              </a:spcBef>
              <a:spcAft>
                <a:spcPct val="0"/>
              </a:spcAft>
              <a:buClr>
                <a:srgbClr val="708CA1"/>
              </a:buClr>
              <a:buFont typeface="Wingdings"/>
              <a:buChar char="§"/>
            </a:pPr>
            <a:r>
              <a:rPr lang="ru-RU" sz="2000" b="1" i="0" dirty="0" smtClean="0">
                <a:solidFill>
                  <a:srgbClr val="000000"/>
                </a:solidFill>
                <a:latin typeface="Arial"/>
                <a:ea typeface="+mn-ea"/>
                <a:cs typeface="+mn-cs"/>
              </a:rPr>
              <a:t>Ctrl-C</a:t>
            </a:r>
            <a:r>
              <a:rPr lang="ru-RU" sz="2000" b="0" i="0" dirty="0" smtClean="0">
                <a:solidFill>
                  <a:srgbClr val="000000"/>
                </a:solidFill>
                <a:latin typeface="Arial"/>
                <a:ea typeface="+mn-ea"/>
                <a:cs typeface="+mn-cs"/>
              </a:rPr>
              <a:t>: прерывает текущую команду и выполняет выход из режима конфигурации</a:t>
            </a:r>
          </a:p>
          <a:p>
            <a:pPr marL="381030" indent="-381030" algn="l" defTabSz="814365">
              <a:lnSpc>
                <a:spcPct val="75000"/>
              </a:lnSpc>
              <a:spcBef>
                <a:spcPct val="50000"/>
              </a:spcBef>
              <a:spcAft>
                <a:spcPct val="0"/>
              </a:spcAft>
              <a:buNone/>
            </a:pPr>
            <a:endParaRPr lang="ru-RU" altLang="ja-JP" sz="2000" dirty="0" smtClean="0">
              <a:ea typeface="ＭＳ Ｐゴシック" charset="-128"/>
            </a:endParaRP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52425" y="411163"/>
            <a:ext cx="8145463" cy="838200"/>
          </a:xfrm>
        </p:spPr>
        <p:txBody>
          <a:bodyPr/>
          <a:lstStyle/>
          <a:p>
            <a:pPr algn="l" defTabSz="814365">
              <a:spcBef>
                <a:spcPct val="0"/>
              </a:spcBef>
              <a:spcAft>
                <a:spcPct val="0"/>
              </a:spcAft>
              <a:buNone/>
            </a:pPr>
            <a:r>
              <a:rPr lang="ru-RU" sz="1800" b="1" i="0" dirty="0" smtClean="0">
                <a:solidFill>
                  <a:srgbClr val="708CA1"/>
                </a:solidFill>
                <a:latin typeface="Arial"/>
                <a:ea typeface="+mj-ea"/>
                <a:cs typeface="Arial"/>
              </a:rPr>
              <a:t>Структура команды</a:t>
            </a:r>
            <a:r>
              <a:rPr lang="ru-RU" sz="3200" b="1" i="0" dirty="0" smtClean="0">
                <a:solidFill>
                  <a:srgbClr val="708CA1"/>
                </a:solidFill>
                <a:latin typeface="Arial"/>
                <a:ea typeface="+mj-ea"/>
                <a:cs typeface="+mj-cs"/>
              </a:rPr>
              <a:t/>
            </a:r>
            <a:br>
              <a:rPr lang="ru-RU" sz="3200" b="1" i="0" dirty="0" smtClean="0">
                <a:solidFill>
                  <a:srgbClr val="708CA1"/>
                </a:solidFill>
                <a:latin typeface="Arial"/>
                <a:ea typeface="+mj-ea"/>
                <a:cs typeface="+mj-cs"/>
              </a:rPr>
            </a:br>
            <a:r>
              <a:rPr lang="ru-RU" sz="3200" b="1" i="0" dirty="0" err="1" smtClean="0">
                <a:solidFill>
                  <a:srgbClr val="AAC1D8">
                    <a:lumMod val="75000"/>
                  </a:srgbClr>
                </a:solidFill>
                <a:latin typeface="Arial"/>
                <a:ea typeface="+mj-ea"/>
                <a:cs typeface="Arial"/>
              </a:rPr>
              <a:t>Команды</a:t>
            </a:r>
            <a:r>
              <a:rPr lang="ru-RU" sz="3200" b="1" i="0" dirty="0" smtClean="0">
                <a:solidFill>
                  <a:srgbClr val="AAC1D8">
                    <a:lumMod val="75000"/>
                  </a:srgbClr>
                </a:solidFill>
                <a:latin typeface="Arial"/>
                <a:ea typeface="+mj-ea"/>
                <a:cs typeface="Arial"/>
              </a:rPr>
              <a:t> </a:t>
            </a:r>
            <a:r>
              <a:rPr lang="ru-RU" dirty="0" smtClean="0">
                <a:solidFill>
                  <a:srgbClr val="AAC1D8">
                    <a:lumMod val="75000"/>
                  </a:srgbClr>
                </a:solidFill>
                <a:latin typeface="Arial"/>
                <a:cs typeface="Arial"/>
              </a:rPr>
              <a:t>проверки</a:t>
            </a:r>
            <a:r>
              <a:rPr lang="ru-RU" sz="3200" b="1" i="0" dirty="0" smtClean="0">
                <a:solidFill>
                  <a:srgbClr val="AAC1D8">
                    <a:lumMod val="75000"/>
                  </a:srgbClr>
                </a:solidFill>
                <a:latin typeface="Arial"/>
                <a:ea typeface="+mj-ea"/>
                <a:cs typeface="Arial"/>
              </a:rPr>
              <a:t> IOS</a:t>
            </a:r>
            <a:endParaRPr lang="ru-RU" sz="3200" b="1" i="0" dirty="0">
              <a:solidFill>
                <a:srgbClr val="AAC1D8">
                  <a:lumMod val="75000"/>
                </a:srgbClr>
              </a:solidFill>
              <a:latin typeface="Arial"/>
              <a:ea typeface="+mj-ea"/>
              <a:cs typeface="Arial"/>
            </a:endParaRPr>
          </a:p>
        </p:txBody>
      </p:sp>
      <p:pic>
        <p:nvPicPr>
          <p:cNvPr id="28675" name="Picture 4"/>
          <p:cNvPicPr>
            <a:picLocks noChangeAspect="1" noChangeArrowheads="1"/>
          </p:cNvPicPr>
          <p:nvPr/>
        </p:nvPicPr>
        <p:blipFill>
          <a:blip r:embed="rId3"/>
          <a:stretch>
            <a:fillRect/>
          </a:stretch>
        </p:blipFill>
        <p:spPr bwMode="auto">
          <a:xfrm>
            <a:off x="1196835" y="1189571"/>
            <a:ext cx="6800290" cy="5668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7975" y="406400"/>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Структура команды</a:t>
            </a:r>
            <a:br>
              <a:rPr lang="ru-RU" sz="1800" b="1" i="0" smtClean="0">
                <a:solidFill>
                  <a:srgbClr val="708CA1"/>
                </a:solidFill>
                <a:latin typeface="Arial"/>
                <a:ea typeface="+mj-ea"/>
                <a:cs typeface="Arial"/>
              </a:rPr>
            </a:br>
            <a:r>
              <a:rPr lang="ru-RU" sz="3200" b="1" i="0" smtClean="0">
                <a:solidFill>
                  <a:srgbClr val="AAC1D8">
                    <a:lumMod val="75000"/>
                  </a:srgbClr>
                </a:solidFill>
                <a:latin typeface="Arial"/>
                <a:ea typeface="+mj-ea"/>
                <a:cs typeface="Arial"/>
              </a:rPr>
              <a:t>Команда «show version»</a:t>
            </a:r>
            <a:endParaRPr lang="ru-RU" sz="3200" b="1" i="0">
              <a:solidFill>
                <a:srgbClr val="AAC1D8">
                  <a:lumMod val="75000"/>
                </a:srgbClr>
              </a:solidFill>
              <a:latin typeface="Arial"/>
              <a:ea typeface="+mj-ea"/>
              <a:cs typeface="Arial"/>
            </a:endParaRPr>
          </a:p>
        </p:txBody>
      </p:sp>
      <p:pic>
        <p:nvPicPr>
          <p:cNvPr id="296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025" y="1360488"/>
            <a:ext cx="5918200" cy="506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2263" y="406400"/>
            <a:ext cx="8145462"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Имена узлов</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Назначение коммутатора</a:t>
            </a:r>
            <a:endParaRPr lang="ru-RU" sz="3200" b="1" i="0">
              <a:solidFill>
                <a:srgbClr val="AAC1D8">
                  <a:lumMod val="75000"/>
                </a:srgbClr>
              </a:solidFill>
              <a:latin typeface="Arial"/>
              <a:ea typeface="+mj-ea"/>
              <a:cs typeface="Arial"/>
            </a:endParaRPr>
          </a:p>
        </p:txBody>
      </p:sp>
      <p:sp>
        <p:nvSpPr>
          <p:cNvPr id="31747" name="Rectangle 6"/>
          <p:cNvSpPr>
            <a:spLocks noGrp="1" noChangeArrowheads="1"/>
          </p:cNvSpPr>
          <p:nvPr>
            <p:ph idx="1"/>
          </p:nvPr>
        </p:nvSpPr>
        <p:spPr>
          <a:xfrm>
            <a:off x="612775" y="1473200"/>
            <a:ext cx="8051800" cy="4594225"/>
          </a:xfrm>
        </p:spPr>
        <p:txBody>
          <a:bodyPr/>
          <a:lstStyle/>
          <a:p>
            <a:pPr marL="0" indent="0" algn="l" defTabSz="814365">
              <a:lnSpc>
                <a:spcPct val="75000"/>
              </a:lnSpc>
              <a:spcBef>
                <a:spcPct val="50000"/>
              </a:spcBef>
              <a:spcAft>
                <a:spcPct val="0"/>
              </a:spcAft>
              <a:buNone/>
            </a:pPr>
            <a:r>
              <a:rPr lang="ru-RU" sz="2400" b="0" i="0" dirty="0" smtClean="0">
                <a:solidFill>
                  <a:srgbClr val="000000"/>
                </a:solidFill>
                <a:latin typeface="Arial"/>
                <a:ea typeface="+mn-ea"/>
                <a:cs typeface="Arial"/>
              </a:rPr>
              <a:t>Основное внимание будет уделено следующим пунктам. </a:t>
            </a:r>
            <a:endParaRPr lang="ru-RU" sz="2000" dirty="0" smtClean="0">
              <a:cs typeface="Arial" pitchFamily="34" charset="0"/>
            </a:endParaRPr>
          </a:p>
          <a:p>
            <a:pPr marL="236555" indent="-236555" algn="l" defTabSz="814365">
              <a:lnSpc>
                <a:spcPct val="75000"/>
              </a:lnSpc>
              <a:spcBef>
                <a:spcPct val="50000"/>
              </a:spcBef>
              <a:spcAft>
                <a:spcPct val="0"/>
              </a:spcAft>
              <a:buClr>
                <a:srgbClr val="708CA1"/>
              </a:buClr>
              <a:buFont typeface="Wingdings"/>
              <a:buChar char="§"/>
            </a:pPr>
            <a:r>
              <a:rPr lang="ru-RU" sz="2000" b="0" i="0" dirty="0" smtClean="0">
                <a:solidFill>
                  <a:srgbClr val="000000"/>
                </a:solidFill>
                <a:latin typeface="Arial"/>
                <a:ea typeface="+mn-ea"/>
                <a:cs typeface="Arial"/>
              </a:rPr>
              <a:t>Создание сети из двух ПК, соединённых посредством коммутатора</a:t>
            </a:r>
          </a:p>
          <a:p>
            <a:pPr marL="236555" indent="-236555" algn="l" defTabSz="814365">
              <a:lnSpc>
                <a:spcPct val="75000"/>
              </a:lnSpc>
              <a:spcBef>
                <a:spcPct val="50000"/>
              </a:spcBef>
              <a:spcAft>
                <a:spcPct val="0"/>
              </a:spcAft>
              <a:buClr>
                <a:srgbClr val="708CA1"/>
              </a:buClr>
              <a:buFont typeface="Wingdings"/>
              <a:buChar char="§"/>
            </a:pPr>
            <a:r>
              <a:rPr lang="ru-RU" sz="2000" b="0" i="0" dirty="0" smtClean="0">
                <a:solidFill>
                  <a:srgbClr val="000000"/>
                </a:solidFill>
                <a:latin typeface="Arial"/>
                <a:ea typeface="+mn-ea"/>
                <a:cs typeface="Arial"/>
              </a:rPr>
              <a:t>Настройка имени коммутатора</a:t>
            </a:r>
          </a:p>
          <a:p>
            <a:pPr marL="236555" indent="-236555" algn="l" defTabSz="814365">
              <a:lnSpc>
                <a:spcPct val="75000"/>
              </a:lnSpc>
              <a:spcBef>
                <a:spcPct val="50000"/>
              </a:spcBef>
              <a:spcAft>
                <a:spcPct val="0"/>
              </a:spcAft>
              <a:buClr>
                <a:srgbClr val="708CA1"/>
              </a:buClr>
              <a:buFont typeface="Wingdings"/>
              <a:buChar char="§"/>
            </a:pPr>
            <a:r>
              <a:rPr lang="ru-RU" sz="2000" b="0" i="0" dirty="0" smtClean="0">
                <a:solidFill>
                  <a:srgbClr val="000000"/>
                </a:solidFill>
                <a:latin typeface="Arial"/>
                <a:ea typeface="+mn-ea"/>
                <a:cs typeface="Arial"/>
              </a:rPr>
              <a:t>Ограничение доступа к конфигурации устройства</a:t>
            </a:r>
          </a:p>
          <a:p>
            <a:pPr marL="236555" indent="-236555" algn="l" defTabSz="814365">
              <a:lnSpc>
                <a:spcPct val="75000"/>
              </a:lnSpc>
              <a:spcBef>
                <a:spcPct val="50000"/>
              </a:spcBef>
              <a:spcAft>
                <a:spcPct val="0"/>
              </a:spcAft>
              <a:buClr>
                <a:srgbClr val="708CA1"/>
              </a:buClr>
              <a:buFont typeface="Wingdings"/>
              <a:buChar char="§"/>
            </a:pPr>
            <a:r>
              <a:rPr lang="ru-RU" sz="2000" b="0" i="0" dirty="0" smtClean="0">
                <a:solidFill>
                  <a:srgbClr val="000000"/>
                </a:solidFill>
                <a:latin typeface="Arial"/>
                <a:ea typeface="+mn-ea"/>
                <a:cs typeface="Arial"/>
              </a:rPr>
              <a:t>Настройка баннерных сообщений </a:t>
            </a:r>
          </a:p>
          <a:p>
            <a:pPr marL="236555" indent="-236555" algn="l" defTabSz="814365">
              <a:lnSpc>
                <a:spcPct val="75000"/>
              </a:lnSpc>
              <a:spcBef>
                <a:spcPct val="50000"/>
              </a:spcBef>
              <a:spcAft>
                <a:spcPct val="0"/>
              </a:spcAft>
              <a:buClr>
                <a:srgbClr val="708CA1"/>
              </a:buClr>
              <a:buFont typeface="Wingdings"/>
              <a:buChar char="§"/>
            </a:pPr>
            <a:r>
              <a:rPr lang="ru-RU" sz="2000" b="0" i="0" dirty="0" smtClean="0">
                <a:solidFill>
                  <a:srgbClr val="000000"/>
                </a:solidFill>
                <a:latin typeface="Arial"/>
                <a:ea typeface="+mn-ea"/>
                <a:cs typeface="Arial"/>
              </a:rPr>
              <a:t>Сохранение конфигурации</a:t>
            </a:r>
            <a:endParaRPr lang="ru-RU" altLang="ja-JP" sz="2000" dirty="0" smtClean="0">
              <a:ea typeface="ＭＳ Ｐゴシック" pitchFamily="34" charset="-128"/>
              <a:cs typeface="Arial" pitchFamily="34" charset="0"/>
            </a:endParaRPr>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288" y="4325256"/>
            <a:ext cx="4964112"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263" y="4252498"/>
            <a:ext cx="3072384" cy="2605502"/>
          </a:xfrm>
          <a:prstGeom prst="rect">
            <a:avLst/>
          </a:prstGeom>
        </p:spPr>
      </p:pic>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p:cNvPicPr>
            <a:picLocks noChangeAspect="1" noChangeArrowheads="1"/>
          </p:cNvPicPr>
          <p:nvPr/>
        </p:nvPicPr>
        <p:blipFill>
          <a:blip r:embed="rId3"/>
          <a:stretch>
            <a:fillRect/>
          </a:stretch>
        </p:blipFill>
        <p:spPr bwMode="auto">
          <a:xfrm>
            <a:off x="4338742" y="4064000"/>
            <a:ext cx="3587542" cy="2605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Rectangle 2"/>
          <p:cNvSpPr>
            <a:spLocks noGrp="1" noChangeArrowheads="1"/>
          </p:cNvSpPr>
          <p:nvPr>
            <p:ph type="title"/>
          </p:nvPr>
        </p:nvSpPr>
        <p:spPr>
          <a:xfrm>
            <a:off x="292100" y="406400"/>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Имена узлов</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Имена устройств</a:t>
            </a:r>
            <a:endParaRPr lang="ru-RU" sz="3200" b="1" i="0">
              <a:solidFill>
                <a:srgbClr val="AAC1D8">
                  <a:lumMod val="75000"/>
                </a:srgbClr>
              </a:solidFill>
              <a:latin typeface="Arial"/>
              <a:ea typeface="+mj-ea"/>
              <a:cs typeface="Arial"/>
            </a:endParaRPr>
          </a:p>
        </p:txBody>
      </p:sp>
      <p:sp>
        <p:nvSpPr>
          <p:cNvPr id="32771" name="Rectangle 6"/>
          <p:cNvSpPr>
            <a:spLocks noGrp="1" noChangeArrowheads="1"/>
          </p:cNvSpPr>
          <p:nvPr>
            <p:ph idx="1"/>
          </p:nvPr>
        </p:nvSpPr>
        <p:spPr>
          <a:xfrm>
            <a:off x="481013" y="1400175"/>
            <a:ext cx="7821612" cy="3084513"/>
          </a:xfrm>
        </p:spPr>
        <p:txBody>
          <a:bodyPr/>
          <a:lstStyle/>
          <a:p>
            <a:pPr marL="0" indent="0" algn="l" defTabSz="814365">
              <a:spcBef>
                <a:spcPct val="50000"/>
              </a:spcBef>
              <a:spcAft>
                <a:spcPct val="0"/>
              </a:spcAft>
              <a:buNone/>
            </a:pPr>
            <a:r>
              <a:rPr lang="ru-RU" sz="2000" b="0" i="0" dirty="0" smtClean="0">
                <a:solidFill>
                  <a:srgbClr val="000000"/>
                </a:solidFill>
                <a:latin typeface="Arial"/>
                <a:ea typeface="+mn-ea"/>
                <a:cs typeface="Arial"/>
              </a:rPr>
              <a:t>В соответствии с руководствами по обозначению имена должны:</a:t>
            </a:r>
          </a:p>
          <a:p>
            <a:pPr marL="236555" indent="-236555" algn="l" defTabSz="814365">
              <a:spcBef>
                <a:spcPct val="50000"/>
              </a:spcBef>
              <a:spcAft>
                <a:spcPct val="0"/>
              </a:spcAft>
              <a:buClr>
                <a:srgbClr val="708CA1"/>
              </a:buClr>
              <a:buFont typeface="Wingdings"/>
              <a:buChar char="§"/>
            </a:pPr>
            <a:r>
              <a:rPr lang="ru-RU" sz="2000" b="0" i="0" dirty="0" smtClean="0">
                <a:solidFill>
                  <a:srgbClr val="000000"/>
                </a:solidFill>
                <a:latin typeface="Arial"/>
                <a:ea typeface="+mn-ea"/>
                <a:cs typeface="Arial"/>
              </a:rPr>
              <a:t>начинаться с буквы;</a:t>
            </a:r>
          </a:p>
          <a:p>
            <a:pPr marL="236555" indent="-236555" algn="l" defTabSz="814365">
              <a:spcBef>
                <a:spcPct val="50000"/>
              </a:spcBef>
              <a:spcAft>
                <a:spcPct val="0"/>
              </a:spcAft>
              <a:buClr>
                <a:srgbClr val="708CA1"/>
              </a:buClr>
              <a:buFont typeface="Wingdings"/>
              <a:buChar char="§"/>
            </a:pPr>
            <a:r>
              <a:rPr lang="ru-RU" sz="2000" b="0" i="0" dirty="0" smtClean="0">
                <a:solidFill>
                  <a:srgbClr val="000000"/>
                </a:solidFill>
                <a:latin typeface="Arial"/>
                <a:ea typeface="+mn-ea"/>
                <a:cs typeface="Arial"/>
              </a:rPr>
              <a:t>не содержать пробелов;</a:t>
            </a:r>
          </a:p>
          <a:p>
            <a:pPr marL="236555" indent="-236555" algn="l" defTabSz="814365">
              <a:spcBef>
                <a:spcPct val="50000"/>
              </a:spcBef>
              <a:spcAft>
                <a:spcPct val="0"/>
              </a:spcAft>
              <a:buClr>
                <a:srgbClr val="708CA1"/>
              </a:buClr>
              <a:buFont typeface="Wingdings"/>
              <a:buChar char="§"/>
            </a:pPr>
            <a:r>
              <a:rPr lang="ru-RU" sz="2000" b="0" i="0" dirty="0" smtClean="0">
                <a:solidFill>
                  <a:srgbClr val="000000"/>
                </a:solidFill>
                <a:latin typeface="Arial"/>
                <a:ea typeface="+mn-ea"/>
                <a:cs typeface="Arial"/>
              </a:rPr>
              <a:t>оканчиваться на букву или цифру;</a:t>
            </a:r>
            <a:endParaRPr lang="ru-RU" sz="2000" b="1" dirty="0" smtClean="0">
              <a:cs typeface="Arial" pitchFamily="34" charset="0"/>
            </a:endParaRPr>
          </a:p>
          <a:p>
            <a:pPr marL="236555" indent="-236555" algn="l" defTabSz="814365">
              <a:spcBef>
                <a:spcPct val="50000"/>
              </a:spcBef>
              <a:spcAft>
                <a:spcPct val="0"/>
              </a:spcAft>
              <a:buClr>
                <a:srgbClr val="708CA1"/>
              </a:buClr>
              <a:buFont typeface="Wingdings"/>
              <a:buChar char="§"/>
            </a:pPr>
            <a:r>
              <a:rPr lang="ru-RU" sz="2000" b="1" i="0" dirty="0" smtClean="0">
                <a:solidFill>
                  <a:srgbClr val="000000"/>
                </a:solidFill>
                <a:latin typeface="Arial"/>
                <a:ea typeface="+mn-ea"/>
                <a:cs typeface="Arial"/>
              </a:rPr>
              <a:t>содержать только буквы, цифры и тире;</a:t>
            </a:r>
          </a:p>
          <a:p>
            <a:pPr marL="236555" indent="-236555" algn="l" defTabSz="814365">
              <a:spcBef>
                <a:spcPct val="50000"/>
              </a:spcBef>
              <a:spcAft>
                <a:spcPct val="0"/>
              </a:spcAft>
              <a:buClr>
                <a:srgbClr val="708CA1"/>
              </a:buClr>
              <a:buFont typeface="Wingdings"/>
              <a:buChar char="§"/>
            </a:pPr>
            <a:r>
              <a:rPr lang="ru-RU" sz="2000" b="0" i="0" dirty="0" smtClean="0">
                <a:solidFill>
                  <a:srgbClr val="000000"/>
                </a:solidFill>
                <a:latin typeface="Arial"/>
                <a:ea typeface="+mn-ea"/>
                <a:cs typeface="Arial"/>
              </a:rPr>
              <a:t>состоять не более чем из 64 символов.</a:t>
            </a:r>
          </a:p>
          <a:p>
            <a:pPr marL="381030" indent="-381030" algn="l" defTabSz="814365">
              <a:lnSpc>
                <a:spcPct val="75000"/>
              </a:lnSpc>
              <a:spcBef>
                <a:spcPct val="50000"/>
              </a:spcBef>
              <a:spcAft>
                <a:spcPct val="0"/>
              </a:spcAft>
              <a:buNone/>
            </a:pPr>
            <a:endParaRPr lang="ru-RU" altLang="ja-JP" sz="2000" dirty="0" smtClean="0">
              <a:ea typeface="ＭＳ Ｐゴシック" pitchFamily="34" charset="-128"/>
            </a:endParaRPr>
          </a:p>
        </p:txBody>
      </p:sp>
      <p:sp>
        <p:nvSpPr>
          <p:cNvPr id="32773" name="TextBox 3"/>
          <p:cNvSpPr txBox="1">
            <a:spLocks noChangeArrowheads="1"/>
          </p:cNvSpPr>
          <p:nvPr/>
        </p:nvSpPr>
        <p:spPr bwMode="auto">
          <a:xfrm>
            <a:off x="1770063" y="4487863"/>
            <a:ext cx="2671762" cy="13388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ctr">
              <a:lnSpc>
                <a:spcPct val="90000"/>
              </a:lnSpc>
              <a:buNone/>
            </a:pPr>
            <a:r>
              <a:rPr lang="ru-RU" sz="1800" b="0" i="0" dirty="0" smtClean="0">
                <a:solidFill>
                  <a:schemeClr val="tx1"/>
                </a:solidFill>
                <a:latin typeface="Arial"/>
                <a:ea typeface="+mn-ea"/>
                <a:cs typeface="+mn-cs"/>
              </a:rPr>
              <a:t>Безымянные сетевые устройства сложнее распознать для последующей настройки.</a:t>
            </a:r>
            <a:endParaRPr lang="ru-RU" sz="1800" b="0" i="0" dirty="0">
              <a:solidFill>
                <a:schemeClr val="tx1"/>
              </a:solidFill>
              <a:latin typeface="Arial"/>
              <a:ea typeface="+mn-ea"/>
              <a:cs typeface="+mn-cs"/>
            </a:endParaRP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7975" y="377825"/>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Имена узлов</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Имена узлов</a:t>
            </a:r>
            <a:endParaRPr lang="ru-RU">
              <a:solidFill>
                <a:schemeClr val="accent5">
                  <a:lumMod val="75000"/>
                </a:schemeClr>
              </a:solidFill>
              <a:cs typeface="Arial" pitchFamily="34" charset="0"/>
            </a:endParaRPr>
          </a:p>
        </p:txBody>
      </p:sp>
      <p:sp>
        <p:nvSpPr>
          <p:cNvPr id="33795" name="Rectangle 1"/>
          <p:cNvSpPr>
            <a:spLocks noChangeArrowheads="1"/>
          </p:cNvSpPr>
          <p:nvPr/>
        </p:nvSpPr>
        <p:spPr bwMode="auto">
          <a:xfrm>
            <a:off x="307975" y="2459038"/>
            <a:ext cx="2392363" cy="19389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lnSpc>
                <a:spcPct val="75000"/>
              </a:lnSpc>
              <a:buNone/>
            </a:pPr>
            <a:r>
              <a:rPr lang="ru-RU" sz="2000" b="0" i="0" dirty="0" smtClean="0">
                <a:solidFill>
                  <a:schemeClr val="tx1"/>
                </a:solidFill>
                <a:latin typeface="Arial"/>
                <a:ea typeface="+mn-ea"/>
                <a:cs typeface="Arial"/>
              </a:rPr>
              <a:t>Сетевые администраторы распознают устройства по сети или через Интернет именно с помощью имён узлов.</a:t>
            </a:r>
            <a:endParaRPr lang="ru-RU" sz="2000" b="0" i="0" dirty="0">
              <a:solidFill>
                <a:schemeClr val="tx1"/>
              </a:solidFill>
              <a:latin typeface="Arial"/>
              <a:ea typeface="+mn-ea"/>
              <a:cs typeface="Arial"/>
            </a:endParaRPr>
          </a:p>
        </p:txBody>
      </p:sp>
      <p:pic>
        <p:nvPicPr>
          <p:cNvPr id="33796" name="Picture 5"/>
          <p:cNvPicPr>
            <a:picLocks noChangeAspect="1" noChangeArrowheads="1"/>
          </p:cNvPicPr>
          <p:nvPr/>
        </p:nvPicPr>
        <p:blipFill>
          <a:blip r:embed="rId3"/>
          <a:stretch>
            <a:fillRect/>
          </a:stretch>
        </p:blipFill>
        <p:spPr bwMode="auto">
          <a:xfrm>
            <a:off x="3094038" y="1216025"/>
            <a:ext cx="5332266" cy="4962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 name="Рисунок 4"/>
          <p:cNvPicPr>
            <a:picLocks noChangeAspect="1"/>
          </p:cNvPicPr>
          <p:nvPr/>
        </p:nvPicPr>
        <p:blipFill>
          <a:blip r:embed="rId4"/>
          <a:stretch>
            <a:fillRect/>
          </a:stretch>
        </p:blipFill>
        <p:spPr>
          <a:xfrm>
            <a:off x="3094038" y="5190073"/>
            <a:ext cx="1859441" cy="646232"/>
          </a:xfrm>
          <a:prstGeom prst="rect">
            <a:avLst/>
          </a:prstGeom>
        </p:spPr>
      </p:pic>
      <p:sp>
        <p:nvSpPr>
          <p:cNvPr id="6" name="TextBox 5"/>
          <p:cNvSpPr txBox="1"/>
          <p:nvPr/>
        </p:nvSpPr>
        <p:spPr>
          <a:xfrm>
            <a:off x="2987040" y="4169664"/>
            <a:ext cx="1731264" cy="424732"/>
          </a:xfrm>
          <a:prstGeom prst="rect">
            <a:avLst/>
          </a:prstGeom>
          <a:noFill/>
        </p:spPr>
        <p:txBody>
          <a:bodyPr wrap="square" rtlCol="0">
            <a:spAutoFit/>
          </a:bodyPr>
          <a:lstStyle/>
          <a:p>
            <a:r>
              <a:rPr lang="ru-RU" dirty="0" smtClean="0"/>
              <a:t>Ком-этаж2</a:t>
            </a:r>
            <a:endParaRPr lang="en-US" dirty="0"/>
          </a:p>
        </p:txBody>
      </p:sp>
      <p:sp>
        <p:nvSpPr>
          <p:cNvPr id="7" name="TextBox 6"/>
          <p:cNvSpPr txBox="1"/>
          <p:nvPr/>
        </p:nvSpPr>
        <p:spPr>
          <a:xfrm>
            <a:off x="2901696" y="2974848"/>
            <a:ext cx="1816608" cy="424732"/>
          </a:xfrm>
          <a:prstGeom prst="rect">
            <a:avLst/>
          </a:prstGeom>
          <a:noFill/>
        </p:spPr>
        <p:txBody>
          <a:bodyPr wrap="square" rtlCol="0">
            <a:spAutoFit/>
          </a:bodyPr>
          <a:lstStyle/>
          <a:p>
            <a:r>
              <a:rPr lang="ru-RU" dirty="0" smtClean="0"/>
              <a:t>Ком-этаж3</a:t>
            </a:r>
            <a:endParaRPr lang="en-US" dirty="0"/>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7975" y="377825"/>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Имена узлов</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708CA1"/>
                </a:solidFill>
                <a:latin typeface="Arial"/>
                <a:ea typeface="+mj-ea"/>
                <a:cs typeface="+mj-cs"/>
              </a:rPr>
              <a:t>Настройка </a:t>
            </a:r>
            <a:r>
              <a:rPr lang="ru-RU" sz="3200" b="1" i="0" smtClean="0">
                <a:solidFill>
                  <a:srgbClr val="AAC1D8">
                    <a:lumMod val="75000"/>
                  </a:srgbClr>
                </a:solidFill>
                <a:latin typeface="Arial"/>
                <a:ea typeface="+mj-ea"/>
                <a:cs typeface="Arial"/>
              </a:rPr>
              <a:t>имён узлов</a:t>
            </a:r>
            <a:endParaRPr lang="ru-RU">
              <a:solidFill>
                <a:schemeClr val="accent5">
                  <a:lumMod val="75000"/>
                </a:schemeClr>
              </a:solidFill>
              <a:cs typeface="Arial" pitchFamily="34" charset="0"/>
            </a:endParaRPr>
          </a:p>
        </p:txBody>
      </p:sp>
      <p:sp>
        <p:nvSpPr>
          <p:cNvPr id="3" name="TextBox 2"/>
          <p:cNvSpPr txBox="1"/>
          <p:nvPr/>
        </p:nvSpPr>
        <p:spPr>
          <a:xfrm>
            <a:off x="307975" y="1751308"/>
            <a:ext cx="8765541" cy="2308324"/>
          </a:xfrm>
          <a:prstGeom prst="rect">
            <a:avLst/>
          </a:prstGeom>
          <a:noFill/>
        </p:spPr>
        <p:txBody>
          <a:bodyPr wrap="none" rtlCol="0">
            <a:spAutoFit/>
          </a:bodyPr>
          <a:lstStyle/>
          <a:p>
            <a:pPr algn="l"/>
            <a:r>
              <a:rPr lang="en-US" sz="4000" dirty="0"/>
              <a:t>Switch&gt;enable</a:t>
            </a:r>
          </a:p>
          <a:p>
            <a:pPr algn="l"/>
            <a:r>
              <a:rPr lang="en-US" sz="4000" dirty="0" err="1"/>
              <a:t>Switch#configure</a:t>
            </a:r>
            <a:r>
              <a:rPr lang="en-US" sz="4000" dirty="0"/>
              <a:t> </a:t>
            </a:r>
            <a:r>
              <a:rPr lang="en-US" sz="4000" dirty="0" smtClean="0"/>
              <a:t>terminal.</a:t>
            </a:r>
            <a:endParaRPr lang="en-US" sz="4000" dirty="0"/>
          </a:p>
          <a:p>
            <a:pPr algn="l"/>
            <a:r>
              <a:rPr lang="en-US" sz="4000" dirty="0"/>
              <a:t>Switch(</a:t>
            </a:r>
            <a:r>
              <a:rPr lang="en-US" sz="4000" dirty="0" err="1"/>
              <a:t>config</a:t>
            </a:r>
            <a:r>
              <a:rPr lang="en-US" sz="4000" dirty="0"/>
              <a:t>)#</a:t>
            </a:r>
            <a:r>
              <a:rPr lang="en-US" sz="4000" b="1" dirty="0">
                <a:solidFill>
                  <a:srgbClr val="FF0000"/>
                </a:solidFill>
              </a:rPr>
              <a:t>hostname</a:t>
            </a:r>
            <a:r>
              <a:rPr lang="en-US" sz="4000" dirty="0"/>
              <a:t> </a:t>
            </a:r>
            <a:r>
              <a:rPr lang="en-US" sz="4000" dirty="0">
                <a:solidFill>
                  <a:srgbClr val="00B050"/>
                </a:solidFill>
              </a:rPr>
              <a:t>Sw-Floor-1</a:t>
            </a:r>
          </a:p>
          <a:p>
            <a:pPr algn="l"/>
            <a:r>
              <a:rPr lang="en-US" sz="4000" dirty="0">
                <a:solidFill>
                  <a:srgbClr val="00B050"/>
                </a:solidFill>
              </a:rPr>
              <a:t>Sw-Floor-1</a:t>
            </a:r>
            <a:r>
              <a:rPr lang="en-US" sz="4000" dirty="0"/>
              <a:t>(</a:t>
            </a:r>
            <a:r>
              <a:rPr lang="en-US" sz="4000" dirty="0" err="1"/>
              <a:t>config</a:t>
            </a:r>
            <a:r>
              <a:rPr lang="en-US" sz="4000" dirty="0"/>
              <a:t>)#</a:t>
            </a:r>
          </a:p>
        </p:txBody>
      </p:sp>
      <p:sp>
        <p:nvSpPr>
          <p:cNvPr id="4" name="TextBox 3"/>
          <p:cNvSpPr txBox="1"/>
          <p:nvPr/>
        </p:nvSpPr>
        <p:spPr>
          <a:xfrm>
            <a:off x="1524109" y="5548393"/>
            <a:ext cx="6333272" cy="424732"/>
          </a:xfrm>
          <a:prstGeom prst="rect">
            <a:avLst/>
          </a:prstGeom>
          <a:noFill/>
        </p:spPr>
        <p:txBody>
          <a:bodyPr wrap="none" rtlCol="0">
            <a:spAutoFit/>
          </a:bodyPr>
          <a:lstStyle/>
          <a:p>
            <a:r>
              <a:rPr lang="ru-RU" dirty="0" smtClean="0"/>
              <a:t>Команда для изменения имени устройства</a:t>
            </a:r>
            <a:endParaRPr lang="en-US" dirty="0"/>
          </a:p>
        </p:txBody>
      </p:sp>
      <p:cxnSp>
        <p:nvCxnSpPr>
          <p:cNvPr id="6" name="Прямая со стрелкой 5"/>
          <p:cNvCxnSpPr/>
          <p:nvPr/>
        </p:nvCxnSpPr>
        <p:spPr bwMode="auto">
          <a:xfrm flipH="1" flipV="1">
            <a:off x="5284922" y="3471620"/>
            <a:ext cx="278970" cy="19992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Прямая со стрелкой 7"/>
          <p:cNvCxnSpPr/>
          <p:nvPr/>
        </p:nvCxnSpPr>
        <p:spPr bwMode="auto">
          <a:xfrm flipH="1" flipV="1">
            <a:off x="2014780" y="4059632"/>
            <a:ext cx="1611823" cy="127178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7975" y="377825"/>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Имена узлов</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708CA1"/>
                </a:solidFill>
                <a:latin typeface="Arial"/>
                <a:ea typeface="+mj-ea"/>
                <a:cs typeface="+mj-cs"/>
              </a:rPr>
              <a:t>Настройка </a:t>
            </a:r>
            <a:r>
              <a:rPr lang="ru-RU" sz="3200" b="1" i="0" smtClean="0">
                <a:solidFill>
                  <a:srgbClr val="AAC1D8">
                    <a:lumMod val="75000"/>
                  </a:srgbClr>
                </a:solidFill>
                <a:latin typeface="Arial"/>
                <a:ea typeface="+mj-ea"/>
                <a:cs typeface="Arial"/>
              </a:rPr>
              <a:t>имён узлов</a:t>
            </a:r>
            <a:endParaRPr lang="ru-RU">
              <a:solidFill>
                <a:schemeClr val="accent5">
                  <a:lumMod val="75000"/>
                </a:schemeClr>
              </a:solidFill>
              <a:cs typeface="Arial" pitchFamily="34" charset="0"/>
            </a:endParaRPr>
          </a:p>
        </p:txBody>
      </p:sp>
      <p:sp>
        <p:nvSpPr>
          <p:cNvPr id="3" name="TextBox 2"/>
          <p:cNvSpPr txBox="1"/>
          <p:nvPr/>
        </p:nvSpPr>
        <p:spPr>
          <a:xfrm>
            <a:off x="551772" y="2037664"/>
            <a:ext cx="7657867" cy="1200329"/>
          </a:xfrm>
          <a:prstGeom prst="rect">
            <a:avLst/>
          </a:prstGeom>
          <a:noFill/>
        </p:spPr>
        <p:txBody>
          <a:bodyPr wrap="none" rtlCol="0">
            <a:spAutoFit/>
          </a:bodyPr>
          <a:lstStyle/>
          <a:p>
            <a:pPr algn="l"/>
            <a:r>
              <a:rPr lang="en-US" sz="4000" dirty="0"/>
              <a:t>Sw-Floor-1(</a:t>
            </a:r>
            <a:r>
              <a:rPr lang="en-US" sz="4000" dirty="0" err="1"/>
              <a:t>config</a:t>
            </a:r>
            <a:r>
              <a:rPr lang="en-US" sz="4000" dirty="0"/>
              <a:t>)#</a:t>
            </a:r>
            <a:r>
              <a:rPr lang="en-US" sz="4000" b="1" dirty="0">
                <a:solidFill>
                  <a:srgbClr val="FF0000"/>
                </a:solidFill>
              </a:rPr>
              <a:t>no</a:t>
            </a:r>
            <a:r>
              <a:rPr lang="en-US" sz="4000" dirty="0"/>
              <a:t> hostname</a:t>
            </a:r>
          </a:p>
          <a:p>
            <a:pPr algn="l"/>
            <a:r>
              <a:rPr lang="en-US" sz="4000" dirty="0"/>
              <a:t>Switch(</a:t>
            </a:r>
            <a:r>
              <a:rPr lang="en-US" sz="4000" dirty="0" err="1"/>
              <a:t>config</a:t>
            </a:r>
            <a:r>
              <a:rPr lang="en-US" sz="4000" dirty="0"/>
              <a:t>)#</a:t>
            </a:r>
          </a:p>
        </p:txBody>
      </p:sp>
      <p:sp>
        <p:nvSpPr>
          <p:cNvPr id="4" name="TextBox 3"/>
          <p:cNvSpPr txBox="1"/>
          <p:nvPr/>
        </p:nvSpPr>
        <p:spPr>
          <a:xfrm>
            <a:off x="1577289" y="4919877"/>
            <a:ext cx="6133923" cy="424732"/>
          </a:xfrm>
          <a:prstGeom prst="rect">
            <a:avLst/>
          </a:prstGeom>
          <a:noFill/>
        </p:spPr>
        <p:txBody>
          <a:bodyPr wrap="none" rtlCol="0">
            <a:spAutoFit/>
          </a:bodyPr>
          <a:lstStyle/>
          <a:p>
            <a:r>
              <a:rPr lang="ru-RU" dirty="0" smtClean="0"/>
              <a:t>Команда для удаления имени устройства</a:t>
            </a:r>
            <a:endParaRPr lang="en-US" dirty="0"/>
          </a:p>
        </p:txBody>
      </p:sp>
      <p:cxnSp>
        <p:nvCxnSpPr>
          <p:cNvPr id="6" name="Прямая со стрелкой 5"/>
          <p:cNvCxnSpPr/>
          <p:nvPr/>
        </p:nvCxnSpPr>
        <p:spPr bwMode="auto">
          <a:xfrm flipH="1" flipV="1">
            <a:off x="5470902" y="2738567"/>
            <a:ext cx="278970" cy="19992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Прямая со стрелкой 7"/>
          <p:cNvCxnSpPr/>
          <p:nvPr/>
        </p:nvCxnSpPr>
        <p:spPr bwMode="auto">
          <a:xfrm flipH="1" flipV="1">
            <a:off x="1890793" y="3352028"/>
            <a:ext cx="1611823" cy="127178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686436094"/>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2100" y="392113"/>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Ограничение доступа к конфигурациям устройств</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Защита доступа к устройству</a:t>
            </a:r>
            <a:endParaRPr lang="ru-RU">
              <a:solidFill>
                <a:schemeClr val="accent5">
                  <a:lumMod val="75000"/>
                </a:schemeClr>
              </a:solidFill>
              <a:cs typeface="Arial" pitchFamily="34" charset="0"/>
            </a:endParaRPr>
          </a:p>
        </p:txBody>
      </p:sp>
      <p:sp>
        <p:nvSpPr>
          <p:cNvPr id="35843" name="Rectangle 1"/>
          <p:cNvSpPr>
            <a:spLocks noChangeArrowheads="1"/>
          </p:cNvSpPr>
          <p:nvPr/>
        </p:nvSpPr>
        <p:spPr bwMode="auto">
          <a:xfrm>
            <a:off x="471488" y="1297220"/>
            <a:ext cx="8077200" cy="410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None/>
            </a:pPr>
            <a:r>
              <a:rPr lang="ru-RU" sz="2400" b="0" i="0" dirty="0" smtClean="0">
                <a:solidFill>
                  <a:schemeClr val="tx1"/>
                </a:solidFill>
                <a:latin typeface="Arial"/>
                <a:ea typeface="+mn-ea"/>
                <a:cs typeface="+mn-cs"/>
              </a:rPr>
              <a:t>Ниже приведены типы паролей.</a:t>
            </a:r>
          </a:p>
          <a:p>
            <a:pPr algn="l">
              <a:buNone/>
            </a:pPr>
            <a:endParaRPr lang="ru-RU" dirty="0" smtClean="0"/>
          </a:p>
          <a:p>
            <a:pPr marL="342900" indent="-342900" algn="l">
              <a:buFont typeface="Wingdings"/>
              <a:buChar char="§"/>
            </a:pPr>
            <a:r>
              <a:rPr lang="ru-RU" sz="2200" b="1" i="0" dirty="0" smtClean="0">
                <a:solidFill>
                  <a:schemeClr val="tx1"/>
                </a:solidFill>
                <a:latin typeface="Arial"/>
                <a:ea typeface="+mn-ea"/>
                <a:cs typeface="+mn-cs"/>
              </a:rPr>
              <a:t>Enable password</a:t>
            </a:r>
            <a:r>
              <a:rPr lang="ru-RU" sz="2200" b="0" i="0" dirty="0" smtClean="0">
                <a:solidFill>
                  <a:schemeClr val="tx1"/>
                </a:solidFill>
                <a:latin typeface="Arial"/>
                <a:ea typeface="+mn-ea"/>
                <a:cs typeface="+mn-cs"/>
              </a:rPr>
              <a:t>: ограничивает доступ к привилегированному режиму</a:t>
            </a:r>
          </a:p>
          <a:p>
            <a:pPr marL="342900" indent="-342900" algn="l">
              <a:buFont typeface="Wingdings"/>
              <a:buChar char="§"/>
            </a:pPr>
            <a:endParaRPr lang="ru-RU" sz="2200" dirty="0" smtClean="0"/>
          </a:p>
          <a:p>
            <a:pPr marL="342900" indent="-342900" algn="l">
              <a:buFont typeface="Wingdings"/>
              <a:buChar char="§"/>
            </a:pPr>
            <a:r>
              <a:rPr lang="ru-RU" sz="2200" b="1" i="0" dirty="0" smtClean="0">
                <a:solidFill>
                  <a:schemeClr val="tx1"/>
                </a:solidFill>
                <a:latin typeface="Arial"/>
                <a:ea typeface="+mn-ea"/>
                <a:cs typeface="+mn-cs"/>
              </a:rPr>
              <a:t>Enable secret</a:t>
            </a:r>
            <a:r>
              <a:rPr lang="ru-RU" sz="2200" b="0" i="0" dirty="0" smtClean="0">
                <a:solidFill>
                  <a:schemeClr val="tx1"/>
                </a:solidFill>
                <a:latin typeface="Arial"/>
                <a:ea typeface="+mn-ea"/>
                <a:cs typeface="+mn-cs"/>
              </a:rPr>
              <a:t>: с шифрованием, ограничивает доступ к привилегированному режиму</a:t>
            </a:r>
          </a:p>
          <a:p>
            <a:pPr marL="342900" indent="-342900" algn="l">
              <a:buFont typeface="Wingdings"/>
              <a:buChar char="§"/>
            </a:pPr>
            <a:endParaRPr lang="ru-RU" sz="2200" dirty="0" smtClean="0"/>
          </a:p>
          <a:p>
            <a:pPr marL="342900" indent="-342900" algn="l">
              <a:buFont typeface="Wingdings"/>
              <a:buChar char="§"/>
            </a:pPr>
            <a:r>
              <a:rPr lang="ru-RU" sz="2200" b="1" i="0" dirty="0" smtClean="0">
                <a:solidFill>
                  <a:schemeClr val="tx1"/>
                </a:solidFill>
                <a:latin typeface="Arial"/>
                <a:ea typeface="+mn-ea"/>
                <a:cs typeface="+mn-cs"/>
              </a:rPr>
              <a:t>Console password</a:t>
            </a:r>
            <a:r>
              <a:rPr lang="ru-RU" sz="2200" b="0" i="0" dirty="0" smtClean="0">
                <a:solidFill>
                  <a:schemeClr val="tx1"/>
                </a:solidFill>
                <a:latin typeface="Arial"/>
                <a:ea typeface="+mn-ea"/>
                <a:cs typeface="+mn-cs"/>
              </a:rPr>
              <a:t>: ограничивает доступ к устройству, используя консольное соединение</a:t>
            </a:r>
          </a:p>
          <a:p>
            <a:pPr marL="342900" indent="-342900" algn="l">
              <a:buFont typeface="Wingdings"/>
              <a:buChar char="§"/>
            </a:pPr>
            <a:endParaRPr lang="ru-RU" sz="2200" dirty="0" smtClean="0"/>
          </a:p>
          <a:p>
            <a:pPr marL="342900" indent="-342900" algn="l">
              <a:buFont typeface="Wingdings"/>
              <a:buChar char="§"/>
            </a:pPr>
            <a:r>
              <a:rPr lang="ru-RU" sz="2200" b="1" i="0" dirty="0" smtClean="0">
                <a:solidFill>
                  <a:schemeClr val="tx1"/>
                </a:solidFill>
                <a:latin typeface="Arial"/>
                <a:ea typeface="+mn-ea"/>
                <a:cs typeface="+mn-cs"/>
              </a:rPr>
              <a:t>VTY password</a:t>
            </a:r>
            <a:r>
              <a:rPr lang="ru-RU" sz="2200" b="0" i="0" dirty="0" smtClean="0">
                <a:solidFill>
                  <a:schemeClr val="tx1"/>
                </a:solidFill>
                <a:latin typeface="Arial"/>
                <a:ea typeface="+mn-ea"/>
                <a:cs typeface="+mn-cs"/>
              </a:rPr>
              <a:t>: ограничивает доступ к устройству по протоколу Telnet</a:t>
            </a:r>
            <a:endParaRPr lang="ru-RU" sz="2200" b="0" i="0" dirty="0">
              <a:solidFill>
                <a:schemeClr val="tx1"/>
              </a:solidFill>
              <a:latin typeface="Arial"/>
              <a:ea typeface="+mn-ea"/>
              <a:cs typeface="+mn-cs"/>
            </a:endParaRPr>
          </a:p>
        </p:txBody>
      </p:sp>
      <p:sp>
        <p:nvSpPr>
          <p:cNvPr id="35844" name="Rectangle 1"/>
          <p:cNvSpPr>
            <a:spLocks noChangeArrowheads="1"/>
          </p:cNvSpPr>
          <p:nvPr/>
        </p:nvSpPr>
        <p:spPr bwMode="auto">
          <a:xfrm>
            <a:off x="587374" y="5504323"/>
            <a:ext cx="8222797" cy="100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None/>
            </a:pPr>
            <a:r>
              <a:rPr lang="ru-RU" sz="2200" b="1" i="0" dirty="0" smtClean="0">
                <a:solidFill>
                  <a:schemeClr val="tx1"/>
                </a:solidFill>
                <a:latin typeface="Arial"/>
                <a:ea typeface="+mn-ea"/>
                <a:cs typeface="+mn-cs"/>
              </a:rPr>
              <a:t>Примечание.</a:t>
            </a:r>
            <a:r>
              <a:rPr lang="ru-RU" sz="2200" b="0" i="0" dirty="0" smtClean="0">
                <a:solidFill>
                  <a:schemeClr val="tx1"/>
                </a:solidFill>
                <a:latin typeface="Arial"/>
                <a:ea typeface="+mn-ea"/>
                <a:cs typeface="+mn-cs"/>
              </a:rPr>
              <a:t> В большинстве лабораторных работ в рамках данного курса мы используем простые пароли (например </a:t>
            </a:r>
            <a:r>
              <a:rPr lang="ru-RU" sz="2200" b="1" i="0" dirty="0" smtClean="0">
                <a:solidFill>
                  <a:schemeClr val="tx1"/>
                </a:solidFill>
                <a:latin typeface="Arial"/>
                <a:ea typeface="+mn-ea"/>
                <a:cs typeface="+mn-cs"/>
              </a:rPr>
              <a:t>cisco</a:t>
            </a:r>
            <a:r>
              <a:rPr lang="ru-RU" sz="2200" b="0" i="0" dirty="0" smtClean="0">
                <a:solidFill>
                  <a:schemeClr val="tx1"/>
                </a:solidFill>
                <a:latin typeface="Arial"/>
                <a:ea typeface="+mn-ea"/>
                <a:cs typeface="+mn-cs"/>
              </a:rPr>
              <a:t> или </a:t>
            </a:r>
            <a:r>
              <a:rPr lang="ru-RU" sz="2200" b="1" i="0" dirty="0" smtClean="0">
                <a:solidFill>
                  <a:schemeClr val="tx1"/>
                </a:solidFill>
                <a:latin typeface="Arial"/>
                <a:ea typeface="+mn-ea"/>
                <a:cs typeface="+mn-cs"/>
              </a:rPr>
              <a:t>class</a:t>
            </a:r>
            <a:r>
              <a:rPr lang="ru-RU" sz="2200" b="0" i="0" dirty="0" smtClean="0">
                <a:solidFill>
                  <a:schemeClr val="tx1"/>
                </a:solidFill>
                <a:latin typeface="Arial"/>
                <a:ea typeface="+mn-ea"/>
                <a:cs typeface="+mn-cs"/>
              </a:rPr>
              <a:t>).</a:t>
            </a:r>
            <a:endParaRPr lang="ru-RU" sz="2200" b="0" i="0" dirty="0">
              <a:solidFill>
                <a:schemeClr val="tx1"/>
              </a:solidFill>
              <a:latin typeface="Arial"/>
              <a:ea typeface="+mn-ea"/>
              <a:cs typeface="+mn-cs"/>
            </a:endParaRPr>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2100" y="392113"/>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Arial"/>
              </a:rPr>
              <a:t>Ограничение доступа к конфигурациям устройств</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Защита доступа к устройству</a:t>
            </a:r>
            <a:endParaRPr lang="ru-RU">
              <a:solidFill>
                <a:schemeClr val="accent5">
                  <a:lumMod val="75000"/>
                </a:schemeClr>
              </a:solidFill>
              <a:cs typeface="Arial" pitchFamily="34" charset="0"/>
            </a:endParaRPr>
          </a:p>
        </p:txBody>
      </p:sp>
      <p:sp>
        <p:nvSpPr>
          <p:cNvPr id="35843" name="Rectangle 1"/>
          <p:cNvSpPr>
            <a:spLocks noChangeArrowheads="1"/>
          </p:cNvSpPr>
          <p:nvPr/>
        </p:nvSpPr>
        <p:spPr bwMode="auto">
          <a:xfrm>
            <a:off x="471487" y="1545193"/>
            <a:ext cx="8192065"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l">
              <a:buFont typeface="Arial" panose="020B0604020202020204" pitchFamily="34" charset="0"/>
              <a:buChar char="•"/>
            </a:pPr>
            <a:r>
              <a:rPr lang="ru-RU" sz="2800" dirty="0" smtClean="0"/>
              <a:t>Используйте </a:t>
            </a:r>
            <a:r>
              <a:rPr lang="ru-RU" sz="2800" dirty="0"/>
              <a:t>пароли длиной более 8 символов.</a:t>
            </a:r>
          </a:p>
          <a:p>
            <a:pPr marL="342900" indent="-342900" algn="l">
              <a:buFont typeface="Arial" panose="020B0604020202020204" pitchFamily="34" charset="0"/>
              <a:buChar char="•"/>
            </a:pPr>
            <a:r>
              <a:rPr lang="ru-RU" sz="2800" dirty="0"/>
              <a:t>Используйте сочетание прописных и заглавных букв, чисел, специальных знаков и/или числовых последовательностей.</a:t>
            </a:r>
          </a:p>
          <a:p>
            <a:pPr marL="342900" indent="-342900" algn="l">
              <a:buFont typeface="Arial" panose="020B0604020202020204" pitchFamily="34" charset="0"/>
              <a:buChar char="•"/>
            </a:pPr>
            <a:r>
              <a:rPr lang="ru-RU" sz="2800" dirty="0"/>
              <a:t>На разных устройствах рекомендуется использовать разные пароли.</a:t>
            </a:r>
          </a:p>
          <a:p>
            <a:pPr marL="342900" indent="-342900" algn="l">
              <a:buFont typeface="Arial" panose="020B0604020202020204" pitchFamily="34" charset="0"/>
              <a:buChar char="•"/>
            </a:pPr>
            <a:r>
              <a:rPr lang="ru-RU" sz="2800" dirty="0"/>
              <a:t>Не следует использовать общеупотребительные слова, такие как «пароль» или «администратор», так как их легко подобрать.</a:t>
            </a:r>
          </a:p>
        </p:txBody>
      </p:sp>
    </p:spTree>
    <p:extLst>
      <p:ext uri="{BB962C8B-B14F-4D97-AF65-F5344CB8AC3E}">
        <p14:creationId xmlns:p14="http://schemas.microsoft.com/office/powerpoint/2010/main" val="4266191030"/>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8438" y="566739"/>
            <a:ext cx="6164262" cy="779462"/>
          </a:xfrm>
        </p:spPr>
        <p:txBody>
          <a:bodyPr/>
          <a:lstStyle/>
          <a:p>
            <a:pPr marL="0" indent="0">
              <a:buNone/>
            </a:pPr>
            <a:r>
              <a:rPr lang="ru-RU" sz="3600" b="1" dirty="0"/>
              <a:t>2</a:t>
            </a:r>
            <a:r>
              <a:rPr lang="ru-RU" sz="3600" b="1" dirty="0" smtClean="0"/>
              <a:t>. Компоненты сети</a:t>
            </a:r>
            <a:endParaRPr lang="ru-RU" sz="3600" b="1"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75" y="1638300"/>
            <a:ext cx="8514973" cy="4205475"/>
          </a:xfrm>
          <a:prstGeom prst="rect">
            <a:avLst/>
          </a:prstGeom>
        </p:spPr>
      </p:pic>
    </p:spTree>
    <p:extLst>
      <p:ext uri="{BB962C8B-B14F-4D97-AF65-F5344CB8AC3E}">
        <p14:creationId xmlns:p14="http://schemas.microsoft.com/office/powerpoint/2010/main" val="21303907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2100" y="537253"/>
            <a:ext cx="8851900" cy="838200"/>
          </a:xfrm>
        </p:spPr>
        <p:txBody>
          <a:bodyPr/>
          <a:lstStyle/>
          <a:p>
            <a:pPr algn="l" defTabSz="814365">
              <a:spcBef>
                <a:spcPct val="0"/>
              </a:spcBef>
              <a:spcAft>
                <a:spcPct val="0"/>
              </a:spcAft>
              <a:buNone/>
            </a:pPr>
            <a:r>
              <a:rPr lang="ru-RU" sz="1400" b="1" i="0" dirty="0" smtClean="0">
                <a:solidFill>
                  <a:srgbClr val="708CA1"/>
                </a:solidFill>
                <a:latin typeface="Arial"/>
                <a:ea typeface="+mj-ea"/>
                <a:cs typeface="Arial"/>
              </a:rPr>
              <a:t>Ограничение доступа к конфигурациям устройств</a:t>
            </a:r>
            <a:r>
              <a:rPr lang="ru-RU" sz="3200" b="1" i="0" dirty="0" smtClean="0">
                <a:solidFill>
                  <a:srgbClr val="708CA1"/>
                </a:solidFill>
                <a:latin typeface="Arial"/>
                <a:ea typeface="+mj-ea"/>
                <a:cs typeface="+mj-cs"/>
              </a:rPr>
              <a:t/>
            </a:r>
            <a:br>
              <a:rPr lang="ru-RU" sz="3200" b="1" i="0" dirty="0" smtClean="0">
                <a:solidFill>
                  <a:srgbClr val="708CA1"/>
                </a:solidFill>
                <a:latin typeface="Arial"/>
                <a:ea typeface="+mj-ea"/>
                <a:cs typeface="+mj-cs"/>
              </a:rPr>
            </a:br>
            <a:r>
              <a:rPr lang="ru-RU" sz="2800" b="1" i="0" dirty="0" smtClean="0">
                <a:solidFill>
                  <a:srgbClr val="AAC1D8">
                    <a:lumMod val="75000"/>
                  </a:srgbClr>
                </a:solidFill>
                <a:latin typeface="Arial"/>
                <a:ea typeface="+mj-ea"/>
                <a:cs typeface="Arial"/>
              </a:rPr>
              <a:t>Защита доступа к привилегированному режиму</a:t>
            </a:r>
            <a:endParaRPr lang="ru-RU" sz="2800" dirty="0">
              <a:solidFill>
                <a:schemeClr val="accent5">
                  <a:lumMod val="75000"/>
                </a:schemeClr>
              </a:solidFill>
              <a:cs typeface="Arial" pitchFamily="34" charset="0"/>
            </a:endParaRPr>
          </a:p>
        </p:txBody>
      </p:sp>
      <p:sp>
        <p:nvSpPr>
          <p:cNvPr id="3" name="TextBox 2"/>
          <p:cNvSpPr txBox="1"/>
          <p:nvPr/>
        </p:nvSpPr>
        <p:spPr>
          <a:xfrm>
            <a:off x="292100" y="1503335"/>
            <a:ext cx="6803756" cy="4081117"/>
          </a:xfrm>
          <a:prstGeom prst="rect">
            <a:avLst/>
          </a:prstGeom>
          <a:noFill/>
        </p:spPr>
        <p:txBody>
          <a:bodyPr wrap="square" rtlCol="0">
            <a:spAutoFit/>
          </a:bodyPr>
          <a:lstStyle/>
          <a:p>
            <a:pPr algn="l"/>
            <a:r>
              <a:rPr lang="en-US" sz="3200" dirty="0"/>
              <a:t>Switch&gt;enable</a:t>
            </a:r>
          </a:p>
          <a:p>
            <a:pPr algn="l"/>
            <a:r>
              <a:rPr lang="en-US" sz="3200" dirty="0" err="1"/>
              <a:t>Switch#configure</a:t>
            </a:r>
            <a:r>
              <a:rPr lang="en-US" sz="3200" dirty="0"/>
              <a:t> terminal</a:t>
            </a:r>
          </a:p>
          <a:p>
            <a:pPr algn="l"/>
            <a:r>
              <a:rPr lang="en-US" sz="3200" dirty="0" smtClean="0"/>
              <a:t>Switch(</a:t>
            </a:r>
            <a:r>
              <a:rPr lang="en-US" sz="3200" dirty="0" err="1" smtClean="0"/>
              <a:t>config</a:t>
            </a:r>
            <a:r>
              <a:rPr lang="en-US" sz="3200" dirty="0"/>
              <a:t>)#</a:t>
            </a:r>
            <a:r>
              <a:rPr lang="en-US" sz="3200" b="1" dirty="0">
                <a:solidFill>
                  <a:srgbClr val="FF0000"/>
                </a:solidFill>
              </a:rPr>
              <a:t>enable secret </a:t>
            </a:r>
            <a:r>
              <a:rPr lang="en-US" sz="3200" dirty="0"/>
              <a:t>class</a:t>
            </a:r>
          </a:p>
          <a:p>
            <a:pPr algn="l"/>
            <a:r>
              <a:rPr lang="en-US" sz="3200" dirty="0"/>
              <a:t>Switch(</a:t>
            </a:r>
            <a:r>
              <a:rPr lang="en-US" sz="3200" dirty="0" err="1"/>
              <a:t>config</a:t>
            </a:r>
            <a:r>
              <a:rPr lang="en-US" sz="3200" dirty="0"/>
              <a:t>)#exit</a:t>
            </a:r>
          </a:p>
          <a:p>
            <a:pPr algn="l"/>
            <a:r>
              <a:rPr lang="en-US" sz="3200" dirty="0"/>
              <a:t>Switch</a:t>
            </a:r>
            <a:r>
              <a:rPr lang="en-US" sz="3200" dirty="0" smtClean="0"/>
              <a:t>#</a:t>
            </a:r>
            <a:endParaRPr lang="en-US" sz="3200" dirty="0"/>
          </a:p>
          <a:p>
            <a:pPr algn="l"/>
            <a:r>
              <a:rPr lang="en-US" sz="3200" dirty="0" err="1"/>
              <a:t>Switch#disable</a:t>
            </a:r>
            <a:endParaRPr lang="en-US" sz="3200" dirty="0"/>
          </a:p>
          <a:p>
            <a:pPr algn="l"/>
            <a:r>
              <a:rPr lang="en-US" sz="3200" dirty="0"/>
              <a:t>Switch&gt;enable</a:t>
            </a:r>
          </a:p>
          <a:p>
            <a:pPr algn="l"/>
            <a:r>
              <a:rPr lang="en-US" sz="3200" dirty="0"/>
              <a:t>Password: </a:t>
            </a:r>
          </a:p>
          <a:p>
            <a:pPr algn="l"/>
            <a:r>
              <a:rPr lang="en-US" sz="3200" dirty="0"/>
              <a:t>Switch#</a:t>
            </a:r>
          </a:p>
        </p:txBody>
      </p:sp>
      <p:sp>
        <p:nvSpPr>
          <p:cNvPr id="4" name="TextBox 3"/>
          <p:cNvSpPr txBox="1"/>
          <p:nvPr/>
        </p:nvSpPr>
        <p:spPr>
          <a:xfrm>
            <a:off x="2521165" y="4215746"/>
            <a:ext cx="4225656" cy="1089529"/>
          </a:xfrm>
          <a:prstGeom prst="rect">
            <a:avLst/>
          </a:prstGeom>
          <a:noFill/>
        </p:spPr>
        <p:txBody>
          <a:bodyPr wrap="square" rtlCol="0">
            <a:spAutoFit/>
          </a:bodyPr>
          <a:lstStyle/>
          <a:p>
            <a:r>
              <a:rPr lang="ru-RU" dirty="0" smtClean="0"/>
              <a:t>Защита привилегированного режима</a:t>
            </a:r>
            <a:endParaRPr lang="en-US" dirty="0"/>
          </a:p>
        </p:txBody>
      </p:sp>
      <p:cxnSp>
        <p:nvCxnSpPr>
          <p:cNvPr id="6" name="Прямая со стрелкой 5"/>
          <p:cNvCxnSpPr/>
          <p:nvPr/>
        </p:nvCxnSpPr>
        <p:spPr bwMode="auto">
          <a:xfrm flipH="1" flipV="1">
            <a:off x="4463512" y="2913681"/>
            <a:ext cx="170481" cy="10228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p:cNvSpPr txBox="1"/>
          <p:nvPr/>
        </p:nvSpPr>
        <p:spPr>
          <a:xfrm>
            <a:off x="6678747" y="4087864"/>
            <a:ext cx="1436284" cy="424732"/>
          </a:xfrm>
          <a:prstGeom prst="rect">
            <a:avLst/>
          </a:prstGeom>
          <a:noFill/>
        </p:spPr>
        <p:txBody>
          <a:bodyPr wrap="square" rtlCol="0">
            <a:spAutoFit/>
          </a:bodyPr>
          <a:lstStyle/>
          <a:p>
            <a:r>
              <a:rPr lang="ru-RU" dirty="0" smtClean="0"/>
              <a:t>Пароль</a:t>
            </a:r>
            <a:endParaRPr lang="en-US" dirty="0"/>
          </a:p>
        </p:txBody>
      </p:sp>
      <p:cxnSp>
        <p:nvCxnSpPr>
          <p:cNvPr id="12" name="Прямая со стрелкой 11"/>
          <p:cNvCxnSpPr>
            <a:stCxn id="10" idx="0"/>
          </p:cNvCxnSpPr>
          <p:nvPr/>
        </p:nvCxnSpPr>
        <p:spPr bwMode="auto">
          <a:xfrm flipH="1" flipV="1">
            <a:off x="6425716" y="2940989"/>
            <a:ext cx="971173" cy="114687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2100" y="580795"/>
            <a:ext cx="8851900" cy="838200"/>
          </a:xfrm>
        </p:spPr>
        <p:txBody>
          <a:bodyPr/>
          <a:lstStyle/>
          <a:p>
            <a:pPr algn="l" defTabSz="814365">
              <a:spcBef>
                <a:spcPct val="0"/>
              </a:spcBef>
              <a:spcAft>
                <a:spcPct val="0"/>
              </a:spcAft>
              <a:buNone/>
            </a:pPr>
            <a:r>
              <a:rPr lang="ru-RU" sz="1400" b="1" i="0" dirty="0" smtClean="0">
                <a:solidFill>
                  <a:srgbClr val="708CA1"/>
                </a:solidFill>
                <a:latin typeface="Arial"/>
                <a:ea typeface="+mj-ea"/>
                <a:cs typeface="Arial"/>
              </a:rPr>
              <a:t>Ограничение доступа к конфигурациям устройств</a:t>
            </a:r>
            <a:r>
              <a:rPr lang="ru-RU" sz="3200" b="1" i="0" dirty="0" smtClean="0">
                <a:solidFill>
                  <a:srgbClr val="708CA1"/>
                </a:solidFill>
                <a:latin typeface="Arial"/>
                <a:ea typeface="+mj-ea"/>
                <a:cs typeface="+mj-cs"/>
              </a:rPr>
              <a:t/>
            </a:r>
            <a:br>
              <a:rPr lang="ru-RU" sz="3200" b="1" i="0" dirty="0" smtClean="0">
                <a:solidFill>
                  <a:srgbClr val="708CA1"/>
                </a:solidFill>
                <a:latin typeface="Arial"/>
                <a:ea typeface="+mj-ea"/>
                <a:cs typeface="+mj-cs"/>
              </a:rPr>
            </a:br>
            <a:r>
              <a:rPr lang="ru-RU" sz="2800" b="1" i="0" dirty="0" smtClean="0">
                <a:solidFill>
                  <a:srgbClr val="AAC1D8">
                    <a:lumMod val="75000"/>
                  </a:srgbClr>
                </a:solidFill>
                <a:latin typeface="Arial"/>
                <a:ea typeface="+mj-ea"/>
                <a:cs typeface="Arial"/>
              </a:rPr>
              <a:t>Защита доступа к пользовательскому режиму</a:t>
            </a:r>
            <a:endParaRPr lang="ru-RU" sz="2800" dirty="0">
              <a:solidFill>
                <a:schemeClr val="accent5">
                  <a:lumMod val="75000"/>
                </a:schemeClr>
              </a:solidFill>
              <a:cs typeface="Arial" pitchFamily="34" charset="0"/>
            </a:endParaRPr>
          </a:p>
        </p:txBody>
      </p:sp>
      <p:sp>
        <p:nvSpPr>
          <p:cNvPr id="2" name="TextBox 1"/>
          <p:cNvSpPr txBox="1"/>
          <p:nvPr/>
        </p:nvSpPr>
        <p:spPr>
          <a:xfrm>
            <a:off x="292100" y="1921790"/>
            <a:ext cx="7253207" cy="2751522"/>
          </a:xfrm>
          <a:prstGeom prst="rect">
            <a:avLst/>
          </a:prstGeom>
          <a:noFill/>
        </p:spPr>
        <p:txBody>
          <a:bodyPr wrap="square" rtlCol="0">
            <a:spAutoFit/>
          </a:bodyPr>
          <a:lstStyle/>
          <a:p>
            <a:pPr algn="l"/>
            <a:r>
              <a:rPr lang="en-US" sz="3200" dirty="0"/>
              <a:t>Switch</a:t>
            </a:r>
            <a:r>
              <a:rPr lang="en-US" sz="3200" dirty="0" smtClean="0"/>
              <a:t>&gt; enable</a:t>
            </a:r>
            <a:endParaRPr lang="en-US" sz="3200" dirty="0"/>
          </a:p>
          <a:p>
            <a:pPr algn="l"/>
            <a:r>
              <a:rPr lang="en-US" sz="3200" dirty="0"/>
              <a:t>Password: </a:t>
            </a:r>
          </a:p>
          <a:p>
            <a:pPr algn="l"/>
            <a:r>
              <a:rPr lang="en-US" sz="3200" dirty="0"/>
              <a:t>Switch</a:t>
            </a:r>
            <a:r>
              <a:rPr lang="en-US" sz="3200" dirty="0" smtClean="0"/>
              <a:t># </a:t>
            </a:r>
            <a:r>
              <a:rPr lang="en-US" sz="3200" dirty="0" err="1" smtClean="0"/>
              <a:t>conf</a:t>
            </a:r>
            <a:r>
              <a:rPr lang="en-US" sz="3200" dirty="0" smtClean="0"/>
              <a:t> </a:t>
            </a:r>
            <a:r>
              <a:rPr lang="en-US" sz="3200" dirty="0"/>
              <a:t>terminal</a:t>
            </a:r>
          </a:p>
          <a:p>
            <a:pPr algn="l"/>
            <a:r>
              <a:rPr lang="en-US" sz="3200" dirty="0" smtClean="0"/>
              <a:t>Switch(</a:t>
            </a:r>
            <a:r>
              <a:rPr lang="en-US" sz="3200" dirty="0" err="1" smtClean="0"/>
              <a:t>config</a:t>
            </a:r>
            <a:r>
              <a:rPr lang="en-US" sz="3200" dirty="0" smtClean="0"/>
              <a:t>)# line </a:t>
            </a:r>
            <a:r>
              <a:rPr lang="en-US" sz="3200" dirty="0"/>
              <a:t>console 0</a:t>
            </a:r>
          </a:p>
          <a:p>
            <a:pPr algn="l"/>
            <a:r>
              <a:rPr lang="en-US" sz="3200" dirty="0"/>
              <a:t>Switch(</a:t>
            </a:r>
            <a:r>
              <a:rPr lang="en-US" sz="3200" dirty="0" err="1"/>
              <a:t>config</a:t>
            </a:r>
            <a:r>
              <a:rPr lang="en-US" sz="3200" dirty="0"/>
              <a:t>-line</a:t>
            </a:r>
            <a:r>
              <a:rPr lang="en-US" sz="3200" dirty="0" smtClean="0"/>
              <a:t>)# </a:t>
            </a:r>
            <a:r>
              <a:rPr lang="en-US" sz="3200" b="1" dirty="0" smtClean="0">
                <a:solidFill>
                  <a:srgbClr val="FF0000"/>
                </a:solidFill>
              </a:rPr>
              <a:t>password</a:t>
            </a:r>
            <a:r>
              <a:rPr lang="en-US" sz="3200" dirty="0" smtClean="0"/>
              <a:t> </a:t>
            </a:r>
            <a:r>
              <a:rPr lang="en-US" sz="3200" dirty="0"/>
              <a:t>cisco</a:t>
            </a:r>
          </a:p>
          <a:p>
            <a:pPr algn="l"/>
            <a:r>
              <a:rPr lang="en-US" sz="3200" dirty="0"/>
              <a:t>Switch(</a:t>
            </a:r>
            <a:r>
              <a:rPr lang="en-US" sz="3200" dirty="0" err="1"/>
              <a:t>config</a:t>
            </a:r>
            <a:r>
              <a:rPr lang="en-US" sz="3200" dirty="0"/>
              <a:t>-line</a:t>
            </a:r>
            <a:r>
              <a:rPr lang="en-US" sz="3200" dirty="0" smtClean="0"/>
              <a:t>)# login</a:t>
            </a:r>
            <a:endParaRPr lang="en-US" sz="3200" dirty="0"/>
          </a:p>
        </p:txBody>
      </p:sp>
      <p:sp>
        <p:nvSpPr>
          <p:cNvPr id="3" name="TextBox 2"/>
          <p:cNvSpPr txBox="1"/>
          <p:nvPr/>
        </p:nvSpPr>
        <p:spPr>
          <a:xfrm>
            <a:off x="2774197" y="5315918"/>
            <a:ext cx="4618495" cy="1089529"/>
          </a:xfrm>
          <a:prstGeom prst="rect">
            <a:avLst/>
          </a:prstGeom>
          <a:noFill/>
        </p:spPr>
        <p:txBody>
          <a:bodyPr wrap="square" rtlCol="0">
            <a:spAutoFit/>
          </a:bodyPr>
          <a:lstStyle/>
          <a:p>
            <a:r>
              <a:rPr lang="ru-RU" dirty="0" smtClean="0"/>
              <a:t>Защищает консольный порт для доступа к командной строке</a:t>
            </a:r>
            <a:endParaRPr lang="en-US" dirty="0"/>
          </a:p>
        </p:txBody>
      </p:sp>
      <p:cxnSp>
        <p:nvCxnSpPr>
          <p:cNvPr id="6" name="Прямая со стрелкой 5"/>
          <p:cNvCxnSpPr>
            <a:stCxn id="3" idx="0"/>
          </p:cNvCxnSpPr>
          <p:nvPr/>
        </p:nvCxnSpPr>
        <p:spPr bwMode="auto">
          <a:xfrm flipH="1" flipV="1">
            <a:off x="5067946" y="4262034"/>
            <a:ext cx="15499" cy="1053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7932" y="392113"/>
            <a:ext cx="8851900" cy="838200"/>
          </a:xfrm>
        </p:spPr>
        <p:txBody>
          <a:bodyPr/>
          <a:lstStyle/>
          <a:p>
            <a:pPr algn="l" defTabSz="814365">
              <a:spcBef>
                <a:spcPct val="0"/>
              </a:spcBef>
              <a:spcAft>
                <a:spcPct val="0"/>
              </a:spcAft>
              <a:buNone/>
            </a:pPr>
            <a:r>
              <a:rPr lang="ru-RU" sz="1600" b="1" i="0" dirty="0" smtClean="0">
                <a:solidFill>
                  <a:srgbClr val="708CA1"/>
                </a:solidFill>
                <a:latin typeface="Arial"/>
                <a:ea typeface="+mj-ea"/>
                <a:cs typeface="Arial"/>
              </a:rPr>
              <a:t>Ограничение доступа к конфигурациям устройства</a:t>
            </a:r>
            <a:r>
              <a:rPr lang="ru-RU" sz="3200" b="1" i="0" dirty="0" smtClean="0">
                <a:solidFill>
                  <a:srgbClr val="708CA1"/>
                </a:solidFill>
                <a:latin typeface="Arial"/>
                <a:ea typeface="+mj-ea"/>
                <a:cs typeface="+mj-cs"/>
              </a:rPr>
              <a:t/>
            </a:r>
            <a:br>
              <a:rPr lang="ru-RU" sz="3200" b="1" i="0" dirty="0" smtClean="0">
                <a:solidFill>
                  <a:srgbClr val="708CA1"/>
                </a:solidFill>
                <a:latin typeface="Arial"/>
                <a:ea typeface="+mj-ea"/>
                <a:cs typeface="+mj-cs"/>
              </a:rPr>
            </a:br>
            <a:r>
              <a:rPr lang="ru-RU" sz="3000" b="1" i="0" dirty="0" smtClean="0">
                <a:solidFill>
                  <a:srgbClr val="AAC1D8">
                    <a:lumMod val="75000"/>
                  </a:srgbClr>
                </a:solidFill>
                <a:latin typeface="Arial"/>
                <a:ea typeface="+mj-ea"/>
                <a:cs typeface="Arial"/>
              </a:rPr>
              <a:t>Шифрование паролей при выводе на экран</a:t>
            </a:r>
            <a:endParaRPr lang="ru-RU" sz="3000" dirty="0">
              <a:solidFill>
                <a:schemeClr val="accent5">
                  <a:lumMod val="75000"/>
                </a:schemeClr>
              </a:solidFill>
              <a:cs typeface="Arial" pitchFamily="34" charset="0"/>
            </a:endParaRPr>
          </a:p>
        </p:txBody>
      </p:sp>
      <p:sp>
        <p:nvSpPr>
          <p:cNvPr id="2" name="Объект 1"/>
          <p:cNvSpPr>
            <a:spLocks noGrp="1"/>
          </p:cNvSpPr>
          <p:nvPr>
            <p:ph idx="1"/>
          </p:nvPr>
        </p:nvSpPr>
        <p:spPr>
          <a:xfrm>
            <a:off x="263472" y="2014539"/>
            <a:ext cx="8586060" cy="2464472"/>
          </a:xfrm>
        </p:spPr>
        <p:txBody>
          <a:bodyPr/>
          <a:lstStyle/>
          <a:p>
            <a:r>
              <a:rPr lang="en-US" sz="3200" dirty="0"/>
              <a:t>Switch</a:t>
            </a:r>
            <a:r>
              <a:rPr lang="en-US" sz="3200" dirty="0" smtClean="0"/>
              <a:t>&gt; enable</a:t>
            </a:r>
            <a:endParaRPr lang="en-US" sz="3200" dirty="0"/>
          </a:p>
          <a:p>
            <a:r>
              <a:rPr lang="en-US" sz="3200" dirty="0" smtClean="0"/>
              <a:t>Switch# </a:t>
            </a:r>
            <a:r>
              <a:rPr lang="en-US" sz="3200" dirty="0" err="1" smtClean="0"/>
              <a:t>conf</a:t>
            </a:r>
            <a:r>
              <a:rPr lang="en-US" sz="3200" dirty="0" smtClean="0"/>
              <a:t> terminal</a:t>
            </a:r>
          </a:p>
          <a:p>
            <a:r>
              <a:rPr lang="en-US" sz="3200" dirty="0"/>
              <a:t>Switch(</a:t>
            </a:r>
            <a:r>
              <a:rPr lang="en-US" sz="3200" dirty="0" err="1"/>
              <a:t>config</a:t>
            </a:r>
            <a:r>
              <a:rPr lang="en-US" sz="3200" dirty="0"/>
              <a:t>)# </a:t>
            </a:r>
            <a:r>
              <a:rPr lang="en-US" sz="3200" b="1" dirty="0" smtClean="0">
                <a:solidFill>
                  <a:srgbClr val="FF0000"/>
                </a:solidFill>
              </a:rPr>
              <a:t>service </a:t>
            </a:r>
            <a:r>
              <a:rPr lang="en-US" sz="3200" b="1" dirty="0">
                <a:solidFill>
                  <a:srgbClr val="FF0000"/>
                </a:solidFill>
              </a:rPr>
              <a:t>password-encryption</a:t>
            </a:r>
          </a:p>
        </p:txBody>
      </p:sp>
      <p:sp>
        <p:nvSpPr>
          <p:cNvPr id="3" name="TextBox 2"/>
          <p:cNvSpPr txBox="1"/>
          <p:nvPr/>
        </p:nvSpPr>
        <p:spPr>
          <a:xfrm>
            <a:off x="2076773" y="5381037"/>
            <a:ext cx="4246535" cy="424732"/>
          </a:xfrm>
          <a:prstGeom prst="rect">
            <a:avLst/>
          </a:prstGeom>
          <a:noFill/>
        </p:spPr>
        <p:txBody>
          <a:bodyPr wrap="square" rtlCol="0">
            <a:spAutoFit/>
          </a:bodyPr>
          <a:lstStyle/>
          <a:p>
            <a:r>
              <a:rPr lang="ru-RU" dirty="0" smtClean="0"/>
              <a:t>Шифрование паролей</a:t>
            </a:r>
            <a:endParaRPr lang="en-US" dirty="0"/>
          </a:p>
        </p:txBody>
      </p:sp>
      <p:cxnSp>
        <p:nvCxnSpPr>
          <p:cNvPr id="8" name="Прямая со стрелкой 7"/>
          <p:cNvCxnSpPr/>
          <p:nvPr/>
        </p:nvCxnSpPr>
        <p:spPr bwMode="auto">
          <a:xfrm flipH="1" flipV="1">
            <a:off x="3859078" y="4138047"/>
            <a:ext cx="185980" cy="96089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81013" y="392113"/>
            <a:ext cx="8145462" cy="838200"/>
          </a:xfrm>
        </p:spPr>
        <p:txBody>
          <a:bodyPr/>
          <a:lstStyle/>
          <a:p>
            <a:pPr algn="l" defTabSz="814365">
              <a:spcBef>
                <a:spcPct val="0"/>
              </a:spcBef>
              <a:spcAft>
                <a:spcPct val="0"/>
              </a:spcAft>
              <a:buNone/>
            </a:pPr>
            <a:r>
              <a:rPr lang="ru-RU" sz="1800" b="1" i="0" smtClean="0">
                <a:solidFill>
                  <a:srgbClr val="708CA1"/>
                </a:solidFill>
                <a:latin typeface="Arial"/>
                <a:ea typeface="+mj-ea"/>
                <a:cs typeface="+mj-cs"/>
              </a:rPr>
              <a:t>Ограничение доступа к конфигурациям устройства</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Баннерные сообщения</a:t>
            </a:r>
            <a:endParaRPr lang="ru-RU" sz="3200" b="1" i="0">
              <a:solidFill>
                <a:srgbClr val="AAC1D8">
                  <a:lumMod val="75000"/>
                </a:srgbClr>
              </a:solidFill>
              <a:latin typeface="Arial"/>
              <a:ea typeface="+mj-ea"/>
              <a:cs typeface="Arial"/>
            </a:endParaRPr>
          </a:p>
        </p:txBody>
      </p:sp>
      <p:sp>
        <p:nvSpPr>
          <p:cNvPr id="39939" name="Rectangle 6"/>
          <p:cNvSpPr>
            <a:spLocks noGrp="1" noChangeArrowheads="1"/>
          </p:cNvSpPr>
          <p:nvPr>
            <p:ph idx="1"/>
          </p:nvPr>
        </p:nvSpPr>
        <p:spPr>
          <a:xfrm>
            <a:off x="406399" y="1482725"/>
            <a:ext cx="8582618" cy="2221369"/>
          </a:xfrm>
        </p:spPr>
        <p:txBody>
          <a:bodyPr/>
          <a:lstStyle/>
          <a:p>
            <a:pPr marL="0" indent="0">
              <a:buNone/>
            </a:pPr>
            <a:r>
              <a:rPr lang="en-US" sz="3200" dirty="0"/>
              <a:t>Switch&gt;enable</a:t>
            </a:r>
          </a:p>
          <a:p>
            <a:pPr marL="0" indent="0">
              <a:buNone/>
            </a:pPr>
            <a:r>
              <a:rPr lang="en-US" sz="3200" dirty="0" err="1" smtClean="0"/>
              <a:t>Switch#conf</a:t>
            </a:r>
            <a:r>
              <a:rPr lang="en-US" sz="3200" dirty="0" smtClean="0"/>
              <a:t> </a:t>
            </a:r>
            <a:r>
              <a:rPr lang="en-US" sz="3200" dirty="0"/>
              <a:t>terminal </a:t>
            </a:r>
          </a:p>
          <a:p>
            <a:pPr marL="0" indent="0">
              <a:buNone/>
            </a:pPr>
            <a:r>
              <a:rPr lang="en-US" sz="3200" dirty="0" smtClean="0"/>
              <a:t>Switch(</a:t>
            </a:r>
            <a:r>
              <a:rPr lang="en-US" sz="3200" dirty="0" err="1" smtClean="0"/>
              <a:t>config</a:t>
            </a:r>
            <a:r>
              <a:rPr lang="en-US" sz="3200" dirty="0"/>
              <a:t>)#</a:t>
            </a:r>
            <a:r>
              <a:rPr lang="en-US" sz="3200" b="1" dirty="0">
                <a:solidFill>
                  <a:srgbClr val="FF0000"/>
                </a:solidFill>
              </a:rPr>
              <a:t>banner </a:t>
            </a:r>
            <a:r>
              <a:rPr lang="en-US" sz="3200" b="1" dirty="0" err="1">
                <a:solidFill>
                  <a:srgbClr val="FF0000"/>
                </a:solidFill>
              </a:rPr>
              <a:t>motd</a:t>
            </a:r>
            <a:r>
              <a:rPr lang="en-US" sz="3200" b="1" dirty="0">
                <a:solidFill>
                  <a:srgbClr val="FF0000"/>
                </a:solidFill>
              </a:rPr>
              <a:t> # Hello World </a:t>
            </a:r>
            <a:r>
              <a:rPr lang="en-US" sz="3200" b="1" dirty="0" smtClean="0">
                <a:solidFill>
                  <a:srgbClr val="FF0000"/>
                </a:solidFill>
              </a:rPr>
              <a:t>#</a:t>
            </a:r>
            <a:endParaRPr lang="en-US" sz="3200" b="1" dirty="0">
              <a:solidFill>
                <a:srgbClr val="FF0000"/>
              </a:solidFill>
            </a:endParaRPr>
          </a:p>
        </p:txBody>
      </p:sp>
      <p:cxnSp>
        <p:nvCxnSpPr>
          <p:cNvPr id="4" name="Прямая со стрелкой 3"/>
          <p:cNvCxnSpPr/>
          <p:nvPr/>
        </p:nvCxnSpPr>
        <p:spPr bwMode="auto">
          <a:xfrm flipV="1">
            <a:off x="6075336" y="3409627"/>
            <a:ext cx="30996" cy="18597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 name="Прямая со стрелкой 5"/>
          <p:cNvCxnSpPr/>
          <p:nvPr/>
        </p:nvCxnSpPr>
        <p:spPr bwMode="auto">
          <a:xfrm flipV="1">
            <a:off x="6369803" y="3409627"/>
            <a:ext cx="2107770" cy="19062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TextBox 7"/>
          <p:cNvSpPr txBox="1"/>
          <p:nvPr/>
        </p:nvSpPr>
        <p:spPr>
          <a:xfrm>
            <a:off x="5364397" y="5418630"/>
            <a:ext cx="1483869" cy="424732"/>
          </a:xfrm>
          <a:prstGeom prst="rect">
            <a:avLst/>
          </a:prstGeom>
          <a:noFill/>
        </p:spPr>
        <p:txBody>
          <a:bodyPr wrap="none" rtlCol="0">
            <a:spAutoFit/>
          </a:bodyPr>
          <a:lstStyle/>
          <a:p>
            <a:r>
              <a:rPr lang="ru-RU" dirty="0" smtClean="0"/>
              <a:t>Пробелы</a:t>
            </a:r>
            <a:endParaRPr lang="en-US" dirty="0"/>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03225" y="420688"/>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mj-cs"/>
              </a:rPr>
              <a:t>Сохранение конфигураций</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Файлы конфигурации</a:t>
            </a:r>
            <a:endParaRPr lang="ru-RU" sz="3200" b="1" i="0">
              <a:solidFill>
                <a:srgbClr val="AAC1D8">
                  <a:lumMod val="75000"/>
                </a:srgbClr>
              </a:solidFill>
              <a:latin typeface="Arial"/>
              <a:ea typeface="+mj-ea"/>
              <a:cs typeface="Arial"/>
            </a:endParaRPr>
          </a:p>
        </p:txBody>
      </p:sp>
      <p:sp>
        <p:nvSpPr>
          <p:cNvPr id="2" name="Объект 1"/>
          <p:cNvSpPr>
            <a:spLocks noGrp="1"/>
          </p:cNvSpPr>
          <p:nvPr>
            <p:ph idx="1"/>
          </p:nvPr>
        </p:nvSpPr>
        <p:spPr>
          <a:xfrm>
            <a:off x="403225" y="1425602"/>
            <a:ext cx="8477304" cy="3571875"/>
          </a:xfrm>
        </p:spPr>
        <p:txBody>
          <a:bodyPr/>
          <a:lstStyle/>
          <a:p>
            <a:pPr marL="0" indent="0">
              <a:buNone/>
            </a:pPr>
            <a:r>
              <a:rPr lang="en-US" sz="3200" dirty="0"/>
              <a:t>Switch&gt;enable</a:t>
            </a:r>
          </a:p>
          <a:p>
            <a:pPr marL="0" indent="0">
              <a:buNone/>
            </a:pPr>
            <a:r>
              <a:rPr lang="en-US" sz="3200" dirty="0" err="1" smtClean="0"/>
              <a:t>Switch#</a:t>
            </a:r>
            <a:r>
              <a:rPr lang="en-US" sz="3200" b="1" dirty="0" err="1" smtClean="0">
                <a:solidFill>
                  <a:srgbClr val="FF0000"/>
                </a:solidFill>
              </a:rPr>
              <a:t>copy</a:t>
            </a:r>
            <a:r>
              <a:rPr lang="en-US" sz="3200" b="1" dirty="0" smtClean="0">
                <a:solidFill>
                  <a:srgbClr val="FF0000"/>
                </a:solidFill>
              </a:rPr>
              <a:t> running-</a:t>
            </a:r>
            <a:r>
              <a:rPr lang="en-US" sz="3200" b="1" dirty="0" err="1" smtClean="0">
                <a:solidFill>
                  <a:srgbClr val="FF0000"/>
                </a:solidFill>
              </a:rPr>
              <a:t>config</a:t>
            </a:r>
            <a:r>
              <a:rPr lang="en-US" sz="3200" b="1" dirty="0" smtClean="0">
                <a:solidFill>
                  <a:srgbClr val="FF0000"/>
                </a:solidFill>
              </a:rPr>
              <a:t> startup-</a:t>
            </a:r>
            <a:r>
              <a:rPr lang="en-US" sz="3200" b="1" dirty="0" err="1" smtClean="0">
                <a:solidFill>
                  <a:srgbClr val="FF0000"/>
                </a:solidFill>
              </a:rPr>
              <a:t>config</a:t>
            </a:r>
            <a:endParaRPr lang="en-US" sz="3200" b="1" dirty="0" smtClean="0">
              <a:solidFill>
                <a:srgbClr val="FF0000"/>
              </a:solidFill>
            </a:endParaRPr>
          </a:p>
          <a:p>
            <a:pPr marL="0" indent="0">
              <a:buNone/>
            </a:pPr>
            <a:r>
              <a:rPr lang="en-US" sz="3200" dirty="0" smtClean="0"/>
              <a:t>Destination filename [startup-</a:t>
            </a:r>
            <a:r>
              <a:rPr lang="en-US" sz="3200" dirty="0" err="1" smtClean="0"/>
              <a:t>config</a:t>
            </a:r>
            <a:r>
              <a:rPr lang="en-US" sz="3200" dirty="0" smtClean="0"/>
              <a:t>]? </a:t>
            </a:r>
          </a:p>
          <a:p>
            <a:pPr marL="0" indent="0">
              <a:buNone/>
            </a:pPr>
            <a:r>
              <a:rPr lang="en-US" sz="3200" dirty="0" smtClean="0"/>
              <a:t>Building </a:t>
            </a:r>
            <a:r>
              <a:rPr lang="en-US" sz="3200" dirty="0"/>
              <a:t>configuration...</a:t>
            </a:r>
          </a:p>
          <a:p>
            <a:pPr marL="0" indent="0">
              <a:buNone/>
            </a:pPr>
            <a:r>
              <a:rPr lang="en-US" sz="3200" dirty="0"/>
              <a:t>[OK]</a:t>
            </a:r>
          </a:p>
          <a:p>
            <a:pPr marL="0" indent="0">
              <a:buNone/>
            </a:pPr>
            <a:r>
              <a:rPr lang="en-US" sz="3200" dirty="0"/>
              <a:t>Switch#</a:t>
            </a:r>
          </a:p>
        </p:txBody>
      </p:sp>
      <p:sp>
        <p:nvSpPr>
          <p:cNvPr id="3" name="TextBox 2"/>
          <p:cNvSpPr txBox="1"/>
          <p:nvPr/>
        </p:nvSpPr>
        <p:spPr>
          <a:xfrm>
            <a:off x="2243840" y="5462426"/>
            <a:ext cx="6636689" cy="757130"/>
          </a:xfrm>
          <a:prstGeom prst="rect">
            <a:avLst/>
          </a:prstGeom>
          <a:noFill/>
        </p:spPr>
        <p:txBody>
          <a:bodyPr wrap="none" rtlCol="0">
            <a:spAutoFit/>
          </a:bodyPr>
          <a:lstStyle/>
          <a:p>
            <a:r>
              <a:rPr lang="ru-RU" dirty="0" smtClean="0"/>
              <a:t>Сохранение текущей конфигурации </a:t>
            </a:r>
          </a:p>
          <a:p>
            <a:r>
              <a:rPr lang="ru-RU" dirty="0" smtClean="0"/>
              <a:t>(выполняется в привилегированном режиме)</a:t>
            </a:r>
            <a:endParaRPr lang="en-US" dirty="0"/>
          </a:p>
        </p:txBody>
      </p:sp>
      <p:cxnSp>
        <p:nvCxnSpPr>
          <p:cNvPr id="5" name="Прямая со стрелкой 4"/>
          <p:cNvCxnSpPr/>
          <p:nvPr/>
        </p:nvCxnSpPr>
        <p:spPr bwMode="auto">
          <a:xfrm flipH="1" flipV="1">
            <a:off x="3998563" y="2743200"/>
            <a:ext cx="477393" cy="27192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6725" y="377825"/>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mj-cs"/>
              </a:rPr>
              <a:t>Сохранение конфигураций</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Захват текста</a:t>
            </a:r>
            <a:endParaRPr lang="ru-RU" sz="3200" b="1" i="0">
              <a:solidFill>
                <a:srgbClr val="AAC1D8">
                  <a:lumMod val="75000"/>
                </a:srgbClr>
              </a:solidFill>
              <a:latin typeface="Arial"/>
              <a:ea typeface="+mj-ea"/>
              <a:cs typeface="Arial"/>
            </a:endParaRPr>
          </a:p>
        </p:txBody>
      </p:sp>
      <p:pic>
        <p:nvPicPr>
          <p:cNvPr id="41987" name="Picture 4"/>
          <p:cNvPicPr>
            <a:picLocks noChangeAspect="1" noChangeArrowheads="1"/>
          </p:cNvPicPr>
          <p:nvPr/>
        </p:nvPicPr>
        <p:blipFill>
          <a:blip r:embed="rId3"/>
          <a:stretch>
            <a:fillRect/>
          </a:stretch>
        </p:blipFill>
        <p:spPr bwMode="auto">
          <a:xfrm>
            <a:off x="174172" y="1471754"/>
            <a:ext cx="4346575" cy="4282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41988" name="Picture 5"/>
          <p:cNvPicPr>
            <a:picLocks noChangeAspect="1" noChangeArrowheads="1"/>
          </p:cNvPicPr>
          <p:nvPr/>
        </p:nvPicPr>
        <p:blipFill>
          <a:blip r:embed="rId4"/>
          <a:stretch>
            <a:fillRect/>
          </a:stretch>
        </p:blipFill>
        <p:spPr bwMode="auto">
          <a:xfrm>
            <a:off x="4620138" y="1526268"/>
            <a:ext cx="4241124"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09575" y="377825"/>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mj-cs"/>
              </a:rPr>
              <a:t>Порты и адреса</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IP-адресация в больших сетях</a:t>
            </a:r>
            <a:endParaRPr lang="ru-RU" sz="3200" b="1" i="0">
              <a:solidFill>
                <a:srgbClr val="AAC1D8">
                  <a:lumMod val="75000"/>
                </a:srgbClr>
              </a:solidFill>
              <a:latin typeface="Arial"/>
              <a:ea typeface="+mj-ea"/>
              <a:cs typeface="Arial"/>
            </a:endParaRPr>
          </a:p>
        </p:txBody>
      </p:sp>
      <p:sp>
        <p:nvSpPr>
          <p:cNvPr id="44035" name="Rectangle 6"/>
          <p:cNvSpPr>
            <a:spLocks noGrp="1" noChangeArrowheads="1"/>
          </p:cNvSpPr>
          <p:nvPr>
            <p:ph idx="1"/>
          </p:nvPr>
        </p:nvSpPr>
        <p:spPr>
          <a:xfrm>
            <a:off x="603940" y="2991173"/>
            <a:ext cx="7951098" cy="3378630"/>
          </a:xfrm>
        </p:spPr>
        <p:txBody>
          <a:bodyPr/>
          <a:lstStyle/>
          <a:p>
            <a:pPr marL="236555" indent="-236555" algn="l" defTabSz="814365">
              <a:lnSpc>
                <a:spcPct val="75000"/>
              </a:lnSpc>
              <a:spcBef>
                <a:spcPct val="50000"/>
              </a:spcBef>
              <a:spcAft>
                <a:spcPct val="0"/>
              </a:spcAft>
              <a:buClr>
                <a:srgbClr val="708CA1"/>
              </a:buClr>
              <a:buFont typeface="Wingdings"/>
              <a:buChar char="§"/>
            </a:pPr>
            <a:r>
              <a:rPr lang="ru-RU" b="0" i="0" dirty="0" smtClean="0">
                <a:solidFill>
                  <a:srgbClr val="000000"/>
                </a:solidFill>
                <a:latin typeface="Arial"/>
              </a:rPr>
              <a:t>Структура IPv4-адреса называется </a:t>
            </a:r>
            <a:r>
              <a:rPr lang="ru-RU" b="0" i="1" dirty="0" smtClean="0">
                <a:solidFill>
                  <a:srgbClr val="000000"/>
                </a:solidFill>
                <a:latin typeface="Arial"/>
              </a:rPr>
              <a:t>десятичной с разделительными точками</a:t>
            </a:r>
          </a:p>
          <a:p>
            <a:pPr marL="236555" indent="-236555" algn="l" defTabSz="814365">
              <a:lnSpc>
                <a:spcPct val="75000"/>
              </a:lnSpc>
              <a:spcBef>
                <a:spcPct val="50000"/>
              </a:spcBef>
              <a:spcAft>
                <a:spcPct val="0"/>
              </a:spcAft>
              <a:buClr>
                <a:srgbClr val="708CA1"/>
              </a:buClr>
              <a:buFont typeface="Wingdings"/>
              <a:buChar char="§"/>
            </a:pPr>
            <a:r>
              <a:rPr lang="ru-RU" b="0" i="0" dirty="0" smtClean="0">
                <a:solidFill>
                  <a:srgbClr val="000000"/>
                </a:solidFill>
                <a:latin typeface="Arial"/>
              </a:rPr>
              <a:t>IP-адрес содержит четыре десятичных числа в диапазоне от 0 до 255</a:t>
            </a:r>
          </a:p>
          <a:p>
            <a:pPr marL="236555" indent="-236555" defTabSz="814365">
              <a:lnSpc>
                <a:spcPct val="75000"/>
              </a:lnSpc>
              <a:buFont typeface="Wingdings"/>
              <a:buChar char="§"/>
            </a:pPr>
            <a:r>
              <a:rPr lang="ru-RU" b="0" i="0" dirty="0" smtClean="0">
                <a:solidFill>
                  <a:srgbClr val="000000"/>
                </a:solidFill>
                <a:latin typeface="Arial"/>
              </a:rPr>
              <a:t>Наряду с IP-адресом также требуется указать </a:t>
            </a:r>
            <a:r>
              <a:rPr lang="ru-RU" b="1" i="0" dirty="0" smtClean="0">
                <a:solidFill>
                  <a:srgbClr val="000000"/>
                </a:solidFill>
                <a:latin typeface="Arial"/>
              </a:rPr>
              <a:t>маску подсети</a:t>
            </a:r>
            <a:r>
              <a:rPr lang="ru-RU" b="0" i="0" dirty="0" smtClean="0">
                <a:solidFill>
                  <a:srgbClr val="000000"/>
                </a:solidFill>
                <a:latin typeface="Arial"/>
              </a:rPr>
              <a:t> - </a:t>
            </a:r>
            <a:r>
              <a:rPr lang="ru-RU" dirty="0">
                <a:solidFill>
                  <a:srgbClr val="333333"/>
                </a:solidFill>
                <a:latin typeface="CiscoSansTTLight"/>
              </a:rPr>
              <a:t>это особый тип адреса IPv4, который совместно с IP-адресом определяет, к какой именно подсети, принадлежащей крупной сети, подключено данное устройство</a:t>
            </a:r>
            <a:endParaRPr lang="ru-RU" b="0" i="0" dirty="0" smtClean="0">
              <a:solidFill>
                <a:srgbClr val="000000"/>
              </a:solidFill>
              <a:latin typeface="Arial"/>
            </a:endParaRPr>
          </a:p>
        </p:txBody>
      </p:sp>
      <p:sp>
        <p:nvSpPr>
          <p:cNvPr id="2" name="TextBox 1"/>
          <p:cNvSpPr txBox="1"/>
          <p:nvPr/>
        </p:nvSpPr>
        <p:spPr>
          <a:xfrm>
            <a:off x="1828593" y="1373802"/>
            <a:ext cx="5583452" cy="1200329"/>
          </a:xfrm>
          <a:prstGeom prst="rect">
            <a:avLst/>
          </a:prstGeom>
          <a:noFill/>
        </p:spPr>
        <p:txBody>
          <a:bodyPr wrap="none" rtlCol="0">
            <a:spAutoFit/>
          </a:bodyPr>
          <a:lstStyle/>
          <a:p>
            <a:pPr algn="l"/>
            <a:r>
              <a:rPr lang="en-US" sz="4000" b="1" dirty="0" smtClean="0"/>
              <a:t>IP – 192.168.1.1</a:t>
            </a:r>
          </a:p>
          <a:p>
            <a:pPr algn="l"/>
            <a:r>
              <a:rPr lang="ru-RU" sz="4000" b="1" dirty="0" smtClean="0"/>
              <a:t>Маска – </a:t>
            </a:r>
            <a:r>
              <a:rPr lang="en-US" sz="4000" b="1" dirty="0" smtClean="0"/>
              <a:t>255.255.255.0</a:t>
            </a:r>
            <a:endParaRPr lang="en-US" sz="4000" b="1" dirty="0"/>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8313" y="377825"/>
            <a:ext cx="8145462" cy="838200"/>
          </a:xfrm>
        </p:spPr>
        <p:txBody>
          <a:bodyPr/>
          <a:lstStyle/>
          <a:p>
            <a:pPr algn="l" defTabSz="814365">
              <a:spcBef>
                <a:spcPct val="0"/>
              </a:spcBef>
              <a:spcAft>
                <a:spcPct val="0"/>
              </a:spcAft>
              <a:buNone/>
            </a:pPr>
            <a:r>
              <a:rPr lang="ru-RU" sz="1800" b="1" i="0" smtClean="0">
                <a:solidFill>
                  <a:srgbClr val="708CA1"/>
                </a:solidFill>
                <a:latin typeface="Arial"/>
                <a:ea typeface="+mj-ea"/>
                <a:cs typeface="+mj-cs"/>
              </a:rPr>
              <a:t>Порты и адреса</a:t>
            </a:r>
            <a:r>
              <a:rPr lang="ru-RU" sz="3200" b="1" i="0" smtClean="0">
                <a:solidFill>
                  <a:srgbClr val="708CA1"/>
                </a:solidFill>
                <a:latin typeface="Arial"/>
                <a:ea typeface="+mj-ea"/>
                <a:cs typeface="+mj-cs"/>
              </a:rPr>
              <a:t/>
            </a:r>
            <a:br>
              <a:rPr lang="ru-RU" sz="32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Интерфейсы и порты</a:t>
            </a:r>
            <a:endParaRPr lang="ru-RU" sz="3200" b="1" i="0">
              <a:solidFill>
                <a:srgbClr val="AAC1D8">
                  <a:lumMod val="75000"/>
                </a:srgbClr>
              </a:solidFill>
              <a:latin typeface="Arial"/>
              <a:ea typeface="+mj-ea"/>
              <a:cs typeface="Arial"/>
            </a:endParaRPr>
          </a:p>
        </p:txBody>
      </p:sp>
      <p:sp>
        <p:nvSpPr>
          <p:cNvPr id="45059" name="Rectangle 6"/>
          <p:cNvSpPr>
            <a:spLocks noGrp="1" noChangeArrowheads="1"/>
          </p:cNvSpPr>
          <p:nvPr>
            <p:ph idx="1"/>
          </p:nvPr>
        </p:nvSpPr>
        <p:spPr>
          <a:xfrm>
            <a:off x="463550" y="1425844"/>
            <a:ext cx="8216900" cy="4960669"/>
          </a:xfrm>
        </p:spPr>
        <p:txBody>
          <a:bodyPr/>
          <a:lstStyle/>
          <a:p>
            <a:pPr marL="236555" indent="-236555" algn="l" defTabSz="814365">
              <a:lnSpc>
                <a:spcPct val="75000"/>
              </a:lnSpc>
              <a:spcBef>
                <a:spcPct val="50000"/>
              </a:spcBef>
              <a:spcAft>
                <a:spcPct val="0"/>
              </a:spcAft>
              <a:buClr>
                <a:srgbClr val="708CA1"/>
              </a:buClr>
              <a:buFont typeface="Wingdings"/>
              <a:buChar char="§"/>
            </a:pPr>
            <a:r>
              <a:rPr lang="ru-RU" b="0" i="0" dirty="0" smtClean="0">
                <a:solidFill>
                  <a:srgbClr val="000000"/>
                </a:solidFill>
                <a:latin typeface="Arial"/>
                <a:ea typeface="+mn-ea"/>
                <a:cs typeface="+mn-cs"/>
              </a:rPr>
              <a:t>Существует несколько типов сред передачи данных: </a:t>
            </a:r>
            <a:r>
              <a:rPr lang="ru-RU" b="1" i="0" dirty="0" smtClean="0">
                <a:solidFill>
                  <a:srgbClr val="000000"/>
                </a:solidFill>
                <a:latin typeface="Arial"/>
                <a:ea typeface="+mn-ea"/>
                <a:cs typeface="+mn-cs"/>
              </a:rPr>
              <a:t>медные кабели на основе витой пары, оптоволоконные кабели, коаксиальные кабели или беспроводные соединения</a:t>
            </a:r>
          </a:p>
          <a:p>
            <a:pPr marL="236555" indent="-236555" algn="l" defTabSz="814365">
              <a:lnSpc>
                <a:spcPct val="75000"/>
              </a:lnSpc>
              <a:spcBef>
                <a:spcPct val="50000"/>
              </a:spcBef>
              <a:spcAft>
                <a:spcPct val="0"/>
              </a:spcAft>
              <a:buClr>
                <a:srgbClr val="708CA1"/>
              </a:buClr>
              <a:buFont typeface="Wingdings"/>
              <a:buChar char="§"/>
            </a:pPr>
            <a:r>
              <a:rPr lang="ru-RU" b="0" i="0" dirty="0" smtClean="0">
                <a:solidFill>
                  <a:srgbClr val="000000"/>
                </a:solidFill>
                <a:latin typeface="Arial"/>
                <a:ea typeface="+mn-ea"/>
                <a:cs typeface="+mn-cs"/>
              </a:rPr>
              <a:t>Сеть Ethernet является наиболее распространённым типом локальной сети (LAN)</a:t>
            </a:r>
          </a:p>
          <a:p>
            <a:pPr marL="236555" indent="-236555" algn="l" defTabSz="814365">
              <a:lnSpc>
                <a:spcPct val="75000"/>
              </a:lnSpc>
              <a:spcBef>
                <a:spcPct val="50000"/>
              </a:spcBef>
              <a:spcAft>
                <a:spcPct val="0"/>
              </a:spcAft>
              <a:buClr>
                <a:srgbClr val="708CA1"/>
              </a:buClr>
              <a:buFont typeface="Wingdings"/>
              <a:buChar char="§"/>
            </a:pPr>
            <a:r>
              <a:rPr lang="ru-RU" b="0" i="0" dirty="0" smtClean="0">
                <a:solidFill>
                  <a:srgbClr val="000000"/>
                </a:solidFill>
                <a:latin typeface="Arial"/>
                <a:ea typeface="+mn-ea"/>
                <a:cs typeface="+mn-cs"/>
              </a:rPr>
              <a:t>Порты Ethernet размещены на оконечных пользовательских устройствах, устройствах коммутации и других сетевых устройствах</a:t>
            </a:r>
          </a:p>
          <a:p>
            <a:pPr marL="236555" indent="-236555" algn="l" defTabSz="814365">
              <a:lnSpc>
                <a:spcPct val="75000"/>
              </a:lnSpc>
              <a:spcBef>
                <a:spcPct val="50000"/>
              </a:spcBef>
              <a:spcAft>
                <a:spcPct val="0"/>
              </a:spcAft>
              <a:buClr>
                <a:srgbClr val="708CA1"/>
              </a:buClr>
              <a:buFont typeface="Wingdings"/>
              <a:buChar char="§"/>
            </a:pPr>
            <a:endParaRPr lang="ru-RU" altLang="ja-JP" sz="1600" dirty="0" smtClean="0">
              <a:ea typeface="ＭＳ Ｐゴシック" pitchFamily="34" charset="-128"/>
            </a:endParaRPr>
          </a:p>
        </p:txBody>
      </p:sp>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6885" y="4389559"/>
            <a:ext cx="2960715" cy="2234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450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97" y="4514879"/>
            <a:ext cx="2704613" cy="197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450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975" y="4599378"/>
            <a:ext cx="2639960" cy="1996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3542" y="363085"/>
            <a:ext cx="9144000" cy="838200"/>
          </a:xfrm>
        </p:spPr>
        <p:txBody>
          <a:bodyPr/>
          <a:lstStyle/>
          <a:p>
            <a:pPr algn="l" defTabSz="814365">
              <a:spcBef>
                <a:spcPct val="0"/>
              </a:spcBef>
              <a:spcAft>
                <a:spcPct val="0"/>
              </a:spcAft>
              <a:buNone/>
            </a:pPr>
            <a:r>
              <a:rPr lang="ru-RU" sz="1300" b="1" i="0" dirty="0" smtClean="0">
                <a:solidFill>
                  <a:srgbClr val="708CA1"/>
                </a:solidFill>
                <a:latin typeface="Arial"/>
                <a:ea typeface="+mj-ea"/>
                <a:cs typeface="+mj-cs"/>
              </a:rPr>
              <a:t>Адресация устройств</a:t>
            </a:r>
            <a:r>
              <a:rPr lang="ru-RU" sz="1800" b="1" i="0" dirty="0" smtClean="0">
                <a:solidFill>
                  <a:srgbClr val="708CA1"/>
                </a:solidFill>
                <a:latin typeface="Arial"/>
                <a:ea typeface="+mj-ea"/>
                <a:cs typeface="+mj-cs"/>
              </a:rPr>
              <a:t/>
            </a:r>
            <a:br>
              <a:rPr lang="ru-RU" sz="1800" b="1" i="0" dirty="0" smtClean="0">
                <a:solidFill>
                  <a:srgbClr val="708CA1"/>
                </a:solidFill>
                <a:latin typeface="Arial"/>
                <a:ea typeface="+mj-ea"/>
                <a:cs typeface="+mj-cs"/>
              </a:rPr>
            </a:br>
            <a:r>
              <a:rPr lang="ru-RU" sz="2700" b="1" i="0" dirty="0" smtClean="0">
                <a:solidFill>
                  <a:srgbClr val="AAC1D8">
                    <a:lumMod val="75000"/>
                  </a:srgbClr>
                </a:solidFill>
                <a:latin typeface="Arial"/>
                <a:ea typeface="+mj-ea"/>
                <a:cs typeface="Arial"/>
              </a:rPr>
              <a:t>Настройка виртуального интерфейса коммутатора</a:t>
            </a:r>
            <a:endParaRPr lang="ru-RU" sz="2700" b="1" i="0" dirty="0">
              <a:solidFill>
                <a:srgbClr val="AAC1D8">
                  <a:lumMod val="75000"/>
                </a:srgbClr>
              </a:solidFill>
              <a:latin typeface="Arial"/>
              <a:ea typeface="+mj-ea"/>
              <a:cs typeface="Arial"/>
            </a:endParaRPr>
          </a:p>
        </p:txBody>
      </p:sp>
      <p:sp>
        <p:nvSpPr>
          <p:cNvPr id="2" name="Объект 1"/>
          <p:cNvSpPr>
            <a:spLocks noGrp="1"/>
          </p:cNvSpPr>
          <p:nvPr>
            <p:ph idx="1"/>
          </p:nvPr>
        </p:nvSpPr>
        <p:spPr>
          <a:xfrm>
            <a:off x="43542" y="1720310"/>
            <a:ext cx="8338688" cy="4633995"/>
          </a:xfrm>
        </p:spPr>
        <p:txBody>
          <a:bodyPr/>
          <a:lstStyle/>
          <a:p>
            <a:pPr marL="0" indent="0">
              <a:buNone/>
            </a:pPr>
            <a:r>
              <a:rPr lang="en-US" sz="2800" dirty="0"/>
              <a:t>Switch#</a:t>
            </a:r>
          </a:p>
          <a:p>
            <a:pPr marL="0" indent="0">
              <a:buNone/>
            </a:pPr>
            <a:r>
              <a:rPr lang="en-US" sz="2800" dirty="0" err="1"/>
              <a:t>Switch#config</a:t>
            </a:r>
            <a:r>
              <a:rPr lang="en-US" sz="2800" dirty="0"/>
              <a:t> terminal</a:t>
            </a:r>
          </a:p>
          <a:p>
            <a:pPr marL="0" indent="0">
              <a:buNone/>
            </a:pPr>
            <a:r>
              <a:rPr lang="en-US" sz="2800" dirty="0" smtClean="0"/>
              <a:t>Switch(</a:t>
            </a:r>
            <a:r>
              <a:rPr lang="en-US" sz="2800" dirty="0" err="1" smtClean="0"/>
              <a:t>config</a:t>
            </a:r>
            <a:r>
              <a:rPr lang="en-US" sz="2800" dirty="0"/>
              <a:t>)#</a:t>
            </a:r>
            <a:r>
              <a:rPr lang="en-US" sz="2800" b="1" dirty="0">
                <a:solidFill>
                  <a:srgbClr val="FF0000"/>
                </a:solidFill>
              </a:rPr>
              <a:t>interface </a:t>
            </a:r>
            <a:r>
              <a:rPr lang="en-US" sz="2800" b="1" dirty="0" err="1">
                <a:solidFill>
                  <a:srgbClr val="FF0000"/>
                </a:solidFill>
              </a:rPr>
              <a:t>vlan</a:t>
            </a:r>
            <a:r>
              <a:rPr lang="en-US" sz="2800" b="1" dirty="0">
                <a:solidFill>
                  <a:srgbClr val="FF0000"/>
                </a:solidFill>
              </a:rPr>
              <a:t> 1</a:t>
            </a:r>
          </a:p>
          <a:p>
            <a:pPr marL="0" indent="0">
              <a:buNone/>
            </a:pPr>
            <a:r>
              <a:rPr lang="en-US" sz="2800" dirty="0"/>
              <a:t>Switch(</a:t>
            </a:r>
            <a:r>
              <a:rPr lang="en-US" sz="2800" dirty="0" err="1"/>
              <a:t>config</a:t>
            </a:r>
            <a:r>
              <a:rPr lang="en-US" sz="2800" dirty="0"/>
              <a:t>-if)#</a:t>
            </a:r>
            <a:r>
              <a:rPr lang="en-US" sz="2800" b="1" dirty="0" err="1">
                <a:solidFill>
                  <a:srgbClr val="FF0000"/>
                </a:solidFill>
              </a:rPr>
              <a:t>ip</a:t>
            </a:r>
            <a:r>
              <a:rPr lang="en-US" sz="2800" b="1" dirty="0">
                <a:solidFill>
                  <a:srgbClr val="FF0000"/>
                </a:solidFill>
              </a:rPr>
              <a:t> address 192.168.10.2 255.255.255.0</a:t>
            </a:r>
          </a:p>
          <a:p>
            <a:pPr marL="0" indent="0">
              <a:buNone/>
            </a:pPr>
            <a:r>
              <a:rPr lang="en-US" sz="2800" dirty="0"/>
              <a:t>Switch(</a:t>
            </a:r>
            <a:r>
              <a:rPr lang="en-US" sz="2800" dirty="0" err="1"/>
              <a:t>config</a:t>
            </a:r>
            <a:r>
              <a:rPr lang="en-US" sz="2800" dirty="0"/>
              <a:t>-if)#</a:t>
            </a:r>
            <a:r>
              <a:rPr lang="en-US" sz="2800" b="1" dirty="0">
                <a:solidFill>
                  <a:srgbClr val="FF0000"/>
                </a:solidFill>
              </a:rPr>
              <a:t>no </a:t>
            </a:r>
            <a:r>
              <a:rPr lang="en-US" sz="2800" b="1" dirty="0" smtClean="0">
                <a:solidFill>
                  <a:srgbClr val="FF0000"/>
                </a:solidFill>
              </a:rPr>
              <a:t>shutdown</a:t>
            </a:r>
            <a:endParaRPr lang="en-US" sz="2800" b="1" dirty="0">
              <a:solidFill>
                <a:srgbClr val="FF0000"/>
              </a:solidFill>
            </a:endParaRPr>
          </a:p>
        </p:txBody>
      </p:sp>
      <p:sp>
        <p:nvSpPr>
          <p:cNvPr id="5" name="TextBox 4"/>
          <p:cNvSpPr txBox="1"/>
          <p:nvPr/>
        </p:nvSpPr>
        <p:spPr>
          <a:xfrm>
            <a:off x="4489562" y="1549831"/>
            <a:ext cx="4046749" cy="646331"/>
          </a:xfrm>
          <a:prstGeom prst="rect">
            <a:avLst/>
          </a:prstGeom>
          <a:noFill/>
        </p:spPr>
        <p:txBody>
          <a:bodyPr wrap="none" rtlCol="0">
            <a:spAutoFit/>
          </a:bodyPr>
          <a:lstStyle/>
          <a:p>
            <a:r>
              <a:rPr lang="ru-RU" sz="2000" b="1" dirty="0" smtClean="0"/>
              <a:t>Подключение к виртуальному</a:t>
            </a:r>
          </a:p>
          <a:p>
            <a:r>
              <a:rPr lang="ru-RU" sz="2000" b="1" dirty="0" smtClean="0"/>
              <a:t>интерфейсу</a:t>
            </a:r>
            <a:endParaRPr lang="en-US" sz="2000" b="1" dirty="0"/>
          </a:p>
        </p:txBody>
      </p:sp>
      <p:cxnSp>
        <p:nvCxnSpPr>
          <p:cNvPr id="7" name="Прямая со стрелкой 6"/>
          <p:cNvCxnSpPr/>
          <p:nvPr/>
        </p:nvCxnSpPr>
        <p:spPr bwMode="auto">
          <a:xfrm flipH="1">
            <a:off x="5191932" y="2216258"/>
            <a:ext cx="1332854" cy="7594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TextBox 7"/>
          <p:cNvSpPr txBox="1"/>
          <p:nvPr/>
        </p:nvSpPr>
        <p:spPr>
          <a:xfrm>
            <a:off x="5649110" y="4726980"/>
            <a:ext cx="2792689" cy="646331"/>
          </a:xfrm>
          <a:prstGeom prst="rect">
            <a:avLst/>
          </a:prstGeom>
          <a:noFill/>
        </p:spPr>
        <p:txBody>
          <a:bodyPr wrap="none" rtlCol="0">
            <a:spAutoFit/>
          </a:bodyPr>
          <a:lstStyle/>
          <a:p>
            <a:r>
              <a:rPr lang="ru-RU" sz="2000" b="1" dirty="0" smtClean="0"/>
              <a:t>Настройка </a:t>
            </a:r>
            <a:r>
              <a:rPr lang="en-US" sz="2000" b="1" dirty="0" smtClean="0"/>
              <a:t>IP </a:t>
            </a:r>
            <a:r>
              <a:rPr lang="ru-RU" sz="2000" b="1" dirty="0" smtClean="0"/>
              <a:t>адреса</a:t>
            </a:r>
          </a:p>
          <a:p>
            <a:r>
              <a:rPr lang="ru-RU" sz="2000" b="1" dirty="0" smtClean="0"/>
              <a:t>и маски подсети</a:t>
            </a:r>
            <a:endParaRPr lang="en-US" sz="2000" b="1" dirty="0"/>
          </a:p>
        </p:txBody>
      </p:sp>
      <p:cxnSp>
        <p:nvCxnSpPr>
          <p:cNvPr id="10" name="Прямая со стрелкой 9"/>
          <p:cNvCxnSpPr/>
          <p:nvPr/>
        </p:nvCxnSpPr>
        <p:spPr bwMode="auto">
          <a:xfrm flipH="1" flipV="1">
            <a:off x="3936569" y="4037307"/>
            <a:ext cx="1921790" cy="5966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TextBox 10"/>
          <p:cNvSpPr txBox="1"/>
          <p:nvPr/>
        </p:nvSpPr>
        <p:spPr>
          <a:xfrm>
            <a:off x="1855312" y="6050406"/>
            <a:ext cx="3157788" cy="369332"/>
          </a:xfrm>
          <a:prstGeom prst="rect">
            <a:avLst/>
          </a:prstGeom>
          <a:noFill/>
        </p:spPr>
        <p:txBody>
          <a:bodyPr wrap="none" rtlCol="0">
            <a:spAutoFit/>
          </a:bodyPr>
          <a:lstStyle/>
          <a:p>
            <a:r>
              <a:rPr lang="ru-RU" sz="2000" b="1" dirty="0" smtClean="0"/>
              <a:t>Активация интерфейса</a:t>
            </a:r>
            <a:endParaRPr lang="en-US" sz="2000" b="1" dirty="0"/>
          </a:p>
        </p:txBody>
      </p:sp>
      <p:cxnSp>
        <p:nvCxnSpPr>
          <p:cNvPr id="13" name="Прямая со стрелкой 12"/>
          <p:cNvCxnSpPr>
            <a:stCxn id="11" idx="0"/>
          </p:cNvCxnSpPr>
          <p:nvPr/>
        </p:nvCxnSpPr>
        <p:spPr bwMode="auto">
          <a:xfrm flipV="1">
            <a:off x="3434206" y="5050145"/>
            <a:ext cx="114906" cy="10002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2438" y="682619"/>
            <a:ext cx="8145462" cy="722313"/>
          </a:xfrm>
        </p:spPr>
        <p:txBody>
          <a:bodyPr/>
          <a:lstStyle/>
          <a:p>
            <a:pPr algn="l" defTabSz="814365">
              <a:spcBef>
                <a:spcPct val="0"/>
              </a:spcBef>
              <a:spcAft>
                <a:spcPct val="0"/>
              </a:spcAft>
              <a:buNone/>
            </a:pPr>
            <a:r>
              <a:rPr lang="ru-RU" sz="1800" b="1" i="0" dirty="0" smtClean="0">
                <a:solidFill>
                  <a:srgbClr val="708CA1"/>
                </a:solidFill>
                <a:latin typeface="Arial"/>
                <a:ea typeface="+mj-ea"/>
                <a:cs typeface="+mj-cs"/>
              </a:rPr>
              <a:t>Адресация устройств</a:t>
            </a:r>
            <a:br>
              <a:rPr lang="ru-RU" sz="1800" b="1" i="0" dirty="0" smtClean="0">
                <a:solidFill>
                  <a:srgbClr val="708CA1"/>
                </a:solidFill>
                <a:latin typeface="Arial"/>
                <a:ea typeface="+mj-ea"/>
                <a:cs typeface="+mj-cs"/>
              </a:rPr>
            </a:br>
            <a:r>
              <a:rPr lang="ru-RU" sz="2400" b="1" i="0" dirty="0" smtClean="0">
                <a:solidFill>
                  <a:srgbClr val="AAC1D8">
                    <a:lumMod val="75000"/>
                  </a:srgbClr>
                </a:solidFill>
                <a:latin typeface="Arial"/>
                <a:ea typeface="+mj-ea"/>
                <a:cs typeface="Arial"/>
              </a:rPr>
              <a:t>Настройка IP-адресов вручную для оконечных устройств</a:t>
            </a:r>
            <a:endParaRPr lang="ru-RU" sz="2400" b="1" i="0" dirty="0">
              <a:solidFill>
                <a:srgbClr val="AAC1D8">
                  <a:lumMod val="75000"/>
                </a:srgbClr>
              </a:solidFill>
              <a:latin typeface="Arial"/>
              <a:ea typeface="+mj-ea"/>
              <a:cs typeface="Arial"/>
            </a:endParaRPr>
          </a:p>
        </p:txBody>
      </p:sp>
      <p:pic>
        <p:nvPicPr>
          <p:cNvPr id="47107" name="Picture 4"/>
          <p:cNvPicPr>
            <a:picLocks noChangeAspect="1" noChangeArrowheads="1"/>
          </p:cNvPicPr>
          <p:nvPr/>
        </p:nvPicPr>
        <p:blipFill>
          <a:blip r:embed="rId3"/>
          <a:stretch>
            <a:fillRect/>
          </a:stretch>
        </p:blipFill>
        <p:spPr bwMode="auto">
          <a:xfrm>
            <a:off x="0" y="1404932"/>
            <a:ext cx="6070282" cy="5290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Box 1"/>
          <p:cNvSpPr txBox="1"/>
          <p:nvPr/>
        </p:nvSpPr>
        <p:spPr>
          <a:xfrm>
            <a:off x="4525169" y="1083882"/>
            <a:ext cx="4481831" cy="2086725"/>
          </a:xfrm>
          <a:prstGeom prst="rect">
            <a:avLst/>
          </a:prstGeom>
          <a:noFill/>
        </p:spPr>
        <p:txBody>
          <a:bodyPr wrap="square" rtlCol="0">
            <a:spAutoFit/>
          </a:bodyPr>
          <a:lstStyle/>
          <a:p>
            <a:r>
              <a:rPr lang="ru-RU" dirty="0">
                <a:solidFill>
                  <a:srgbClr val="333333"/>
                </a:solidFill>
                <a:latin typeface="CiscoSansTTLight"/>
              </a:rPr>
              <a:t>Адрес </a:t>
            </a:r>
            <a:r>
              <a:rPr lang="ru-RU" b="1" dirty="0">
                <a:solidFill>
                  <a:srgbClr val="333333"/>
                </a:solidFill>
                <a:latin typeface="CiscoSansTTLight"/>
              </a:rPr>
              <a:t>шлюза по умолчанию </a:t>
            </a:r>
            <a:r>
              <a:rPr lang="ru-RU" dirty="0">
                <a:solidFill>
                  <a:srgbClr val="333333"/>
                </a:solidFill>
                <a:latin typeface="CiscoSansTTLight"/>
              </a:rPr>
              <a:t>— это IP-адрес интерфейса маршрутизатора, используемого для выхода сетевого трафика из локальной сети. </a:t>
            </a:r>
            <a:endParaRPr lang="en-US" dirty="0"/>
          </a:p>
        </p:txBody>
      </p:sp>
      <p:sp>
        <p:nvSpPr>
          <p:cNvPr id="3" name="TextBox 2"/>
          <p:cNvSpPr txBox="1"/>
          <p:nvPr/>
        </p:nvSpPr>
        <p:spPr>
          <a:xfrm>
            <a:off x="5782993" y="3881415"/>
            <a:ext cx="3511296" cy="2031325"/>
          </a:xfrm>
          <a:prstGeom prst="rect">
            <a:avLst/>
          </a:prstGeom>
          <a:noFill/>
        </p:spPr>
        <p:txBody>
          <a:bodyPr wrap="square" rtlCol="0">
            <a:spAutoFit/>
          </a:bodyPr>
          <a:lstStyle/>
          <a:p>
            <a:r>
              <a:rPr lang="ru-RU" sz="2000" b="1" dirty="0">
                <a:solidFill>
                  <a:srgbClr val="333333"/>
                </a:solidFill>
                <a:latin typeface="CiscoSansTTLight"/>
              </a:rPr>
              <a:t>Адрес сервера DNS </a:t>
            </a:r>
            <a:r>
              <a:rPr lang="ru-RU" sz="2000" dirty="0">
                <a:solidFill>
                  <a:srgbClr val="333333"/>
                </a:solidFill>
                <a:latin typeface="CiscoSansTTLight"/>
              </a:rPr>
              <a:t>— это IP-адрес сервера службы доменных имен (DNS), который используется для преобразования IP-адресов в веб-адреса, например, </a:t>
            </a:r>
            <a:r>
              <a:rPr lang="ru-RU" sz="2000" dirty="0">
                <a:solidFill>
                  <a:srgbClr val="28ABE3"/>
                </a:solidFill>
                <a:latin typeface="CiscoSansTTLight"/>
                <a:hlinkClick r:id="rId4"/>
              </a:rPr>
              <a:t>www.cisco.com</a:t>
            </a:r>
            <a:r>
              <a:rPr lang="ru-RU" sz="2000" dirty="0">
                <a:solidFill>
                  <a:srgbClr val="333333"/>
                </a:solidFill>
                <a:latin typeface="CiscoSansTTLight"/>
              </a:rPr>
              <a:t>. </a:t>
            </a:r>
            <a:endParaRPr lang="en-US" sz="2000" dirty="0"/>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8438" y="566739"/>
            <a:ext cx="6164262" cy="779462"/>
          </a:xfrm>
        </p:spPr>
        <p:txBody>
          <a:bodyPr/>
          <a:lstStyle/>
          <a:p>
            <a:pPr marL="0" indent="0">
              <a:buNone/>
            </a:pPr>
            <a:r>
              <a:rPr lang="ru-RU" sz="3600" b="1" dirty="0"/>
              <a:t>2</a:t>
            </a:r>
            <a:r>
              <a:rPr lang="ru-RU" sz="3600" b="1" dirty="0" smtClean="0"/>
              <a:t>. Компоненты сети</a:t>
            </a:r>
            <a:endParaRPr lang="ru-RU" sz="3600" b="1"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17" y="1117600"/>
            <a:ext cx="8293645" cy="5458097"/>
          </a:xfrm>
          <a:prstGeom prst="rect">
            <a:avLst/>
          </a:prstGeom>
        </p:spPr>
      </p:pic>
    </p:spTree>
    <p:extLst>
      <p:ext uri="{BB962C8B-B14F-4D97-AF65-F5344CB8AC3E}">
        <p14:creationId xmlns:p14="http://schemas.microsoft.com/office/powerpoint/2010/main" val="28894546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09575" y="580113"/>
            <a:ext cx="8145463" cy="722313"/>
          </a:xfrm>
        </p:spPr>
        <p:txBody>
          <a:bodyPr/>
          <a:lstStyle/>
          <a:p>
            <a:pPr algn="l" defTabSz="814365">
              <a:spcBef>
                <a:spcPct val="0"/>
              </a:spcBef>
              <a:spcAft>
                <a:spcPct val="0"/>
              </a:spcAft>
              <a:buNone/>
            </a:pPr>
            <a:r>
              <a:rPr lang="ru-RU" sz="1800" b="1" i="0" smtClean="0">
                <a:solidFill>
                  <a:srgbClr val="708CA1"/>
                </a:solidFill>
                <a:latin typeface="Arial"/>
                <a:ea typeface="+mj-ea"/>
                <a:cs typeface="+mj-cs"/>
              </a:rPr>
              <a:t>Адресация устройств</a:t>
            </a:r>
            <a:br>
              <a:rPr lang="ru-RU" sz="1800" b="1" i="0" smtClean="0">
                <a:solidFill>
                  <a:srgbClr val="708CA1"/>
                </a:solidFill>
                <a:latin typeface="Arial"/>
                <a:ea typeface="+mj-ea"/>
                <a:cs typeface="+mj-cs"/>
              </a:rPr>
            </a:br>
            <a:r>
              <a:rPr lang="ru-RU" sz="2400" b="1" i="0" smtClean="0">
                <a:solidFill>
                  <a:srgbClr val="AAC1D8">
                    <a:lumMod val="75000"/>
                  </a:srgbClr>
                </a:solidFill>
                <a:latin typeface="Arial"/>
                <a:ea typeface="+mj-ea"/>
                <a:cs typeface="Arial"/>
              </a:rPr>
              <a:t>Автоматическая настройка IP-адресов для оконечных устройств</a:t>
            </a:r>
            <a:endParaRPr lang="ru-RU" sz="2400" b="1" i="0">
              <a:solidFill>
                <a:srgbClr val="AAC1D8">
                  <a:lumMod val="75000"/>
                </a:srgbClr>
              </a:solidFill>
              <a:latin typeface="Arial"/>
              <a:ea typeface="+mj-ea"/>
              <a:cs typeface="Arial"/>
            </a:endParaRPr>
          </a:p>
        </p:txBody>
      </p:sp>
      <p:pic>
        <p:nvPicPr>
          <p:cNvPr id="48131" name="Picture 4"/>
          <p:cNvPicPr>
            <a:picLocks noChangeAspect="1" noChangeArrowheads="1"/>
          </p:cNvPicPr>
          <p:nvPr/>
        </p:nvPicPr>
        <p:blipFill>
          <a:blip r:embed="rId3"/>
          <a:stretch>
            <a:fillRect/>
          </a:stretch>
        </p:blipFill>
        <p:spPr bwMode="auto">
          <a:xfrm>
            <a:off x="282374" y="1456881"/>
            <a:ext cx="6391995" cy="505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Box 1"/>
          <p:cNvSpPr txBox="1"/>
          <p:nvPr/>
        </p:nvSpPr>
        <p:spPr>
          <a:xfrm>
            <a:off x="6571488" y="1706880"/>
            <a:ext cx="2462784" cy="3748719"/>
          </a:xfrm>
          <a:prstGeom prst="rect">
            <a:avLst/>
          </a:prstGeom>
          <a:noFill/>
        </p:spPr>
        <p:txBody>
          <a:bodyPr wrap="square" rtlCol="0">
            <a:spAutoFit/>
          </a:bodyPr>
          <a:lstStyle/>
          <a:p>
            <a:r>
              <a:rPr lang="ru-RU" b="1" dirty="0">
                <a:solidFill>
                  <a:srgbClr val="333333"/>
                </a:solidFill>
                <a:latin typeface="CiscoSansTTLight"/>
              </a:rPr>
              <a:t>DHCP </a:t>
            </a:r>
            <a:r>
              <a:rPr lang="ru-RU" dirty="0">
                <a:solidFill>
                  <a:srgbClr val="333333"/>
                </a:solidFill>
                <a:latin typeface="CiscoSansTTLight"/>
              </a:rPr>
              <a:t>автоматически настраивает адреса IPv4 для каждого оконечного устройства в сети с включённым протоколом DHCP. </a:t>
            </a:r>
            <a:endParaRPr lang="en-US" dirty="0"/>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09575" y="363538"/>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mj-cs"/>
              </a:rPr>
              <a:t>Адресация устройств</a:t>
            </a:r>
            <a:br>
              <a:rPr lang="ru-RU" sz="18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Конфликты IP-адресов</a:t>
            </a:r>
            <a:endParaRPr lang="ru-RU" sz="3200" b="1" i="0">
              <a:solidFill>
                <a:srgbClr val="AAC1D8">
                  <a:lumMod val="75000"/>
                </a:srgbClr>
              </a:solidFill>
              <a:latin typeface="Arial"/>
              <a:ea typeface="+mj-ea"/>
              <a:cs typeface="Arial"/>
            </a:endParaRPr>
          </a:p>
        </p:txBody>
      </p:sp>
      <p:pic>
        <p:nvPicPr>
          <p:cNvPr id="49155" name="Picture 5" descr="C:\AriesWork\Content\NetworkBasics\Chapter 2\Graphics\232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13" y="2525713"/>
            <a:ext cx="7507287"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2438" y="624563"/>
            <a:ext cx="8145462" cy="838200"/>
          </a:xfrm>
        </p:spPr>
        <p:txBody>
          <a:bodyPr/>
          <a:lstStyle/>
          <a:p>
            <a:pPr algn="l" defTabSz="814365">
              <a:spcBef>
                <a:spcPct val="0"/>
              </a:spcBef>
              <a:spcAft>
                <a:spcPct val="0"/>
              </a:spcAft>
              <a:buNone/>
            </a:pPr>
            <a:r>
              <a:rPr lang="ru-RU" sz="1800" b="1" i="0" dirty="0" smtClean="0">
                <a:solidFill>
                  <a:srgbClr val="708CA1"/>
                </a:solidFill>
                <a:latin typeface="Arial"/>
                <a:ea typeface="+mj-ea"/>
                <a:cs typeface="+mj-cs"/>
              </a:rPr>
              <a:t>Проверка подключения</a:t>
            </a:r>
            <a:br>
              <a:rPr lang="ru-RU" sz="1800" b="1" i="0" dirty="0" smtClean="0">
                <a:solidFill>
                  <a:srgbClr val="708CA1"/>
                </a:solidFill>
                <a:latin typeface="Arial"/>
                <a:ea typeface="+mj-ea"/>
                <a:cs typeface="+mj-cs"/>
              </a:rPr>
            </a:br>
            <a:r>
              <a:rPr lang="ru-RU" sz="2800" b="1" i="0" dirty="0" smtClean="0">
                <a:solidFill>
                  <a:srgbClr val="AAC1D8">
                    <a:lumMod val="75000"/>
                  </a:srgbClr>
                </a:solidFill>
                <a:latin typeface="Arial"/>
                <a:ea typeface="+mj-ea"/>
                <a:cs typeface="Arial"/>
              </a:rPr>
              <a:t>Проверка адреса обратной связи на оконечном устройстве</a:t>
            </a:r>
            <a:endParaRPr lang="ru-RU" sz="2800" b="1" i="0" dirty="0">
              <a:solidFill>
                <a:srgbClr val="AAC1D8">
                  <a:lumMod val="75000"/>
                </a:srgbClr>
              </a:solidFill>
              <a:latin typeface="Arial"/>
              <a:ea typeface="+mj-ea"/>
              <a:cs typeface="Arial"/>
            </a:endParaRPr>
          </a:p>
        </p:txBody>
      </p:sp>
      <p:pic>
        <p:nvPicPr>
          <p:cNvPr id="50179" name="Picture 4"/>
          <p:cNvPicPr>
            <a:picLocks noChangeAspect="1" noChangeArrowheads="1"/>
          </p:cNvPicPr>
          <p:nvPr/>
        </p:nvPicPr>
        <p:blipFill>
          <a:blip r:embed="rId3"/>
          <a:stretch>
            <a:fillRect/>
          </a:stretch>
        </p:blipFill>
        <p:spPr bwMode="auto">
          <a:xfrm>
            <a:off x="259511" y="1462763"/>
            <a:ext cx="5917274" cy="5040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Box 1"/>
          <p:cNvSpPr txBox="1"/>
          <p:nvPr/>
        </p:nvSpPr>
        <p:spPr>
          <a:xfrm>
            <a:off x="6266688" y="1975104"/>
            <a:ext cx="2560320" cy="4081117"/>
          </a:xfrm>
          <a:prstGeom prst="rect">
            <a:avLst/>
          </a:prstGeom>
          <a:noFill/>
        </p:spPr>
        <p:txBody>
          <a:bodyPr wrap="square" rtlCol="0">
            <a:spAutoFit/>
          </a:bodyPr>
          <a:lstStyle/>
          <a:p>
            <a:r>
              <a:rPr lang="ru-RU" b="1" dirty="0" err="1" smtClean="0">
                <a:solidFill>
                  <a:srgbClr val="333333"/>
                </a:solidFill>
                <a:latin typeface="CiscoSansTTLight"/>
              </a:rPr>
              <a:t>Loopback</a:t>
            </a:r>
            <a:r>
              <a:rPr lang="ru-RU" b="1" dirty="0" smtClean="0">
                <a:solidFill>
                  <a:srgbClr val="333333"/>
                </a:solidFill>
                <a:latin typeface="CiscoSansTTLight"/>
              </a:rPr>
              <a:t>-адрес</a:t>
            </a:r>
            <a:r>
              <a:rPr lang="ru-RU" dirty="0">
                <a:solidFill>
                  <a:srgbClr val="333333"/>
                </a:solidFill>
                <a:latin typeface="CiscoSansTTLight"/>
              </a:rPr>
              <a:t>, 127.0.0.1, определяется протоколом TCP/IP как зарезервированный адрес, который направляет пакеты обратно к узлу.</a:t>
            </a:r>
            <a:endParaRPr lang="en-US" dirty="0"/>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3700" y="377825"/>
            <a:ext cx="8145463" cy="838200"/>
          </a:xfrm>
        </p:spPr>
        <p:txBody>
          <a:bodyPr/>
          <a:lstStyle/>
          <a:p>
            <a:pPr algn="l" defTabSz="814365">
              <a:spcBef>
                <a:spcPct val="0"/>
              </a:spcBef>
              <a:spcAft>
                <a:spcPct val="0"/>
              </a:spcAft>
              <a:buNone/>
            </a:pPr>
            <a:r>
              <a:rPr lang="ru-RU" sz="1800" b="1" i="0" smtClean="0">
                <a:solidFill>
                  <a:srgbClr val="708CA1"/>
                </a:solidFill>
                <a:latin typeface="Arial"/>
                <a:ea typeface="+mj-ea"/>
                <a:cs typeface="+mj-cs"/>
              </a:rPr>
              <a:t>Проверка подключения</a:t>
            </a:r>
            <a:br>
              <a:rPr lang="ru-RU" sz="18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Проверка назначения интерфейса</a:t>
            </a:r>
            <a:endParaRPr lang="ru-RU" sz="3200" b="1" i="0">
              <a:solidFill>
                <a:srgbClr val="AAC1D8">
                  <a:lumMod val="75000"/>
                </a:srgbClr>
              </a:solidFill>
              <a:latin typeface="Arial"/>
              <a:ea typeface="+mj-ea"/>
              <a:cs typeface="Arial"/>
            </a:endParaRPr>
          </a:p>
        </p:txBody>
      </p:sp>
      <p:pic>
        <p:nvPicPr>
          <p:cNvPr id="512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37" y="1064042"/>
            <a:ext cx="7644726" cy="6232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23863" y="377825"/>
            <a:ext cx="8145462" cy="838200"/>
          </a:xfrm>
        </p:spPr>
        <p:txBody>
          <a:bodyPr/>
          <a:lstStyle/>
          <a:p>
            <a:pPr algn="l" defTabSz="814365">
              <a:spcBef>
                <a:spcPct val="0"/>
              </a:spcBef>
              <a:spcAft>
                <a:spcPct val="0"/>
              </a:spcAft>
              <a:buNone/>
            </a:pPr>
            <a:r>
              <a:rPr lang="ru-RU" sz="1800" b="1" i="0" smtClean="0">
                <a:solidFill>
                  <a:srgbClr val="708CA1"/>
                </a:solidFill>
                <a:latin typeface="Arial"/>
                <a:ea typeface="+mj-ea"/>
                <a:cs typeface="+mj-cs"/>
              </a:rPr>
              <a:t>Проверка подключения</a:t>
            </a:r>
            <a:br>
              <a:rPr lang="ru-RU" sz="18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Проверка сквозного подключения</a:t>
            </a:r>
            <a:endParaRPr lang="ru-RU" sz="3200" b="1" i="0">
              <a:solidFill>
                <a:srgbClr val="AAC1D8">
                  <a:lumMod val="75000"/>
                </a:srgbClr>
              </a:solidFill>
              <a:latin typeface="Arial"/>
              <a:ea typeface="+mj-ea"/>
              <a:cs typeface="Arial"/>
            </a:endParaRPr>
          </a:p>
        </p:txBody>
      </p:sp>
      <p:pic>
        <p:nvPicPr>
          <p:cNvPr id="522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1168400"/>
            <a:ext cx="6380163" cy="543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3863" y="377825"/>
            <a:ext cx="8145462" cy="838200"/>
          </a:xfrm>
        </p:spPr>
        <p:txBody>
          <a:bodyPr/>
          <a:lstStyle/>
          <a:p>
            <a:pPr algn="l" defTabSz="814365">
              <a:spcBef>
                <a:spcPct val="0"/>
              </a:spcBef>
              <a:spcAft>
                <a:spcPct val="0"/>
              </a:spcAft>
              <a:buNone/>
            </a:pPr>
            <a:r>
              <a:rPr lang="ru-RU" sz="2000" b="1" i="0" smtClean="0">
                <a:solidFill>
                  <a:srgbClr val="708CA1"/>
                </a:solidFill>
                <a:latin typeface="Arial"/>
                <a:ea typeface="+mj-ea"/>
                <a:cs typeface="+mj-cs"/>
              </a:rPr>
              <a:t>Настройка операционной системы сетевого взаимодействия</a:t>
            </a:r>
            <a:r>
              <a:rPr lang="ru-RU" sz="2800" b="1" i="0" smtClean="0">
                <a:solidFill>
                  <a:srgbClr val="708CA1"/>
                </a:solidFill>
                <a:latin typeface="Arial"/>
                <a:ea typeface="+mj-ea"/>
                <a:cs typeface="+mj-cs"/>
              </a:rPr>
              <a:t/>
            </a:r>
            <a:br>
              <a:rPr lang="ru-RU" sz="28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Глава 2. Заключение</a:t>
            </a:r>
            <a:endParaRPr lang="ru-RU" sz="3200" b="1" i="0">
              <a:solidFill>
                <a:srgbClr val="AAC1D8">
                  <a:lumMod val="75000"/>
                </a:srgbClr>
              </a:solidFill>
              <a:latin typeface="Arial"/>
              <a:ea typeface="+mj-ea"/>
              <a:cs typeface="Arial"/>
            </a:endParaRPr>
          </a:p>
        </p:txBody>
      </p:sp>
      <p:sp>
        <p:nvSpPr>
          <p:cNvPr id="50179" name="Rectangle 6"/>
          <p:cNvSpPr>
            <a:spLocks noGrp="1" noChangeArrowheads="1"/>
          </p:cNvSpPr>
          <p:nvPr>
            <p:ph idx="1"/>
          </p:nvPr>
        </p:nvSpPr>
        <p:spPr>
          <a:xfrm>
            <a:off x="495300" y="1458913"/>
            <a:ext cx="8216900" cy="5153025"/>
          </a:xfrm>
        </p:spPr>
        <p:txBody>
          <a:bodyPr/>
          <a:lstStyle/>
          <a:p>
            <a:pPr marL="236555" indent="-236555" algn="l" defTabSz="814365">
              <a:spcBef>
                <a:spcPct val="50000"/>
              </a:spcBef>
              <a:spcAft>
                <a:spcPct val="0"/>
              </a:spcAft>
              <a:buClr>
                <a:srgbClr val="708CA1"/>
              </a:buClr>
              <a:buFont typeface="Wingdings"/>
              <a:buChar char="§"/>
            </a:pPr>
            <a:r>
              <a:rPr lang="ru-RU" sz="1800" b="0" i="0" dirty="0" smtClean="0">
                <a:solidFill>
                  <a:srgbClr val="000000"/>
                </a:solidFill>
                <a:latin typeface="Arial"/>
                <a:ea typeface="+mn-ea"/>
                <a:cs typeface="+mn-cs"/>
              </a:rPr>
              <a:t>Доступ к службам, предоставляемым Cisco IOS, с помощью интерфейса командной строки (CLI)</a:t>
            </a:r>
          </a:p>
          <a:p>
            <a:pPr marL="800100" lvl="1" indent="-342900" algn="l" defTabSz="814365">
              <a:spcBef>
                <a:spcPct val="35000"/>
              </a:spcBef>
              <a:spcAft>
                <a:spcPct val="0"/>
              </a:spcAft>
              <a:buClr>
                <a:srgbClr val="708CA1"/>
              </a:buClr>
              <a:buFont typeface="Arial"/>
              <a:buChar char="•"/>
            </a:pPr>
            <a:r>
              <a:rPr lang="ru-RU" sz="1800" b="0" i="0" dirty="0" smtClean="0">
                <a:solidFill>
                  <a:srgbClr val="000000"/>
                </a:solidFill>
                <a:latin typeface="Arial"/>
                <a:ea typeface="+mn-ea"/>
                <a:cs typeface="+mn-cs"/>
              </a:rPr>
              <a:t>доступ осуществляется посредством консольного порта, порта AUX или по протоколу telnet или SSH</a:t>
            </a:r>
          </a:p>
          <a:p>
            <a:pPr marL="800100" lvl="1" indent="-342900" algn="l" defTabSz="814365">
              <a:spcBef>
                <a:spcPct val="35000"/>
              </a:spcBef>
              <a:spcAft>
                <a:spcPct val="0"/>
              </a:spcAft>
              <a:buClr>
                <a:srgbClr val="708CA1"/>
              </a:buClr>
              <a:buFont typeface="Arial"/>
              <a:buChar char="•"/>
            </a:pPr>
            <a:r>
              <a:rPr lang="ru-RU" sz="1800" b="0" i="0" dirty="0" smtClean="0">
                <a:solidFill>
                  <a:srgbClr val="000000"/>
                </a:solidFill>
                <a:latin typeface="Arial"/>
                <a:ea typeface="+mn-ea"/>
                <a:cs typeface="+mn-cs"/>
              </a:rPr>
              <a:t>может вносить изменения в конфигурации устройств под управлением Cisco IOS</a:t>
            </a:r>
          </a:p>
          <a:p>
            <a:pPr marL="800100" lvl="1" indent="-342900" algn="l" defTabSz="814365">
              <a:spcBef>
                <a:spcPct val="35000"/>
              </a:spcBef>
              <a:spcAft>
                <a:spcPct val="0"/>
              </a:spcAft>
              <a:buClr>
                <a:srgbClr val="708CA1"/>
              </a:buClr>
              <a:buFont typeface="Arial"/>
              <a:buChar char="•"/>
            </a:pPr>
            <a:r>
              <a:rPr lang="ru-RU" sz="1800" b="0" i="0" dirty="0" smtClean="0">
                <a:solidFill>
                  <a:srgbClr val="000000"/>
                </a:solidFill>
                <a:latin typeface="Arial"/>
                <a:ea typeface="+mn-ea"/>
                <a:cs typeface="+mn-cs"/>
              </a:rPr>
              <a:t>сетевой специалист должен осуществлять навигацию по различным иерархическим режимам IOS</a:t>
            </a:r>
            <a:endParaRPr lang="ru-RU" sz="1800" dirty="0" smtClean="0"/>
          </a:p>
          <a:p>
            <a:pPr marL="236555" indent="-236555" algn="l" defTabSz="814365">
              <a:spcBef>
                <a:spcPct val="50000"/>
              </a:spcBef>
              <a:spcAft>
                <a:spcPct val="0"/>
              </a:spcAft>
              <a:buClr>
                <a:srgbClr val="708CA1"/>
              </a:buClr>
              <a:buFont typeface="Wingdings"/>
              <a:buChar char="§"/>
            </a:pPr>
            <a:r>
              <a:rPr lang="ru-RU" sz="1800" b="0" i="0" dirty="0" smtClean="0">
                <a:solidFill>
                  <a:srgbClr val="000000"/>
                </a:solidFill>
                <a:latin typeface="Arial"/>
                <a:ea typeface="+mn-ea"/>
                <a:cs typeface="+mn-cs"/>
              </a:rPr>
              <a:t>коммутаторы и маршрутизаторы Cisco IOS поддерживают аналогичную операционную систему</a:t>
            </a:r>
            <a:endParaRPr lang="ru-RU" sz="1800" dirty="0" smtClean="0"/>
          </a:p>
          <a:p>
            <a:pPr marL="236555" indent="-236555" algn="l" defTabSz="814365">
              <a:spcBef>
                <a:spcPct val="50000"/>
              </a:spcBef>
              <a:spcAft>
                <a:spcPct val="0"/>
              </a:spcAft>
              <a:buClr>
                <a:srgbClr val="708CA1"/>
              </a:buClr>
              <a:buFont typeface="Wingdings"/>
              <a:buChar char="§"/>
            </a:pPr>
            <a:r>
              <a:rPr lang="ru-RU" sz="1800" b="0" i="0" dirty="0" smtClean="0">
                <a:solidFill>
                  <a:srgbClr val="000000"/>
                </a:solidFill>
                <a:latin typeface="Arial"/>
                <a:ea typeface="+mn-ea"/>
                <a:cs typeface="+mn-cs"/>
              </a:rPr>
              <a:t>Представлены исходные настройки устройства коммутации Cisco IOS</a:t>
            </a:r>
          </a:p>
          <a:p>
            <a:pPr marL="742950" lvl="1" indent="-285750" algn="l" defTabSz="814365">
              <a:spcBef>
                <a:spcPct val="35000"/>
              </a:spcBef>
              <a:spcAft>
                <a:spcPct val="0"/>
              </a:spcAft>
              <a:buClr>
                <a:srgbClr val="708CA1"/>
              </a:buClr>
              <a:buFont typeface="Arial"/>
              <a:buChar char="•"/>
            </a:pPr>
            <a:r>
              <a:rPr lang="ru-RU" sz="1800" b="0" i="0" dirty="0" smtClean="0">
                <a:solidFill>
                  <a:srgbClr val="000000"/>
                </a:solidFill>
                <a:latin typeface="Arial"/>
                <a:ea typeface="+mn-ea"/>
                <a:cs typeface="+mn-cs"/>
              </a:rPr>
              <a:t>настройка имени</a:t>
            </a:r>
          </a:p>
          <a:p>
            <a:pPr marL="742950" lvl="1" indent="-285750" algn="l" defTabSz="814365">
              <a:spcBef>
                <a:spcPct val="35000"/>
              </a:spcBef>
              <a:spcAft>
                <a:spcPct val="0"/>
              </a:spcAft>
              <a:buClr>
                <a:srgbClr val="708CA1"/>
              </a:buClr>
              <a:buFont typeface="Arial"/>
              <a:buChar char="•"/>
            </a:pPr>
            <a:r>
              <a:rPr lang="ru-RU" sz="1800" b="0" i="0" dirty="0" smtClean="0">
                <a:solidFill>
                  <a:srgbClr val="000000"/>
                </a:solidFill>
                <a:latin typeface="Arial"/>
                <a:ea typeface="+mn-ea"/>
                <a:cs typeface="+mn-cs"/>
              </a:rPr>
              <a:t>ограничение доступа к конфигурации устройства</a:t>
            </a:r>
          </a:p>
          <a:p>
            <a:pPr marL="742950" lvl="1" indent="-285750" algn="l" defTabSz="814365">
              <a:spcBef>
                <a:spcPct val="35000"/>
              </a:spcBef>
              <a:spcAft>
                <a:spcPct val="0"/>
              </a:spcAft>
              <a:buClr>
                <a:srgbClr val="708CA1"/>
              </a:buClr>
              <a:buFont typeface="Arial"/>
              <a:buChar char="•"/>
            </a:pPr>
            <a:r>
              <a:rPr lang="ru-RU" sz="1800" b="0" i="0" dirty="0" smtClean="0">
                <a:solidFill>
                  <a:srgbClr val="000000"/>
                </a:solidFill>
                <a:latin typeface="Arial"/>
                <a:ea typeface="+mn-ea"/>
                <a:cs typeface="+mn-cs"/>
              </a:rPr>
              <a:t>настройка баннерных сообщений </a:t>
            </a:r>
          </a:p>
          <a:p>
            <a:pPr marL="742950" lvl="1" indent="-285750" algn="l" defTabSz="814365">
              <a:spcBef>
                <a:spcPct val="35000"/>
              </a:spcBef>
              <a:spcAft>
                <a:spcPct val="0"/>
              </a:spcAft>
              <a:buClr>
                <a:srgbClr val="708CA1"/>
              </a:buClr>
              <a:buFont typeface="Arial"/>
              <a:buChar char="•"/>
            </a:pPr>
            <a:r>
              <a:rPr lang="ru-RU" sz="1800" b="0" i="0" dirty="0" smtClean="0">
                <a:solidFill>
                  <a:srgbClr val="000000"/>
                </a:solidFill>
                <a:latin typeface="Arial"/>
                <a:ea typeface="+mn-ea"/>
                <a:cs typeface="+mn-cs"/>
              </a:rPr>
              <a:t>сохранение конфигурации</a:t>
            </a:r>
            <a:endParaRPr lang="ru-RU" sz="1800" dirty="0"/>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3863" y="377825"/>
            <a:ext cx="8145462" cy="838200"/>
          </a:xfrm>
        </p:spPr>
        <p:txBody>
          <a:bodyPr/>
          <a:lstStyle/>
          <a:p>
            <a:pPr algn="l" defTabSz="814365">
              <a:spcBef>
                <a:spcPct val="0"/>
              </a:spcBef>
              <a:spcAft>
                <a:spcPct val="0"/>
              </a:spcAft>
              <a:buNone/>
            </a:pPr>
            <a:r>
              <a:rPr lang="ru-RU" sz="2000" b="1" i="0" smtClean="0">
                <a:solidFill>
                  <a:srgbClr val="708CA1"/>
                </a:solidFill>
                <a:latin typeface="Arial"/>
                <a:ea typeface="+mj-ea"/>
                <a:cs typeface="+mj-cs"/>
              </a:rPr>
              <a:t>Настройка операционной системы сетевого взаимодействия</a:t>
            </a:r>
            <a:r>
              <a:rPr lang="ru-RU" sz="2800" b="1" i="0" smtClean="0">
                <a:solidFill>
                  <a:srgbClr val="708CA1"/>
                </a:solidFill>
                <a:latin typeface="Arial"/>
                <a:ea typeface="+mj-ea"/>
                <a:cs typeface="+mj-cs"/>
              </a:rPr>
              <a:t/>
            </a:r>
            <a:br>
              <a:rPr lang="ru-RU" sz="28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Глава 2. Заключение</a:t>
            </a:r>
            <a:endParaRPr lang="ru-RU" sz="3200" b="1" i="0">
              <a:solidFill>
                <a:srgbClr val="AAC1D8">
                  <a:lumMod val="75000"/>
                </a:srgbClr>
              </a:solidFill>
              <a:latin typeface="Arial"/>
              <a:ea typeface="+mj-ea"/>
              <a:cs typeface="Arial"/>
            </a:endParaRPr>
          </a:p>
        </p:txBody>
      </p:sp>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2387600"/>
            <a:ext cx="7797800" cy="115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3863" y="377825"/>
            <a:ext cx="8145462" cy="838200"/>
          </a:xfrm>
        </p:spPr>
        <p:txBody>
          <a:bodyPr/>
          <a:lstStyle/>
          <a:p>
            <a:pPr algn="l" defTabSz="814365">
              <a:spcBef>
                <a:spcPct val="0"/>
              </a:spcBef>
              <a:spcAft>
                <a:spcPct val="0"/>
              </a:spcAft>
              <a:buNone/>
            </a:pPr>
            <a:r>
              <a:rPr lang="ru-RU" sz="2000" b="1" i="0" smtClean="0">
                <a:solidFill>
                  <a:srgbClr val="708CA1"/>
                </a:solidFill>
                <a:latin typeface="Arial"/>
                <a:ea typeface="+mj-ea"/>
                <a:cs typeface="+mj-cs"/>
              </a:rPr>
              <a:t>Настройка операционной системы сетевого взаимодействия</a:t>
            </a:r>
            <a:r>
              <a:rPr lang="ru-RU" sz="2800" b="1" i="0" smtClean="0">
                <a:solidFill>
                  <a:srgbClr val="708CA1"/>
                </a:solidFill>
                <a:latin typeface="Arial"/>
                <a:ea typeface="+mj-ea"/>
                <a:cs typeface="+mj-cs"/>
              </a:rPr>
              <a:t/>
            </a:r>
            <a:br>
              <a:rPr lang="ru-RU" sz="2800" b="1" i="0" smtClean="0">
                <a:solidFill>
                  <a:srgbClr val="708CA1"/>
                </a:solidFill>
                <a:latin typeface="Arial"/>
                <a:ea typeface="+mj-ea"/>
                <a:cs typeface="+mj-cs"/>
              </a:rPr>
            </a:br>
            <a:r>
              <a:rPr lang="ru-RU" sz="3200" b="1" i="0" smtClean="0">
                <a:solidFill>
                  <a:srgbClr val="AAC1D8">
                    <a:lumMod val="75000"/>
                  </a:srgbClr>
                </a:solidFill>
                <a:latin typeface="Arial"/>
                <a:ea typeface="+mj-ea"/>
                <a:cs typeface="Arial"/>
              </a:rPr>
              <a:t>Глава 2. Заключение</a:t>
            </a:r>
            <a:endParaRPr lang="ru-RU" sz="3200" b="1" i="0">
              <a:solidFill>
                <a:srgbClr val="AAC1D8">
                  <a:lumMod val="75000"/>
                </a:srgbClr>
              </a:solidFill>
              <a:latin typeface="Arial"/>
              <a:ea typeface="+mj-ea"/>
              <a:cs typeface="Arial"/>
            </a:endParaRPr>
          </a:p>
        </p:txBody>
      </p:sp>
      <p:pic>
        <p:nvPicPr>
          <p:cNvPr id="552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1560739"/>
            <a:ext cx="7373938" cy="4805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endParaRPr lang="ru-RU"/>
          </a:p>
        </p:txBody>
      </p:sp>
      <p:pic>
        <p:nvPicPr>
          <p:cNvPr id="56323" name="Picture 3" descr="CNA_largo-on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stretch>
            <a:fillRect/>
          </a:stretch>
        </p:blipFill>
        <p:spPr bwMode="auto">
          <a:xfrm>
            <a:off x="280211" y="1557124"/>
            <a:ext cx="5399313" cy="4470481"/>
          </a:xfrm>
          <a:prstGeom prst="rect">
            <a:avLst/>
          </a:prstGeom>
          <a:noFill/>
          <a:ln>
            <a:noFill/>
          </a:ln>
        </p:spPr>
      </p:pic>
      <p:sp>
        <p:nvSpPr>
          <p:cNvPr id="2" name="TextBox 1"/>
          <p:cNvSpPr txBox="1"/>
          <p:nvPr/>
        </p:nvSpPr>
        <p:spPr>
          <a:xfrm>
            <a:off x="5464885" y="1678193"/>
            <a:ext cx="3603811" cy="3416320"/>
          </a:xfrm>
          <a:prstGeom prst="rect">
            <a:avLst/>
          </a:prstGeom>
          <a:noFill/>
        </p:spPr>
        <p:txBody>
          <a:bodyPr wrap="square" rtlCol="0">
            <a:spAutoFit/>
          </a:bodyPr>
          <a:lstStyle/>
          <a:p>
            <a:pPr algn="l">
              <a:buFont typeface="Arial" panose="020B0604020202020204" pitchFamily="34" charset="0"/>
              <a:buChar char="•"/>
            </a:pPr>
            <a:r>
              <a:rPr lang="ru-RU" b="1" dirty="0">
                <a:solidFill>
                  <a:srgbClr val="333333"/>
                </a:solidFill>
                <a:latin typeface="CiscoSansTTLight"/>
              </a:rPr>
              <a:t>Локальная сеть (LAN)</a:t>
            </a:r>
            <a:r>
              <a:rPr lang="ru-RU" dirty="0">
                <a:solidFill>
                  <a:srgbClr val="333333"/>
                </a:solidFill>
                <a:latin typeface="CiscoSansTTLight"/>
              </a:rPr>
              <a:t> — сетевая инфраструктура, которая обеспечивает доступ пользователям и оконечным устройствам в небольшой географической области.</a:t>
            </a:r>
            <a:endParaRPr lang="ru-RU" b="0" i="0" dirty="0">
              <a:solidFill>
                <a:srgbClr val="333333"/>
              </a:solidFill>
              <a:effectLst/>
              <a:latin typeface="CiscoSansTTLight"/>
            </a:endParaRPr>
          </a:p>
        </p:txBody>
      </p:sp>
      <p:sp>
        <p:nvSpPr>
          <p:cNvPr id="6" name="Объект 2"/>
          <p:cNvSpPr>
            <a:spLocks noGrp="1"/>
          </p:cNvSpPr>
          <p:nvPr>
            <p:ph idx="1"/>
          </p:nvPr>
        </p:nvSpPr>
        <p:spPr>
          <a:xfrm>
            <a:off x="280211" y="624032"/>
            <a:ext cx="6164262" cy="779462"/>
          </a:xfrm>
        </p:spPr>
        <p:txBody>
          <a:bodyPr/>
          <a:lstStyle/>
          <a:p>
            <a:pPr marL="0" indent="0">
              <a:buNone/>
            </a:pPr>
            <a:r>
              <a:rPr lang="ru-RU" sz="3600" b="1" dirty="0" smtClean="0"/>
              <a:t>3. Типы сетей</a:t>
            </a:r>
            <a:endParaRPr lang="ru-RU" sz="3600" b="1" dirty="0"/>
          </a:p>
        </p:txBody>
      </p:sp>
    </p:spTree>
    <p:extLst>
      <p:ext uri="{BB962C8B-B14F-4D97-AF65-F5344CB8AC3E}">
        <p14:creationId xmlns:p14="http://schemas.microsoft.com/office/powerpoint/2010/main" val="218303846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srcRect b="93059"/>
          <a:stretch>
            <a:fillRect/>
          </a:stretch>
        </p:blipFill>
        <p:spPr bwMode="auto">
          <a:xfrm>
            <a:off x="496737" y="1580105"/>
            <a:ext cx="8236261" cy="4664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rcRect t="22802" b="31040"/>
          <a:stretch>
            <a:fillRect/>
          </a:stretch>
        </p:blipFill>
        <p:spPr bwMode="auto">
          <a:xfrm>
            <a:off x="806493" y="2046514"/>
            <a:ext cx="7616748" cy="2868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1355464" y="4914913"/>
            <a:ext cx="6626710" cy="1453614"/>
          </a:xfrm>
          <a:prstGeom prst="rect">
            <a:avLst/>
          </a:prstGeom>
          <a:noFill/>
        </p:spPr>
        <p:txBody>
          <a:bodyPr wrap="square" rtlCol="0">
            <a:spAutoFit/>
          </a:bodyPr>
          <a:lstStyle/>
          <a:p>
            <a:pPr algn="l">
              <a:buFont typeface="Arial" panose="020B0604020202020204" pitchFamily="34" charset="0"/>
              <a:buChar char="•"/>
            </a:pPr>
            <a:r>
              <a:rPr lang="ru-RU" b="1">
                <a:solidFill>
                  <a:srgbClr val="333333"/>
                </a:solidFill>
                <a:latin typeface="CiscoSansTTLight"/>
              </a:rPr>
              <a:t>Глобальная сеть (WAN)</a:t>
            </a:r>
            <a:r>
              <a:rPr lang="ru-RU">
                <a:solidFill>
                  <a:srgbClr val="333333"/>
                </a:solidFill>
                <a:latin typeface="CiscoSansTTLight"/>
              </a:rPr>
              <a:t> — сетевая инфраструктура, которая предоставляет доступ к другим сетям на обширной географической области.</a:t>
            </a:r>
            <a:endParaRPr lang="ru-RU" b="0" i="0">
              <a:solidFill>
                <a:srgbClr val="333333"/>
              </a:solidFill>
              <a:effectLst/>
              <a:latin typeface="CiscoSansTTLight"/>
            </a:endParaRPr>
          </a:p>
        </p:txBody>
      </p:sp>
      <p:sp>
        <p:nvSpPr>
          <p:cNvPr id="7" name="Объект 2"/>
          <p:cNvSpPr>
            <a:spLocks noGrp="1"/>
          </p:cNvSpPr>
          <p:nvPr>
            <p:ph idx="1"/>
          </p:nvPr>
        </p:nvSpPr>
        <p:spPr>
          <a:xfrm>
            <a:off x="496737" y="800643"/>
            <a:ext cx="6164262" cy="779462"/>
          </a:xfrm>
        </p:spPr>
        <p:txBody>
          <a:bodyPr/>
          <a:lstStyle/>
          <a:p>
            <a:pPr marL="0" indent="0">
              <a:buNone/>
            </a:pPr>
            <a:r>
              <a:rPr lang="ru-RU" sz="3600" b="1" dirty="0" smtClean="0"/>
              <a:t>3. Типы сетей</a:t>
            </a:r>
            <a:endParaRPr lang="ru-RU" sz="3600" b="1" dirty="0"/>
          </a:p>
        </p:txBody>
      </p:sp>
    </p:spTree>
    <p:extLst>
      <p:ext uri="{BB962C8B-B14F-4D97-AF65-F5344CB8AC3E}">
        <p14:creationId xmlns:p14="http://schemas.microsoft.com/office/powerpoint/2010/main" val="4183489349"/>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2"/>
          <p:cNvSpPr>
            <a:spLocks noGrp="1"/>
          </p:cNvSpPr>
          <p:nvPr>
            <p:ph idx="1"/>
          </p:nvPr>
        </p:nvSpPr>
        <p:spPr>
          <a:xfrm>
            <a:off x="623737" y="343443"/>
            <a:ext cx="8126563" cy="583657"/>
          </a:xfrm>
        </p:spPr>
        <p:txBody>
          <a:bodyPr/>
          <a:lstStyle/>
          <a:p>
            <a:pPr marL="0" indent="0">
              <a:buNone/>
            </a:pPr>
            <a:r>
              <a:rPr lang="ru-RU" sz="3600" b="1" dirty="0" smtClean="0"/>
              <a:t>4. Сети с коммутацией пакетов</a:t>
            </a:r>
            <a:endParaRPr lang="ru-RU" sz="3600" b="1" dirty="0"/>
          </a:p>
        </p:txBody>
      </p:sp>
      <p:pic>
        <p:nvPicPr>
          <p:cNvPr id="8" name="Content Placeholder 2"/>
          <p:cNvPicPr>
            <a:picLocks noChangeAspect="1"/>
          </p:cNvPicPr>
          <p:nvPr/>
        </p:nvPicPr>
        <p:blipFill>
          <a:blip r:embed="rId3"/>
          <a:stretch>
            <a:fillRect/>
          </a:stretch>
        </p:blipFill>
        <p:spPr bwMode="auto">
          <a:xfrm>
            <a:off x="1176190" y="1028700"/>
            <a:ext cx="7021656"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99525309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ru-RU" sz="3200" b="1" i="0" smtClean="0">
                <a:solidFill>
                  <a:srgbClr val="708CA1"/>
                </a:solidFill>
                <a:latin typeface="Arial"/>
                <a:ea typeface="ＭＳ Ｐゴシック"/>
                <a:cs typeface="+mj-cs"/>
              </a:rPr>
              <a:t>Глава 2. Задачи</a:t>
            </a:r>
            <a:endParaRPr lang="ru-RU"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747713" y="1601788"/>
            <a:ext cx="8131175" cy="4437062"/>
          </a:xfrm>
        </p:spPr>
        <p:txBody>
          <a:bodyPr/>
          <a:lstStyle/>
          <a:p>
            <a:pPr marL="236555" indent="-236555" algn="l" defTabSz="814365">
              <a:spcBef>
                <a:spcPct val="50000"/>
              </a:spcBef>
              <a:spcAft>
                <a:spcPct val="0"/>
              </a:spcAft>
              <a:buClr>
                <a:srgbClr val="708CA1"/>
              </a:buClr>
              <a:buFont typeface="Wingdings"/>
              <a:buChar char="§"/>
            </a:pPr>
            <a:r>
              <a:rPr lang="ru-RU" sz="1800" b="0" i="0" smtClean="0">
                <a:solidFill>
                  <a:srgbClr val="000000"/>
                </a:solidFill>
                <a:latin typeface="Arial"/>
                <a:ea typeface="+mn-ea"/>
                <a:cs typeface="Arial"/>
              </a:rPr>
              <a:t>Объяснить назначение операционной системы Cisco IOS.</a:t>
            </a:r>
          </a:p>
          <a:p>
            <a:pPr marL="236555" indent="-236555" algn="l" defTabSz="814365">
              <a:spcBef>
                <a:spcPct val="50000"/>
              </a:spcBef>
              <a:spcAft>
                <a:spcPct val="0"/>
              </a:spcAft>
              <a:buClr>
                <a:srgbClr val="708CA1"/>
              </a:buClr>
              <a:buFont typeface="Wingdings"/>
              <a:buChar char="§"/>
            </a:pPr>
            <a:r>
              <a:rPr lang="ru-RU" sz="1800" b="0" i="0" smtClean="0">
                <a:solidFill>
                  <a:srgbClr val="000000"/>
                </a:solidFill>
                <a:latin typeface="Arial"/>
                <a:ea typeface="+mn-ea"/>
                <a:cs typeface="Arial"/>
              </a:rPr>
              <a:t>Объяснить принципы доступа и навигации в системе Cisco IOS, а также настройки параметров сетевых устройств.</a:t>
            </a:r>
          </a:p>
          <a:p>
            <a:pPr marL="236555" indent="-236555" algn="l" defTabSz="814365">
              <a:spcBef>
                <a:spcPct val="50000"/>
              </a:spcBef>
              <a:spcAft>
                <a:spcPct val="0"/>
              </a:spcAft>
              <a:buClr>
                <a:srgbClr val="708CA1"/>
              </a:buClr>
              <a:buFont typeface="Wingdings"/>
              <a:buChar char="§"/>
            </a:pPr>
            <a:r>
              <a:rPr lang="ru-RU" sz="1800" b="0" i="0" smtClean="0">
                <a:solidFill>
                  <a:srgbClr val="000000"/>
                </a:solidFill>
                <a:latin typeface="Arial"/>
                <a:ea typeface="+mn-ea"/>
                <a:cs typeface="Arial"/>
              </a:rPr>
              <a:t>Описать структуру команд программного обеспечения Cisco IOS.</a:t>
            </a:r>
          </a:p>
          <a:p>
            <a:pPr marL="236555" indent="-236555" algn="l" defTabSz="814365">
              <a:spcBef>
                <a:spcPct val="50000"/>
              </a:spcBef>
              <a:spcAft>
                <a:spcPct val="0"/>
              </a:spcAft>
              <a:buClr>
                <a:srgbClr val="708CA1"/>
              </a:buClr>
              <a:buFont typeface="Wingdings"/>
              <a:buChar char="§"/>
            </a:pPr>
            <a:r>
              <a:rPr lang="ru-RU" sz="1800" b="0" i="0" smtClean="0">
                <a:solidFill>
                  <a:srgbClr val="000000"/>
                </a:solidFill>
                <a:latin typeface="Arial"/>
                <a:ea typeface="+mn-ea"/>
                <a:cs typeface="Arial"/>
              </a:rPr>
              <a:t>Настроить имена узлов на устройстве с операционной системой Cisco IOS, используя интерфейс командной строки (CLI).</a:t>
            </a:r>
          </a:p>
          <a:p>
            <a:pPr marL="236555" indent="-236555" algn="l" defTabSz="814365">
              <a:spcBef>
                <a:spcPct val="50000"/>
              </a:spcBef>
              <a:spcAft>
                <a:spcPct val="0"/>
              </a:spcAft>
              <a:buClr>
                <a:srgbClr val="708CA1"/>
              </a:buClr>
              <a:buFont typeface="Wingdings"/>
              <a:buChar char="§"/>
            </a:pPr>
            <a:r>
              <a:rPr lang="ru-RU" sz="1800" b="0" i="0" smtClean="0">
                <a:solidFill>
                  <a:srgbClr val="000000"/>
                </a:solidFill>
                <a:latin typeface="Arial"/>
                <a:ea typeface="+mn-ea"/>
                <a:cs typeface="Arial"/>
              </a:rPr>
              <a:t>Научиться использовать команды Cisco IOS, чтобы ограничить доступ к конфигурации устройства.</a:t>
            </a:r>
          </a:p>
          <a:p>
            <a:pPr marL="236555" indent="-236555" algn="l" defTabSz="814365">
              <a:spcBef>
                <a:spcPct val="50000"/>
              </a:spcBef>
              <a:spcAft>
                <a:spcPct val="0"/>
              </a:spcAft>
              <a:buClr>
                <a:srgbClr val="708CA1"/>
              </a:buClr>
              <a:buFont typeface="Wingdings"/>
              <a:buChar char="§"/>
            </a:pPr>
            <a:r>
              <a:rPr lang="ru-RU" sz="1800" b="0" i="0" smtClean="0">
                <a:solidFill>
                  <a:srgbClr val="000000"/>
                </a:solidFill>
                <a:latin typeface="Arial"/>
                <a:ea typeface="+mn-ea"/>
                <a:cs typeface="Arial"/>
              </a:rPr>
              <a:t>Научиться использовать команды Cisco IOS, чтобы сохранить текущую конфигурацию.</a:t>
            </a:r>
          </a:p>
          <a:p>
            <a:pPr marL="236555" indent="-236555" algn="l" defTabSz="814365">
              <a:spcBef>
                <a:spcPct val="50000"/>
              </a:spcBef>
              <a:spcAft>
                <a:spcPct val="0"/>
              </a:spcAft>
              <a:buClr>
                <a:srgbClr val="708CA1"/>
              </a:buClr>
              <a:buFont typeface="Wingdings"/>
              <a:buChar char="§"/>
            </a:pPr>
            <a:r>
              <a:rPr lang="ru-RU" sz="1800" b="0" i="0" smtClean="0">
                <a:solidFill>
                  <a:srgbClr val="000000"/>
                </a:solidFill>
                <a:latin typeface="Arial"/>
                <a:ea typeface="+mn-ea"/>
                <a:cs typeface="Arial"/>
              </a:rPr>
              <a:t>Объяснить принцип обмена данными в среде передачи данных.</a:t>
            </a:r>
          </a:p>
          <a:p>
            <a:pPr marL="236555" indent="-236555" algn="l" defTabSz="814365">
              <a:spcBef>
                <a:spcPct val="50000"/>
              </a:spcBef>
              <a:spcAft>
                <a:spcPct val="0"/>
              </a:spcAft>
              <a:buClr>
                <a:srgbClr val="708CA1"/>
              </a:buClr>
              <a:buFont typeface="Wingdings"/>
              <a:buChar char="§"/>
            </a:pPr>
            <a:r>
              <a:rPr lang="ru-RU" sz="1800" b="0" i="0" smtClean="0">
                <a:solidFill>
                  <a:srgbClr val="000000"/>
                </a:solidFill>
                <a:latin typeface="Arial"/>
                <a:ea typeface="+mn-ea"/>
                <a:cs typeface="Arial"/>
              </a:rPr>
              <a:t>Настроить узловое устройство с IP-адресом.</a:t>
            </a:r>
          </a:p>
          <a:p>
            <a:pPr marL="236555" indent="-236555" algn="l" defTabSz="814365">
              <a:spcBef>
                <a:spcPct val="50000"/>
              </a:spcBef>
              <a:spcAft>
                <a:spcPct val="0"/>
              </a:spcAft>
              <a:buClr>
                <a:srgbClr val="708CA1"/>
              </a:buClr>
              <a:buFont typeface="Wingdings"/>
              <a:buChar char="§"/>
            </a:pPr>
            <a:r>
              <a:rPr lang="ru-RU" sz="1800" b="0" i="0" smtClean="0">
                <a:solidFill>
                  <a:srgbClr val="000000"/>
                </a:solidFill>
                <a:latin typeface="Arial"/>
                <a:ea typeface="+mn-ea"/>
                <a:cs typeface="Arial"/>
              </a:rPr>
              <a:t>Проверить качество соединения между двумя оконечными устройствами.</a:t>
            </a:r>
            <a:endParaRPr lang="ru-RU" sz="1800" b="0" i="0">
              <a:solidFill>
                <a:srgbClr val="000000"/>
              </a:solidFill>
              <a:latin typeface="Arial"/>
              <a:ea typeface="+mn-ea"/>
              <a:cs typeface="Arial"/>
            </a:endParaRPr>
          </a:p>
        </p:txBody>
      </p:sp>
    </p:spTree>
    <p:extLst>
      <p:ext uri="{BB962C8B-B14F-4D97-AF65-F5344CB8AC3E}">
        <p14:creationId xmlns:p14="http://schemas.microsoft.com/office/powerpoint/2010/main" val="3306502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11949</TotalTime>
  <Pages>28</Pages>
  <Words>2629</Words>
  <Application>Microsoft Office PowerPoint</Application>
  <PresentationFormat>Экран (4:3)</PresentationFormat>
  <Paragraphs>533</Paragraphs>
  <Slides>58</Slides>
  <Notes>55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58</vt:i4>
      </vt:variant>
    </vt:vector>
  </HeadingPairs>
  <TitlesOfParts>
    <vt:vector size="65" baseType="lpstr">
      <vt:lpstr>ＭＳ Ｐゴシック</vt:lpstr>
      <vt:lpstr>Arial</vt:lpstr>
      <vt:lpstr>Calibri</vt:lpstr>
      <vt:lpstr>CiscoSansTTLight</vt:lpstr>
      <vt:lpstr>Wingdings</vt:lpstr>
      <vt:lpstr>PPT-TMPLT-WHT_C</vt:lpstr>
      <vt:lpstr>NetAcad-4F_PPT-WHT_060408</vt:lpstr>
      <vt:lpstr>Глава 2. Настройка сетевой операционной системы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Глава 2. Задачи</vt:lpstr>
      <vt:lpstr>Cisco IOS Операционные системы</vt:lpstr>
      <vt:lpstr>Cisco IOS Операционные системы</vt:lpstr>
      <vt:lpstr>Cisco IOS Операционные системы</vt:lpstr>
      <vt:lpstr>Cisco IOS Операционные системы</vt:lpstr>
      <vt:lpstr>Cisco IOS Назначение ОС</vt:lpstr>
      <vt:lpstr>Cisco IOS Расположение Cisco IOS</vt:lpstr>
      <vt:lpstr>Cisco IOS Функции IOS</vt:lpstr>
      <vt:lpstr>Доступ к устройству CISCO IOS Метод доступа к консоли</vt:lpstr>
      <vt:lpstr>Доступ к устройству CISCO IOS Метод доступа к консоли</vt:lpstr>
      <vt:lpstr>Доступ к устройству Cisco IOS Методы доступа с использованием Telnet, SSH и портов AUX</vt:lpstr>
      <vt:lpstr>Доступ к устройству Cisco IOS Программы эмуляции терминала</vt:lpstr>
      <vt:lpstr>Навигация в IOS Режимы работы Cisco IOS</vt:lpstr>
      <vt:lpstr>Навигация в IOS Основные режимы</vt:lpstr>
      <vt:lpstr>Навигация в IOS Режим глобальной конфигурации и его дополнительные режимы</vt:lpstr>
      <vt:lpstr>Навигация в IOS Переключение между режимами IOS</vt:lpstr>
      <vt:lpstr>Навигация в IOS Переключение между режимами IOS (продолж.)</vt:lpstr>
      <vt:lpstr>Навигация в IOS Переключение между режимами IOS (продолж.)</vt:lpstr>
      <vt:lpstr>Структура команд Структура команд IOS</vt:lpstr>
      <vt:lpstr>Структура команды Контекстная справка</vt:lpstr>
      <vt:lpstr>Структура команды Проверка синтаксиса команды</vt:lpstr>
      <vt:lpstr>Структура команды Горячие клавиши и клавиши быстрого вызова</vt:lpstr>
      <vt:lpstr>Структура команды Команды проверки IOS</vt:lpstr>
      <vt:lpstr>Структура команды Команда «show version»</vt:lpstr>
      <vt:lpstr>Имена узлов Назначение коммутатора</vt:lpstr>
      <vt:lpstr>Имена узлов Имена устройств</vt:lpstr>
      <vt:lpstr>Имена узлов Имена узлов</vt:lpstr>
      <vt:lpstr>Имена узлов Настройка имён узлов</vt:lpstr>
      <vt:lpstr>Имена узлов Настройка имён узлов</vt:lpstr>
      <vt:lpstr>Ограничение доступа к конфигурациям устройств Защита доступа к устройству</vt:lpstr>
      <vt:lpstr>Ограничение доступа к конфигурациям устройств Защита доступа к устройству</vt:lpstr>
      <vt:lpstr>Ограничение доступа к конфигурациям устройств Защита доступа к привилегированному режиму</vt:lpstr>
      <vt:lpstr>Ограничение доступа к конфигурациям устройств Защита доступа к пользовательскому режиму</vt:lpstr>
      <vt:lpstr>Ограничение доступа к конфигурациям устройства Шифрование паролей при выводе на экран</vt:lpstr>
      <vt:lpstr>Ограничение доступа к конфигурациям устройства Баннерные сообщения</vt:lpstr>
      <vt:lpstr>Сохранение конфигураций Файлы конфигурации</vt:lpstr>
      <vt:lpstr>Сохранение конфигураций Захват текста</vt:lpstr>
      <vt:lpstr>Порты и адреса IP-адресация в больших сетях</vt:lpstr>
      <vt:lpstr>Порты и адреса Интерфейсы и порты</vt:lpstr>
      <vt:lpstr>Адресация устройств Настройка виртуального интерфейса коммутатора</vt:lpstr>
      <vt:lpstr>Адресация устройств Настройка IP-адресов вручную для оконечных устройств</vt:lpstr>
      <vt:lpstr>Адресация устройств Автоматическая настройка IP-адресов для оконечных устройств</vt:lpstr>
      <vt:lpstr>Адресация устройств Конфликты IP-адресов</vt:lpstr>
      <vt:lpstr>Проверка подключения Проверка адреса обратной связи на оконечном устройстве</vt:lpstr>
      <vt:lpstr>Проверка подключения Проверка назначения интерфейса</vt:lpstr>
      <vt:lpstr>Проверка подключения Проверка сквозного подключения</vt:lpstr>
      <vt:lpstr>Настройка операционной системы сетевого взаимодействия Глава 2. Заключение</vt:lpstr>
      <vt:lpstr>Настройка операционной системы сетевого взаимодействия Глава 2. Заключение</vt:lpstr>
      <vt:lpstr>Настройка операционной системы сетевого взаимодействия Глава 2. Заключение</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Славик</cp:lastModifiedBy>
  <cp:revision>781</cp:revision>
  <cp:lastPrinted>1999-01-27T00:54:54Z</cp:lastPrinted>
  <dcterms:created xsi:type="dcterms:W3CDTF">2006-10-23T15:07:30Z</dcterms:created>
  <dcterms:modified xsi:type="dcterms:W3CDTF">2018-09-11T13:13:03Z</dcterms:modified>
</cp:coreProperties>
</file>