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57"/>
  </p:notesMasterIdLst>
  <p:handoutMasterIdLst>
    <p:handoutMasterId r:id="rId58"/>
  </p:handoutMasterIdLst>
  <p:sldIdLst>
    <p:sldId id="500" r:id="rId3"/>
    <p:sldId id="793" r:id="rId4"/>
    <p:sldId id="794" r:id="rId5"/>
    <p:sldId id="804" r:id="rId6"/>
    <p:sldId id="795" r:id="rId7"/>
    <p:sldId id="805" r:id="rId8"/>
    <p:sldId id="806" r:id="rId9"/>
    <p:sldId id="817" r:id="rId10"/>
    <p:sldId id="796" r:id="rId11"/>
    <p:sldId id="797" r:id="rId12"/>
    <p:sldId id="818" r:id="rId13"/>
    <p:sldId id="807" r:id="rId14"/>
    <p:sldId id="808" r:id="rId15"/>
    <p:sldId id="798" r:id="rId16"/>
    <p:sldId id="809" r:id="rId17"/>
    <p:sldId id="799" r:id="rId18"/>
    <p:sldId id="810" r:id="rId19"/>
    <p:sldId id="811" r:id="rId20"/>
    <p:sldId id="736" r:id="rId21"/>
    <p:sldId id="776" r:id="rId22"/>
    <p:sldId id="812" r:id="rId23"/>
    <p:sldId id="813" r:id="rId24"/>
    <p:sldId id="814" r:id="rId25"/>
    <p:sldId id="737" r:id="rId26"/>
    <p:sldId id="740" r:id="rId27"/>
    <p:sldId id="741" r:id="rId28"/>
    <p:sldId id="777" r:id="rId29"/>
    <p:sldId id="815" r:id="rId30"/>
    <p:sldId id="778" r:id="rId31"/>
    <p:sldId id="779" r:id="rId32"/>
    <p:sldId id="780" r:id="rId33"/>
    <p:sldId id="781" r:id="rId34"/>
    <p:sldId id="782" r:id="rId35"/>
    <p:sldId id="783" r:id="rId36"/>
    <p:sldId id="785" r:id="rId37"/>
    <p:sldId id="786" r:id="rId38"/>
    <p:sldId id="787" r:id="rId39"/>
    <p:sldId id="788" r:id="rId40"/>
    <p:sldId id="790" r:id="rId41"/>
    <p:sldId id="816" r:id="rId42"/>
    <p:sldId id="750" r:id="rId43"/>
    <p:sldId id="751" r:id="rId44"/>
    <p:sldId id="752" r:id="rId45"/>
    <p:sldId id="718" r:id="rId46"/>
    <p:sldId id="753" r:id="rId47"/>
    <p:sldId id="754" r:id="rId48"/>
    <p:sldId id="755" r:id="rId49"/>
    <p:sldId id="756" r:id="rId50"/>
    <p:sldId id="791" r:id="rId51"/>
    <p:sldId id="792" r:id="rId52"/>
    <p:sldId id="801" r:id="rId53"/>
    <p:sldId id="802" r:id="rId54"/>
    <p:sldId id="803" r:id="rId55"/>
    <p:sldId id="681" r:id="rId56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9" Type="http://schemas.openxmlformats.org/officeDocument/2006/relationships/slide" Target="slides/slide40.xml"/><Relationship Id="rId21" Type="http://schemas.openxmlformats.org/officeDocument/2006/relationships/slide" Target="slides/slide22.xml"/><Relationship Id="rId34" Type="http://schemas.openxmlformats.org/officeDocument/2006/relationships/slide" Target="slides/slide35.xml"/><Relationship Id="rId42" Type="http://schemas.openxmlformats.org/officeDocument/2006/relationships/slide" Target="slides/slide43.xml"/><Relationship Id="rId47" Type="http://schemas.openxmlformats.org/officeDocument/2006/relationships/slide" Target="slides/slide48.xml"/><Relationship Id="rId50" Type="http://schemas.openxmlformats.org/officeDocument/2006/relationships/slide" Target="slides/slide51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9" Type="http://schemas.openxmlformats.org/officeDocument/2006/relationships/slide" Target="slides/slide30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3.xml"/><Relationship Id="rId37" Type="http://schemas.openxmlformats.org/officeDocument/2006/relationships/slide" Target="slides/slide38.xml"/><Relationship Id="rId40" Type="http://schemas.openxmlformats.org/officeDocument/2006/relationships/slide" Target="slides/slide41.xml"/><Relationship Id="rId45" Type="http://schemas.openxmlformats.org/officeDocument/2006/relationships/slide" Target="slides/slide46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36" Type="http://schemas.openxmlformats.org/officeDocument/2006/relationships/slide" Target="slides/slide37.xml"/><Relationship Id="rId49" Type="http://schemas.openxmlformats.org/officeDocument/2006/relationships/slide" Target="slides/slide50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31" Type="http://schemas.openxmlformats.org/officeDocument/2006/relationships/slide" Target="slides/slide32.xml"/><Relationship Id="rId44" Type="http://schemas.openxmlformats.org/officeDocument/2006/relationships/slide" Target="slides/slide45.xml"/><Relationship Id="rId52" Type="http://schemas.openxmlformats.org/officeDocument/2006/relationships/slide" Target="slides/slide53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Relationship Id="rId35" Type="http://schemas.openxmlformats.org/officeDocument/2006/relationships/slide" Target="slides/slide36.xml"/><Relationship Id="rId43" Type="http://schemas.openxmlformats.org/officeDocument/2006/relationships/slide" Target="slides/slide44.xml"/><Relationship Id="rId48" Type="http://schemas.openxmlformats.org/officeDocument/2006/relationships/slide" Target="slides/slide49.xml"/><Relationship Id="rId8" Type="http://schemas.openxmlformats.org/officeDocument/2006/relationships/slide" Target="slides/slide9.xml"/><Relationship Id="rId51" Type="http://schemas.openxmlformats.org/officeDocument/2006/relationships/slide" Target="slides/slide52.xml"/><Relationship Id="rId3" Type="http://schemas.openxmlformats.org/officeDocument/2006/relationships/slide" Target="slides/slide4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4.xml"/><Relationship Id="rId38" Type="http://schemas.openxmlformats.org/officeDocument/2006/relationships/slide" Target="slides/slide39.xml"/><Relationship Id="rId46" Type="http://schemas.openxmlformats.org/officeDocument/2006/relationships/slide" Target="slides/slide47.xml"/><Relationship Id="rId20" Type="http://schemas.openxmlformats.org/officeDocument/2006/relationships/slide" Target="slides/slide21.xml"/><Relationship Id="rId41" Type="http://schemas.openxmlformats.org/officeDocument/2006/relationships/slide" Target="slides/slide42.xml"/><Relationship Id="rId1" Type="http://schemas.openxmlformats.org/officeDocument/2006/relationships/slide" Target="slides/slide2.xml"/><Relationship Id="rId6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5">
              <a:lnSpc>
                <a:spcPct val="100000"/>
              </a:lnSpc>
              <a:buNone/>
              <a:tabLst>
                <a:tab pos="2387600" algn="l"/>
                <a:tab pos="4830763" algn="l"/>
              </a:tabLst>
            </a:pPr>
            <a:r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© Корпорация Cisco Systems, 2006. Все права защищены.</a:t>
            </a:r>
          </a:p>
          <a:p>
            <a:pPr algn="l" defTabSz="611185">
              <a:lnSpc>
                <a:spcPct val="100000"/>
              </a:lnSpc>
              <a:buNone/>
              <a:tabLst>
                <a:tab pos="2387600" algn="l"/>
                <a:tab pos="4830763" algn="l"/>
              </a:tabLst>
            </a:pPr>
            <a:r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44">
              <a:lnSpc>
                <a:spcPct val="100000"/>
              </a:lnSpc>
              <a:buNone/>
            </a:pPr>
            <a:fld id="{0958FDCD-4842-ED45-9BA3-AF6EB48644B2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pPr algn="r" defTabSz="903244">
                <a:lnSpc>
                  <a:spcPct val="100000"/>
                </a:lnSpc>
                <a:buNone/>
              </a:pPr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222891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5">
              <a:lnSpc>
                <a:spcPct val="100000"/>
              </a:lnSpc>
              <a:buNone/>
              <a:tabLst>
                <a:tab pos="2387600" algn="l"/>
                <a:tab pos="4830763" algn="l"/>
              </a:tabLst>
            </a:pPr>
            <a:r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© Корпорация Cisco Systems, 2006. Все права защищены.</a:t>
            </a:r>
          </a:p>
          <a:p>
            <a:pPr algn="l" defTabSz="611185">
              <a:lnSpc>
                <a:spcPct val="100000"/>
              </a:lnSpc>
              <a:buNone/>
              <a:tabLst>
                <a:tab pos="2387600" algn="l"/>
                <a:tab pos="4830763" algn="l"/>
              </a:tabLst>
            </a:pPr>
            <a:r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>
                <a:cs typeface="+mn-cs"/>
              </a:defRPr>
            </a:lvl1pPr>
          </a:lstStyle>
          <a:p>
            <a:pPr>
              <a:defRPr/>
            </a:pPr>
            <a:fld id="{F7E7D29C-EBE0-2145-A136-E4382E26D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474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EA428A3C-521B-AB40-9C7E-2898D6FD9760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</a:t>
            </a:fld>
            <a:endParaRPr lang="en-U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Программа Сетевой академии Cisco</a:t>
            </a:r>
          </a:p>
          <a:p>
            <a:pPr marL="112746" indent="-112746" algn="l" defTabSz="1020745">
              <a:buNone/>
            </a:pPr>
            <a:r>
              <a:rPr lang="en-US" sz="1200" b="1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Введение в сетевые технологии</a:t>
            </a:r>
          </a:p>
          <a:p>
            <a:pPr marL="112746" indent="-112746" algn="l" defTabSz="1020745">
              <a:buNone/>
            </a:pPr>
            <a:r>
              <a:rPr lang="en-US" sz="1300" b="1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Глава 3. Сетевые протоколы и коммуникации</a:t>
            </a:r>
            <a:endParaRPr lang="en-GB" b="1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4FB6A7E5-BA24-8244-BB90-5D5C919E4DDE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10</a:t>
            </a:fld>
            <a:endParaRPr lang="en-US" sz="8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 3.1.1.5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4FB6A7E5-BA24-8244-BB90-5D5C919E4DDE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11</a:t>
            </a:fld>
            <a:endParaRPr lang="en-US" sz="8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 3.1.1.5</a:t>
            </a:r>
          </a:p>
        </p:txBody>
      </p:sp>
    </p:spTree>
    <p:extLst>
      <p:ext uri="{BB962C8B-B14F-4D97-AF65-F5344CB8AC3E}">
        <p14:creationId xmlns:p14="http://schemas.microsoft.com/office/powerpoint/2010/main" val="4161257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4FB6A7E5-BA24-8244-BB90-5D5C919E4DDE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12</a:t>
            </a:fld>
            <a:endParaRPr lang="en-US" sz="8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 3.1.1.5</a:t>
            </a:r>
          </a:p>
        </p:txBody>
      </p:sp>
    </p:spTree>
    <p:extLst>
      <p:ext uri="{BB962C8B-B14F-4D97-AF65-F5344CB8AC3E}">
        <p14:creationId xmlns:p14="http://schemas.microsoft.com/office/powerpoint/2010/main" val="200257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B8DB5FB5-EF59-3F4E-9533-24DE96D673A9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13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 3.1.1.6</a:t>
            </a:r>
          </a:p>
        </p:txBody>
      </p:sp>
    </p:spTree>
    <p:extLst>
      <p:ext uri="{BB962C8B-B14F-4D97-AF65-F5344CB8AC3E}">
        <p14:creationId xmlns:p14="http://schemas.microsoft.com/office/powerpoint/2010/main" val="510741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B8DB5FB5-EF59-3F4E-9533-24DE96D673A9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14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 3.1.1.6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B8DB5FB5-EF59-3F4E-9533-24DE96D673A9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15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 3.1.1.6</a:t>
            </a:r>
          </a:p>
        </p:txBody>
      </p:sp>
    </p:spTree>
    <p:extLst>
      <p:ext uri="{BB962C8B-B14F-4D97-AF65-F5344CB8AC3E}">
        <p14:creationId xmlns:p14="http://schemas.microsoft.com/office/powerpoint/2010/main" val="555750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6031AACB-708B-284D-A916-66A7FB77742E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16</a:t>
            </a:fld>
            <a:endParaRPr lang="en-US" sz="8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 3.1.1.7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6031AACB-708B-284D-A916-66A7FB77742E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17</a:t>
            </a:fld>
            <a:endParaRPr lang="en-US" sz="8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 3.1.1.7</a:t>
            </a:r>
          </a:p>
        </p:txBody>
      </p:sp>
    </p:spTree>
    <p:extLst>
      <p:ext uri="{BB962C8B-B14F-4D97-AF65-F5344CB8AC3E}">
        <p14:creationId xmlns:p14="http://schemas.microsoft.com/office/powerpoint/2010/main" val="3468174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6031AACB-708B-284D-A916-66A7FB77742E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18</a:t>
            </a:fld>
            <a:endParaRPr lang="en-US" sz="8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 3.1.1.7</a:t>
            </a:r>
          </a:p>
        </p:txBody>
      </p:sp>
    </p:spTree>
    <p:extLst>
      <p:ext uri="{BB962C8B-B14F-4D97-AF65-F5344CB8AC3E}">
        <p14:creationId xmlns:p14="http://schemas.microsoft.com/office/powerpoint/2010/main" val="5815421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9D6DFC64-A7A9-2348-9493-929FB16E468A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19</a:t>
            </a:fld>
            <a:endParaRPr lang="en-US" sz="8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 3.2.1.1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A75ECC62-78AC-A949-A1CD-34249F1AC0F8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</a:t>
            </a:fld>
            <a:endParaRPr lang="en-US" sz="80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 3.1.1.1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E9D741E8-40CE-BC4F-BCD9-E380DA1C8156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20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 3.2.1.2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E9D741E8-40CE-BC4F-BCD9-E380DA1C8156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21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 3.2.1.2</a:t>
            </a:r>
          </a:p>
        </p:txBody>
      </p:sp>
    </p:spTree>
    <p:extLst>
      <p:ext uri="{BB962C8B-B14F-4D97-AF65-F5344CB8AC3E}">
        <p14:creationId xmlns:p14="http://schemas.microsoft.com/office/powerpoint/2010/main" val="16833558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E9D741E8-40CE-BC4F-BCD9-E380DA1C8156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22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 3.2.1.2</a:t>
            </a:r>
          </a:p>
        </p:txBody>
      </p:sp>
    </p:spTree>
    <p:extLst>
      <p:ext uri="{BB962C8B-B14F-4D97-AF65-F5344CB8AC3E}">
        <p14:creationId xmlns:p14="http://schemas.microsoft.com/office/powerpoint/2010/main" val="2100082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E9D741E8-40CE-BC4F-BCD9-E380DA1C8156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23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 3.2.1.2</a:t>
            </a:r>
          </a:p>
        </p:txBody>
      </p:sp>
    </p:spTree>
    <p:extLst>
      <p:ext uri="{BB962C8B-B14F-4D97-AF65-F5344CB8AC3E}">
        <p14:creationId xmlns:p14="http://schemas.microsoft.com/office/powerpoint/2010/main" val="33505065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9EFEB9F9-38EE-3C4A-8AB2-A7C69126EE13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24</a:t>
            </a:fld>
            <a:endParaRPr lang="en-US" sz="8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 3.2.1.3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F030F8DD-2482-214C-8AFB-31B853766638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25</a:t>
            </a:fld>
            <a:endParaRPr lang="en-US" sz="8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 3.2.2.1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21A0FF3E-7389-5440-A58E-33F00E530596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26</a:t>
            </a:fld>
            <a:endParaRPr lang="en-US" sz="8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 3.2.2.2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3E1207C5-1137-7544-8A82-2BDEDB5282BB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27</a:t>
            </a:fld>
            <a:endParaRPr lang="en-US" sz="8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 3.2.2.3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3E1207C5-1137-7544-8A82-2BDEDB5282BB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28</a:t>
            </a:fld>
            <a:endParaRPr lang="en-US" sz="8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 3.2.2.3</a:t>
            </a:r>
          </a:p>
        </p:txBody>
      </p:sp>
    </p:spTree>
    <p:extLst>
      <p:ext uri="{BB962C8B-B14F-4D97-AF65-F5344CB8AC3E}">
        <p14:creationId xmlns:p14="http://schemas.microsoft.com/office/powerpoint/2010/main" val="31729271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6859ABDF-D66B-5940-8519-E9017544AB13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29</a:t>
            </a:fld>
            <a:endParaRPr lang="en-US" sz="8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 3.1.3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45AC3BBA-D463-F44C-8752-00196D404507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</a:t>
            </a:fld>
            <a:endParaRPr lang="en-US" sz="80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 3.1.1.2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AADD2DBC-FC3F-D641-8E1D-7FE98634F1CD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30</a:t>
            </a:fld>
            <a:endParaRPr lang="en-US" sz="8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 3.2.3.1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516756AC-EEDD-7041-ADFD-1DCFEF6BC1D9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31</a:t>
            </a:fld>
            <a:endParaRPr lang="en-US" sz="80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 3.2.3.2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4D9FE341-CDAE-0646-B9FA-BCFE31716F80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32</a:t>
            </a:fld>
            <a:endParaRPr lang="en-US" sz="8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 3.2.3.3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A17C9A95-5F05-E44C-B077-49A1104930EB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33</a:t>
            </a:fld>
            <a:endParaRPr lang="en-US" sz="80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 3.2.3.4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F5311183-2278-DD44-AEE2-0359559B6345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34</a:t>
            </a:fld>
            <a:endParaRPr lang="en-US" sz="8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 3.2.3.5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0CA1E82A-5E1B-3E40-8138-C2CF76DF52DA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35</a:t>
            </a:fld>
            <a:endParaRPr lang="en-US" sz="80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 3.2.4.1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3E35EA4A-A3A7-684D-B2D1-777FEEBA9B0C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36</a:t>
            </a:fld>
            <a:endParaRPr lang="en-US" sz="8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 3.2.4.2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BC02162E-FF1D-A047-BDF3-C41D158B696F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37</a:t>
            </a:fld>
            <a:endParaRPr lang="en-US" sz="80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 3.2.4.3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591A6BBD-F54E-2342-86BC-C242B7C08922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38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 3.2.4.4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825AD203-C5D2-8545-9F67-6340BEF9FBB8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39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 3.3.1.1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45AC3BBA-D463-F44C-8752-00196D404507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</a:t>
            </a:fld>
            <a:endParaRPr lang="en-US" sz="80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 3.1.1.2</a:t>
            </a:r>
          </a:p>
        </p:txBody>
      </p:sp>
    </p:spTree>
    <p:extLst>
      <p:ext uri="{BB962C8B-B14F-4D97-AF65-F5344CB8AC3E}">
        <p14:creationId xmlns:p14="http://schemas.microsoft.com/office/powerpoint/2010/main" val="37258693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825AD203-C5D2-8545-9F67-6340BEF9FBB8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40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 3.3.1.1</a:t>
            </a:r>
          </a:p>
        </p:txBody>
      </p:sp>
    </p:spTree>
    <p:extLst>
      <p:ext uri="{BB962C8B-B14F-4D97-AF65-F5344CB8AC3E}">
        <p14:creationId xmlns:p14="http://schemas.microsoft.com/office/powerpoint/2010/main" val="41238658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38335F6D-B997-8E40-82E2-05ED6650C517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41</a:t>
            </a:fld>
            <a:endParaRPr lang="en-US" sz="80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 3.3.1.2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B45199D4-13D0-3644-A9E9-7CFB82FD4B4D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42</a:t>
            </a:fld>
            <a:endParaRPr lang="en-US" sz="80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 3.3.1.3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4990F82D-02B1-2C4D-A57F-953BFB99D964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43</a:t>
            </a:fld>
            <a:endParaRPr lang="en-US" sz="80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 3.3.1.4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463750B6-4B74-8C4B-9B0D-8C4EECE63261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44</a:t>
            </a:fld>
            <a:endParaRPr lang="en-US" sz="80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 3.3.2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283B4692-A36C-104D-AB06-9159FA6ACA3A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45</a:t>
            </a:fld>
            <a:endParaRPr lang="en-US" sz="80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 3.3.2.1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3D4E7E6D-0E40-C74E-A58C-87AE2B46601F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46</a:t>
            </a:fld>
            <a:endParaRPr lang="en-US" sz="80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 3.3.2.2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140F3101-7792-AA41-93FF-A87EC4BB2F76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47</a:t>
            </a:fld>
            <a:endParaRPr lang="en-US" sz="80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 3.3.2.3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1FBF1D1D-4D12-E04C-ACC5-9C920AB6C8B2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48</a:t>
            </a:fld>
            <a:endParaRPr lang="en-US" sz="80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 3.3.3.1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795BA9CC-FC80-7044-9A5E-B346E26CF6EC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49</a:t>
            </a:fld>
            <a:endParaRPr lang="en-US" sz="80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 3.3.3.2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00F5DD48-9362-964E-A84E-7CA301B444CD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5</a:t>
            </a:fld>
            <a:endParaRPr lang="en-US" sz="8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 3.1.1.3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E4B68352-8120-EA4A-BCFB-61DE67E1E0E2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50</a:t>
            </a:fld>
            <a:endParaRPr lang="en-US" sz="80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 3.3.3.4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0A7AF211-02D4-CA4C-B739-BDD3E82BAC44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51</a:t>
            </a:fld>
            <a:endParaRPr lang="en-US" sz="80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Разделы 1.5 и 1.5.1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0A7AF211-02D4-CA4C-B739-BDD3E82BAC44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52</a:t>
            </a:fld>
            <a:endParaRPr lang="en-US" sz="80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Разделы 1.5 и 1.5.1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0A7AF211-02D4-CA4C-B739-BDD3E82BAC44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53</a:t>
            </a:fld>
            <a:endParaRPr lang="en-US" sz="80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Разделы 1.5 и 1.5.1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00F5DD48-9362-964E-A84E-7CA301B444CD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6</a:t>
            </a:fld>
            <a:endParaRPr lang="en-US" sz="8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 3.1.1.3</a:t>
            </a:r>
          </a:p>
        </p:txBody>
      </p:sp>
    </p:spTree>
    <p:extLst>
      <p:ext uri="{BB962C8B-B14F-4D97-AF65-F5344CB8AC3E}">
        <p14:creationId xmlns:p14="http://schemas.microsoft.com/office/powerpoint/2010/main" val="1262100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862E776F-9F84-E64F-B86B-88FB808E7E2E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7</a:t>
            </a:fld>
            <a:endParaRPr lang="en-US" sz="8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 3.1.1.4</a:t>
            </a:r>
          </a:p>
        </p:txBody>
      </p:sp>
    </p:spTree>
    <p:extLst>
      <p:ext uri="{BB962C8B-B14F-4D97-AF65-F5344CB8AC3E}">
        <p14:creationId xmlns:p14="http://schemas.microsoft.com/office/powerpoint/2010/main" val="2667658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862E776F-9F84-E64F-B86B-88FB808E7E2E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8</a:t>
            </a:fld>
            <a:endParaRPr lang="en-US" sz="8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 3.1.1.4</a:t>
            </a:r>
          </a:p>
        </p:txBody>
      </p:sp>
    </p:spTree>
    <p:extLst>
      <p:ext uri="{BB962C8B-B14F-4D97-AF65-F5344CB8AC3E}">
        <p14:creationId xmlns:p14="http://schemas.microsoft.com/office/powerpoint/2010/main" val="1921302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903244">
              <a:lnSpc>
                <a:spcPct val="100000"/>
              </a:lnSpc>
              <a:buNone/>
            </a:pPr>
            <a:fld id="{862E776F-9F84-E64F-B86B-88FB808E7E2E}" type="slidenum">
              <a:rPr lang="en-US" sz="800" b="0" i="0">
                <a:solidFill>
                  <a:schemeClr val="tx1"/>
                </a:solidFill>
                <a:latin typeface="Arial"/>
                <a:ea typeface="ＭＳ Ｐゴシック"/>
                <a:cs typeface="+mn-cs"/>
              </a:rPr>
              <a:pPr algn="r" defTabSz="903244">
                <a:lnSpc>
                  <a:spcPct val="100000"/>
                </a:lnSpc>
                <a:buNone/>
              </a:pPr>
              <a:t>9</a:t>
            </a:fld>
            <a:endParaRPr lang="en-US" sz="8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2746" indent="-112746" algn="l" defTabSz="1020745">
              <a:lnSpc>
                <a:spcPct val="80000"/>
              </a:lnSpc>
              <a:buNone/>
            </a:pPr>
            <a:r>
              <a:rPr lang="en-US" sz="1200" b="0" i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Раздел 3.1.1.4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t>© Корпорация Cisco Systems, 2007–2010. Все права защищены.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t>Общедоступная информация корпорации Cisco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t>ITE PC v4.1</a:t>
            </a:r>
          </a:p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t>Глава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DC893C6B-F82A-6E43-9FED-D37B50CF303C}" type="slidenum">
              <a:rPr lang="en-US" sz="1000" b="0" i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8199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51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054605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CC467CAC-49F4-5147-A432-238A0285B71B}" type="slidenum">
              <a:rPr lang="en-US" sz="1000" b="0" i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Rectangle 278"/>
          <p:cNvSpPr>
            <a:spLocks noChangeArrowheads="1"/>
          </p:cNvSpPr>
          <p:nvPr userDrawn="1"/>
        </p:nvSpPr>
        <p:spPr bwMode="auto">
          <a:xfrm>
            <a:off x="2962275" y="6672263"/>
            <a:ext cx="2604020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ru-RU" sz="700" b="0" i="0" noProof="0" dirty="0" smtClean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t>© Корпорация Cisco Systems, 2014. Все права защищены.</a:t>
            </a:r>
            <a:endParaRPr lang="ru-RU" sz="700" b="0" i="0" noProof="0" dirty="0">
              <a:solidFill>
                <a:srgbClr val="D3D3D3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12" name="Rectangle 279"/>
          <p:cNvSpPr>
            <a:spLocks noChangeArrowheads="1"/>
          </p:cNvSpPr>
          <p:nvPr userDrawn="1"/>
        </p:nvSpPr>
        <p:spPr bwMode="auto">
          <a:xfrm>
            <a:off x="5461715" y="6672263"/>
            <a:ext cx="2312273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ru-RU" sz="700" b="0" i="0" noProof="0" smtClean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t>Конфиденциальная информация корпорации Cisco</a:t>
            </a:r>
            <a:endParaRPr lang="ru-RU" sz="700" b="0" i="0" noProof="0">
              <a:solidFill>
                <a:srgbClr val="D3D3D3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03203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73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9754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33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27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4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614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40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72072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6960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54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5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5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7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38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75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689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939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t>ITE PC v4.1</a:t>
            </a:r>
          </a:p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t>Глава 1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57427839-CBCA-5C42-8541-AAF5019BCEE6}" type="slidenum">
              <a:rPr lang="en-US" sz="1000" b="0" i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2014538"/>
            <a:ext cx="79406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t>© Корпорация Cisco Systems, 2007–2010. Все права защищены.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t>Общедоступная информация корпорации Cisco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0" r:id="rId1"/>
    <p:sldLayoutId id="2147484209" r:id="rId2"/>
    <p:sldLayoutId id="2147484210" r:id="rId3"/>
    <p:sldLayoutId id="2147484211" r:id="rId4"/>
    <p:sldLayoutId id="2147484212" r:id="rId5"/>
    <p:sldLayoutId id="2147484213" r:id="rId6"/>
    <p:sldLayoutId id="2147484214" r:id="rId7"/>
    <p:sldLayoutId id="2147484215" r:id="rId8"/>
    <p:sldLayoutId id="2147484216" r:id="rId9"/>
    <p:sldLayoutId id="2147484217" r:id="rId10"/>
    <p:sldLayoutId id="2147484218" r:id="rId11"/>
    <p:sldLayoutId id="2147484219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675" y="393700"/>
            <a:ext cx="87725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en-US" sz="700" b="0" i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fld id="{452FF3AB-40C4-2941-ACFC-69E93ACFE222}" type="slidenum">
              <a:rPr lang="en-US" sz="1000" b="0" i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pPr algn="r" defTabSz="814365">
                <a:lnSpc>
                  <a:spcPct val="100000"/>
                </a:lnSpc>
                <a:buNone/>
              </a:pPr>
              <a:t>‹#›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2725" y="1379538"/>
            <a:ext cx="8734425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78"/>
          <p:cNvSpPr>
            <a:spLocks noChangeArrowheads="1"/>
          </p:cNvSpPr>
          <p:nvPr userDrawn="1"/>
        </p:nvSpPr>
        <p:spPr bwMode="auto">
          <a:xfrm>
            <a:off x="2962275" y="6672263"/>
            <a:ext cx="2604020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65">
              <a:lnSpc>
                <a:spcPct val="100000"/>
              </a:lnSpc>
              <a:buNone/>
            </a:pPr>
            <a:r>
              <a:rPr lang="ru-RU" sz="700" b="0" i="0" noProof="0" dirty="0" smtClean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t>© Корпорация Cisco Systems, 2014. Все права защищены.</a:t>
            </a:r>
            <a:endParaRPr lang="ru-RU" sz="700" b="0" i="0" noProof="0" dirty="0">
              <a:solidFill>
                <a:srgbClr val="D3D3D3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10" name="Rectangle 279"/>
          <p:cNvSpPr>
            <a:spLocks noChangeArrowheads="1"/>
          </p:cNvSpPr>
          <p:nvPr userDrawn="1"/>
        </p:nvSpPr>
        <p:spPr bwMode="auto">
          <a:xfrm>
            <a:off x="5461715" y="6672263"/>
            <a:ext cx="2312273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65">
              <a:lnSpc>
                <a:spcPct val="100000"/>
              </a:lnSpc>
              <a:buNone/>
            </a:pPr>
            <a:r>
              <a:rPr lang="ru-RU" sz="700" b="0" i="0" noProof="0" smtClean="0">
                <a:solidFill>
                  <a:srgbClr val="D3D3D3"/>
                </a:solidFill>
                <a:latin typeface="Arial"/>
                <a:ea typeface="ＭＳ Ｐゴシック"/>
                <a:cs typeface="ＭＳ Ｐゴシック"/>
              </a:rPr>
              <a:t>Конфиденциальная информация корпорации Cisco</a:t>
            </a:r>
            <a:endParaRPr lang="ru-RU" sz="700" b="0" i="0" noProof="0">
              <a:solidFill>
                <a:srgbClr val="D3D3D3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20" r:id="rId2"/>
    <p:sldLayoutId id="2147484221" r:id="rId3"/>
    <p:sldLayoutId id="2147484222" r:id="rId4"/>
    <p:sldLayoutId id="2147484223" r:id="rId5"/>
    <p:sldLayoutId id="2147484224" r:id="rId6"/>
    <p:sldLayoutId id="2147484225" r:id="rId7"/>
    <p:sldLayoutId id="2147484226" r:id="rId8"/>
    <p:sldLayoutId id="2147484227" r:id="rId9"/>
    <p:sldLayoutId id="2147484228" r:id="rId10"/>
    <p:sldLayoutId id="2147484229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8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0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587750" cy="1481138"/>
          </a:xfrm>
        </p:spPr>
        <p:txBody>
          <a:bodyPr/>
          <a:lstStyle/>
          <a:p>
            <a:pPr algn="l" defTabSz="814365">
              <a:spcBef>
                <a:spcPct val="0"/>
              </a:spcBef>
              <a:buNone/>
            </a:pPr>
            <a:r>
              <a:rPr lang="ru-RU" sz="2800" b="0" i="0" dirty="0" smtClean="0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rPr>
              <a:t>Глава 3.</a:t>
            </a:r>
            <a:br>
              <a:rPr lang="ru-RU" sz="2800" b="0" i="0" dirty="0" smtClean="0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2800" b="0" i="0" dirty="0" smtClean="0">
                <a:solidFill>
                  <a:srgbClr val="FFFFFF"/>
                </a:solidFill>
                <a:latin typeface="Arial"/>
                <a:ea typeface="ＭＳ Ｐゴシック"/>
                <a:cs typeface="ＭＳ Ｐゴシック"/>
              </a:rPr>
              <a:t>Сетевые протоколы и коммуникации</a:t>
            </a:r>
            <a:endParaRPr lang="ru-RU" sz="28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6788150" cy="658812"/>
          </a:xfrm>
        </p:spPr>
        <p:txBody>
          <a:bodyPr/>
          <a:lstStyle/>
          <a:p>
            <a:pPr marL="0" indent="0">
              <a:buNone/>
            </a:pPr>
            <a:r>
              <a:rPr lang="ru-RU" sz="2400" b="1" i="0" smtClean="0">
                <a:solidFill>
                  <a:srgbClr val="000000"/>
                </a:solidFill>
                <a:latin typeface="Arial"/>
              </a:rPr>
              <a:t>Введение в сетевые технологии</a:t>
            </a:r>
            <a:endParaRPr lang="ru-RU" sz="2400" b="1" i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Правила</a:t>
            </a: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Размер сообщения</a:t>
            </a:r>
            <a:endParaRPr lang="ru-RU" sz="3200" b="1" i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210" y="1450108"/>
            <a:ext cx="6123175" cy="5153168"/>
          </a:xfr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Правила</a:t>
            </a: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Размер сообщения</a:t>
            </a:r>
            <a:endParaRPr lang="ru-RU" sz="3200" b="1" i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09" y="1386445"/>
            <a:ext cx="7453656" cy="471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292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Правила</a:t>
            </a: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Размер сообщения</a:t>
            </a:r>
            <a:endParaRPr lang="ru-RU" sz="3200" b="1" i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ru-RU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Д</a:t>
            </a:r>
            <a:r>
              <a:rPr lang="ru-RU" sz="24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еление длинных </a:t>
            </a:r>
            <a:r>
              <a:rPr lang="ru-RU" sz="24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сообщения на </a:t>
            </a:r>
            <a:r>
              <a:rPr lang="ru-RU" sz="24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части называется </a:t>
            </a:r>
            <a:r>
              <a:rPr lang="ru-RU" sz="2400" b="1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сегментированием. </a:t>
            </a:r>
            <a:endParaRPr lang="en-US" sz="2400" b="1" i="0" dirty="0" smtClean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endParaRPr lang="ru-RU" sz="2400" b="1" i="0" dirty="0" smtClean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ru-RU" sz="24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Каждый сегмент инкапсулируется с информацией об адресе в отдельный кадр и затем передается по сети. </a:t>
            </a:r>
            <a:endParaRPr lang="en-US" sz="2400" b="0" i="0" dirty="0" smtClean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endParaRPr lang="ru-RU" sz="2400" b="0" i="0" dirty="0" smtClean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ru-RU" sz="24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Узел-адресат распаковывает сообщения и собирает их вместе для обработки и интерпретации.</a:t>
            </a:r>
            <a:endParaRPr lang="ru-RU" sz="2400" b="0" i="0" dirty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50243637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Правила</a:t>
            </a:r>
            <a: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dirty="0" smtClean="0">
                <a:latin typeface="Arial"/>
                <a:ea typeface="ＭＳ Ｐゴシック"/>
                <a:cs typeface="ＭＳ Ｐゴシック"/>
              </a:rPr>
              <a:t>Временные параметры</a:t>
            </a:r>
            <a:endParaRPr lang="ru-RU" sz="3200" b="1" i="0" dirty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55" indent="-236555" defTabSz="814365">
              <a:buFont typeface="Wingdings"/>
              <a:buChar char="§"/>
            </a:pPr>
            <a:r>
              <a:rPr lang="ru-RU" sz="2400" b="1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Метод доступа</a:t>
            </a:r>
            <a:r>
              <a:rPr lang="en-US" sz="2400" b="1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 </a:t>
            </a:r>
            <a:r>
              <a:rPr lang="ru-RU" dirty="0" smtClean="0">
                <a:solidFill>
                  <a:srgbClr val="333333"/>
                </a:solidFill>
                <a:latin typeface="CiscoSansTTLight"/>
              </a:rPr>
              <a:t>доступа </a:t>
            </a:r>
            <a:r>
              <a:rPr lang="ru-RU" dirty="0">
                <a:solidFill>
                  <a:srgbClr val="333333"/>
                </a:solidFill>
                <a:latin typeface="CiscoSansTTLight"/>
              </a:rPr>
              <a:t>определяет, когда конкретный человек сможет отправить сообщение</a:t>
            </a:r>
            <a:r>
              <a:rPr lang="ru-RU" dirty="0" smtClean="0">
                <a:solidFill>
                  <a:srgbClr val="333333"/>
                </a:solidFill>
                <a:latin typeface="CiscoSansTTLight"/>
              </a:rPr>
              <a:t>.</a:t>
            </a:r>
            <a:endParaRPr lang="en-US" dirty="0" smtClean="0">
              <a:solidFill>
                <a:srgbClr val="333333"/>
              </a:solidFill>
              <a:latin typeface="CiscoSansTTLight"/>
            </a:endParaRPr>
          </a:p>
          <a:p>
            <a:pPr marL="236555" indent="-236555" defTabSz="814365">
              <a:buFont typeface="Wingdings"/>
              <a:buChar char="§"/>
            </a:pPr>
            <a:endParaRPr lang="en-US" sz="2400" b="0" i="0" dirty="0">
              <a:solidFill>
                <a:srgbClr val="333333"/>
              </a:solidFill>
              <a:latin typeface="CiscoSansTTLight"/>
              <a:ea typeface="ＭＳ Ｐゴシック"/>
              <a:cs typeface="ＭＳ Ｐゴシック"/>
            </a:endParaRPr>
          </a:p>
          <a:p>
            <a:pPr marL="0" indent="0" defTabSz="814365">
              <a:buNone/>
            </a:pPr>
            <a:endParaRPr lang="ru-RU" sz="2400" b="0" i="0" dirty="0" smtClean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77" y="2275537"/>
            <a:ext cx="5134692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495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Правила</a:t>
            </a:r>
            <a: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dirty="0" smtClean="0">
                <a:latin typeface="Arial"/>
                <a:ea typeface="ＭＳ Ｐゴシック"/>
                <a:cs typeface="ＭＳ Ｐゴシック"/>
              </a:rPr>
              <a:t>Временные параметры</a:t>
            </a:r>
            <a:endParaRPr lang="ru-RU" sz="3200" b="1" i="0" dirty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55" indent="-236555" defTabSz="814365">
              <a:buFont typeface="Wingdings"/>
              <a:buChar char="§"/>
            </a:pPr>
            <a:r>
              <a:rPr lang="ru-RU" b="1" dirty="0" smtClean="0">
                <a:solidFill>
                  <a:srgbClr val="333333"/>
                </a:solidFill>
                <a:latin typeface="CiscoSansTTLight"/>
              </a:rPr>
              <a:t>Управление потоком </a:t>
            </a:r>
            <a:r>
              <a:rPr lang="ru-RU" dirty="0" smtClean="0">
                <a:solidFill>
                  <a:srgbClr val="333333"/>
                </a:solidFill>
                <a:latin typeface="CiscoSansTTLight"/>
              </a:rPr>
              <a:t>- временные </a:t>
            </a:r>
            <a:r>
              <a:rPr lang="ru-RU" dirty="0">
                <a:solidFill>
                  <a:srgbClr val="333333"/>
                </a:solidFill>
                <a:latin typeface="CiscoSansTTLight"/>
              </a:rPr>
              <a:t>параметры влияют также на количество отправляемой информации и скорость доставки.</a:t>
            </a:r>
            <a:endParaRPr lang="en-US" sz="2400" b="0" i="0" dirty="0">
              <a:solidFill>
                <a:srgbClr val="333333"/>
              </a:solidFill>
              <a:latin typeface="CiscoSansTTLight"/>
              <a:ea typeface="ＭＳ Ｐゴシック"/>
              <a:cs typeface="ＭＳ Ｐゴシック"/>
            </a:endParaRPr>
          </a:p>
          <a:p>
            <a:pPr marL="0" indent="0" defTabSz="814365">
              <a:buNone/>
            </a:pPr>
            <a:endParaRPr lang="ru-RU" sz="2400" b="0" i="0" dirty="0" smtClean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505" y="2481164"/>
            <a:ext cx="4563112" cy="3810532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Правила</a:t>
            </a: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Синхронизация сообщения</a:t>
            </a:r>
            <a:endParaRPr lang="ru-RU" sz="3200" b="1" i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55" indent="-236555" defTabSz="814365">
              <a:buFont typeface="Wingdings"/>
              <a:buChar char="§"/>
            </a:pPr>
            <a:r>
              <a:rPr lang="ru-RU" b="1" dirty="0" smtClean="0">
                <a:solidFill>
                  <a:srgbClr val="333333"/>
                </a:solidFill>
                <a:latin typeface="CiscoSansTTLight"/>
              </a:rPr>
              <a:t>Тайм аут ответа </a:t>
            </a:r>
            <a:r>
              <a:rPr lang="ru-RU" dirty="0" smtClean="0">
                <a:solidFill>
                  <a:srgbClr val="333333"/>
                </a:solidFill>
                <a:latin typeface="CiscoSansTTLight"/>
              </a:rPr>
              <a:t>- если </a:t>
            </a:r>
            <a:r>
              <a:rPr lang="ru-RU" dirty="0">
                <a:solidFill>
                  <a:srgbClr val="333333"/>
                </a:solidFill>
                <a:latin typeface="CiscoSansTTLight"/>
              </a:rPr>
              <a:t>человек задает вопрос и не получает ответа за приемлемое время, он предполагает, что ответа не будет, и </a:t>
            </a:r>
            <a:r>
              <a:rPr lang="ru-RU" dirty="0" smtClean="0">
                <a:solidFill>
                  <a:srgbClr val="333333"/>
                </a:solidFill>
                <a:latin typeface="CiscoSansTTLight"/>
              </a:rPr>
              <a:t>может </a:t>
            </a:r>
            <a:r>
              <a:rPr lang="ru-RU" dirty="0">
                <a:solidFill>
                  <a:srgbClr val="333333"/>
                </a:solidFill>
                <a:latin typeface="CiscoSansTTLight"/>
              </a:rPr>
              <a:t>повторить вопрос или продолжить разговор. </a:t>
            </a:r>
            <a:endParaRPr lang="ru-RU" sz="2400" b="0" i="0" dirty="0" smtClean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9671914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Правила</a:t>
            </a: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Параметры доставки сообщений</a:t>
            </a:r>
            <a:endParaRPr lang="ru-RU" sz="3200" b="1" i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75" y="1982992"/>
            <a:ext cx="5572903" cy="40486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66578" y="3412902"/>
            <a:ext cx="261441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Один к одному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Правила</a:t>
            </a: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Параметры доставки сообщений</a:t>
            </a:r>
            <a:endParaRPr lang="ru-RU" sz="3200" b="1" i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8181"/>
            <a:ext cx="5382376" cy="40867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18220" y="3245476"/>
            <a:ext cx="276895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Один ко всем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702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Правила</a:t>
            </a: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Параметры доставки сообщений</a:t>
            </a:r>
            <a:endParaRPr lang="ru-RU" sz="3200" b="1" i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75" y="1832480"/>
            <a:ext cx="5372850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079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727339"/>
            <a:ext cx="8772525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Протоколы</a:t>
            </a:r>
            <a:br>
              <a:rPr lang="ru-RU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Правила, регламентирующие способы обмена данными</a:t>
            </a:r>
            <a:endParaRPr lang="ru-RU" sz="3200" b="1" i="0" dirty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25602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1495" y="1565539"/>
            <a:ext cx="5890823" cy="5086350"/>
          </a:xfr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Правила</a:t>
            </a: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Что такое обмен данными?</a:t>
            </a:r>
            <a:endParaRPr lang="ru-RU" sz="3200" b="1" i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11266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3374" y="1231900"/>
            <a:ext cx="6798192" cy="5381076"/>
          </a:xfr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Протоколы</a:t>
            </a:r>
            <a:b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Сетевые протоколы</a:t>
            </a:r>
            <a:endParaRPr lang="ru-RU" sz="3200" b="1" i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2765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4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Способы форматирования и структурирования сообщений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ru-RU" sz="2400" b="0" i="0" dirty="0" smtClean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55" y="2061846"/>
            <a:ext cx="7778839" cy="4796154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Протоколы</a:t>
            </a:r>
            <a:b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Сетевые протоколы</a:t>
            </a:r>
            <a:endParaRPr lang="ru-RU" sz="3200" b="1" i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81" y="1440962"/>
            <a:ext cx="6859345" cy="527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704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Протоколы</a:t>
            </a:r>
            <a:b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Сетевые протоколы</a:t>
            </a:r>
            <a:endParaRPr lang="ru-RU" sz="3200" b="1" i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99" y="1436037"/>
            <a:ext cx="6449129" cy="511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8673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Протоколы</a:t>
            </a:r>
            <a:b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Сетевые протоколы</a:t>
            </a:r>
            <a:endParaRPr lang="ru-RU" sz="3200" b="1" i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2765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4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Запуск и прекращение сеансов передачи данных</a:t>
            </a:r>
            <a:endParaRPr lang="ru-RU" sz="2400" b="0" i="0" dirty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67" y="2495470"/>
            <a:ext cx="7695978" cy="371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54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Протоколы</a:t>
            </a: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Взаимодействие протоколов</a:t>
            </a:r>
            <a:endParaRPr lang="ru-RU" sz="3200" b="1" i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900"/>
            <a:ext cx="6822579" cy="5230643"/>
          </a:xfrm>
        </p:spPr>
      </p:pic>
      <p:sp>
        <p:nvSpPr>
          <p:cNvPr id="2" name="TextBox 1"/>
          <p:cNvSpPr txBox="1"/>
          <p:nvPr/>
        </p:nvSpPr>
        <p:spPr>
          <a:xfrm>
            <a:off x="6822579" y="1096280"/>
            <a:ext cx="163561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Как?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68816" y="1999264"/>
            <a:ext cx="1557862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Делит на </a:t>
            </a:r>
          </a:p>
          <a:p>
            <a:r>
              <a:rPr lang="ru-RU" dirty="0" smtClean="0"/>
              <a:t>сегменты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13660" y="3302456"/>
            <a:ext cx="2252540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Прием и </a:t>
            </a:r>
          </a:p>
          <a:p>
            <a:r>
              <a:rPr lang="ru-RU" dirty="0" smtClean="0"/>
              <a:t>инкапсуляция </a:t>
            </a:r>
          </a:p>
          <a:p>
            <a:r>
              <a:rPr lang="ru-RU" dirty="0" smtClean="0"/>
              <a:t>в пакеты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78967" y="5096980"/>
            <a:ext cx="1535357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Связь и </a:t>
            </a:r>
          </a:p>
          <a:p>
            <a:r>
              <a:rPr lang="ru-RU" dirty="0" smtClean="0"/>
              <a:t>передача</a:t>
            </a:r>
            <a:endParaRPr lang="en-US" dirty="0"/>
          </a:p>
        </p:txBody>
      </p:sp>
      <p:cxnSp>
        <p:nvCxnSpPr>
          <p:cNvPr id="8" name="Прямая со стрелкой 7"/>
          <p:cNvCxnSpPr/>
          <p:nvPr/>
        </p:nvCxnSpPr>
        <p:spPr bwMode="auto">
          <a:xfrm flipH="1">
            <a:off x="6581104" y="1308646"/>
            <a:ext cx="618186" cy="10691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Прямая со стрелкой 9"/>
          <p:cNvCxnSpPr>
            <a:stCxn id="4" idx="1"/>
          </p:cNvCxnSpPr>
          <p:nvPr/>
        </p:nvCxnSpPr>
        <p:spPr bwMode="auto">
          <a:xfrm flipH="1">
            <a:off x="6591680" y="2377829"/>
            <a:ext cx="477136" cy="6355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Прямая со стрелкой 11"/>
          <p:cNvCxnSpPr/>
          <p:nvPr/>
        </p:nvCxnSpPr>
        <p:spPr bwMode="auto">
          <a:xfrm flipH="1">
            <a:off x="6581104" y="3591568"/>
            <a:ext cx="4877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Прямая со стрелкой 13"/>
          <p:cNvCxnSpPr>
            <a:stCxn id="6" idx="1"/>
          </p:cNvCxnSpPr>
          <p:nvPr/>
        </p:nvCxnSpPr>
        <p:spPr bwMode="auto">
          <a:xfrm flipH="1" flipV="1">
            <a:off x="6581104" y="4275786"/>
            <a:ext cx="397863" cy="11997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6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Наборы протоколов</a:t>
            </a:r>
            <a: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29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Наборы протоколов и отраслевые стандарты</a:t>
            </a:r>
            <a:endParaRPr lang="ru-RU" sz="2900" b="1" i="0" dirty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31746" name="Content Placeholder 2" descr="NetBasics_Chp3_table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9050" y="1379538"/>
            <a:ext cx="6861774" cy="5086350"/>
          </a:xfr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752053"/>
            <a:ext cx="8772525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Набор протоколов</a:t>
            </a:r>
            <a:br>
              <a:rPr lang="ru-RU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Создание сети Интернет и разработка протокола TCP/IP</a:t>
            </a:r>
            <a:endParaRPr lang="ru-RU" sz="3200" b="1" i="0" dirty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12725" y="1590252"/>
            <a:ext cx="8734425" cy="4875635"/>
          </a:xfrm>
        </p:spPr>
        <p:txBody>
          <a:bodyPr/>
          <a:lstStyle/>
          <a:p>
            <a:r>
              <a:rPr lang="ru-RU" dirty="0">
                <a:solidFill>
                  <a:srgbClr val="333333"/>
                </a:solidFill>
                <a:latin typeface="CiscoSansTTLight"/>
              </a:rPr>
              <a:t>Первой сетью с коммутацией пакетов и предшественником современного Интернета была </a:t>
            </a:r>
            <a:r>
              <a:rPr lang="ru-RU" b="1" dirty="0" err="1">
                <a:solidFill>
                  <a:srgbClr val="333333"/>
                </a:solidFill>
                <a:latin typeface="CiscoSansTTLight"/>
              </a:rPr>
              <a:t>Advanced</a:t>
            </a:r>
            <a:r>
              <a:rPr lang="ru-RU" b="1" dirty="0">
                <a:solidFill>
                  <a:srgbClr val="333333"/>
                </a:solidFill>
                <a:latin typeface="CiscoSansTTLight"/>
              </a:rPr>
              <a:t> </a:t>
            </a:r>
            <a:r>
              <a:rPr lang="ru-RU" b="1" dirty="0" err="1">
                <a:solidFill>
                  <a:srgbClr val="333333"/>
                </a:solidFill>
                <a:latin typeface="CiscoSansTTLight"/>
              </a:rPr>
              <a:t>Research</a:t>
            </a:r>
            <a:r>
              <a:rPr lang="ru-RU" b="1" dirty="0">
                <a:solidFill>
                  <a:srgbClr val="333333"/>
                </a:solidFill>
                <a:latin typeface="CiscoSansTTLight"/>
              </a:rPr>
              <a:t> </a:t>
            </a:r>
            <a:r>
              <a:rPr lang="ru-RU" b="1" dirty="0" err="1">
                <a:solidFill>
                  <a:srgbClr val="333333"/>
                </a:solidFill>
                <a:latin typeface="CiscoSansTTLight"/>
              </a:rPr>
              <a:t>Projects</a:t>
            </a:r>
            <a:r>
              <a:rPr lang="ru-RU" b="1" dirty="0">
                <a:solidFill>
                  <a:srgbClr val="333333"/>
                </a:solidFill>
                <a:latin typeface="CiscoSansTTLight"/>
              </a:rPr>
              <a:t> </a:t>
            </a:r>
            <a:r>
              <a:rPr lang="ru-RU" b="1" dirty="0" err="1">
                <a:solidFill>
                  <a:srgbClr val="333333"/>
                </a:solidFill>
                <a:latin typeface="CiscoSansTTLight"/>
              </a:rPr>
              <a:t>Agency</a:t>
            </a:r>
            <a:r>
              <a:rPr lang="ru-RU" b="1" dirty="0">
                <a:solidFill>
                  <a:srgbClr val="333333"/>
                </a:solidFill>
                <a:latin typeface="CiscoSansTTLight"/>
              </a:rPr>
              <a:t> </a:t>
            </a:r>
            <a:r>
              <a:rPr lang="ru-RU" b="1" dirty="0" err="1">
                <a:solidFill>
                  <a:srgbClr val="333333"/>
                </a:solidFill>
                <a:latin typeface="CiscoSansTTLight"/>
              </a:rPr>
              <a:t>Network</a:t>
            </a:r>
            <a:r>
              <a:rPr lang="ru-RU" b="1" dirty="0">
                <a:solidFill>
                  <a:srgbClr val="333333"/>
                </a:solidFill>
                <a:latin typeface="CiscoSansTTLight"/>
              </a:rPr>
              <a:t> (ARPANET), </a:t>
            </a:r>
            <a:r>
              <a:rPr lang="ru-RU" dirty="0">
                <a:solidFill>
                  <a:srgbClr val="333333"/>
                </a:solidFill>
                <a:latin typeface="CiscoSansTTLight"/>
              </a:rPr>
              <a:t>которая появилась в 1969 году за счёт соединения </a:t>
            </a:r>
            <a:r>
              <a:rPr lang="ru-RU" dirty="0" smtClean="0">
                <a:solidFill>
                  <a:srgbClr val="333333"/>
                </a:solidFill>
                <a:latin typeface="CiscoSansTTLight"/>
              </a:rPr>
              <a:t>базовых </a:t>
            </a:r>
            <a:r>
              <a:rPr lang="ru-RU" dirty="0">
                <a:solidFill>
                  <a:srgbClr val="333333"/>
                </a:solidFill>
                <a:latin typeface="CiscoSansTTLight"/>
              </a:rPr>
              <a:t>ЭВМ в четырёх </a:t>
            </a:r>
            <a:r>
              <a:rPr lang="ru-RU" dirty="0" smtClean="0">
                <a:solidFill>
                  <a:srgbClr val="333333"/>
                </a:solidFill>
                <a:latin typeface="CiscoSansTTLight"/>
              </a:rPr>
              <a:t>местоположениях.</a:t>
            </a:r>
          </a:p>
          <a:p>
            <a:r>
              <a:rPr lang="ru-RU" b="1" dirty="0">
                <a:solidFill>
                  <a:srgbClr val="333333"/>
                </a:solidFill>
                <a:latin typeface="CiscoSansTTLight"/>
              </a:rPr>
              <a:t>1973 году </a:t>
            </a:r>
            <a:r>
              <a:rPr lang="ru-RU" dirty="0">
                <a:solidFill>
                  <a:srgbClr val="333333"/>
                </a:solidFill>
                <a:latin typeface="CiscoSansTTLight"/>
              </a:rPr>
              <a:t>Роберт Кан (</a:t>
            </a:r>
            <a:r>
              <a:rPr lang="ru-RU" dirty="0" err="1">
                <a:solidFill>
                  <a:srgbClr val="333333"/>
                </a:solidFill>
                <a:latin typeface="CiscoSansTTLight"/>
              </a:rPr>
              <a:t>Robert</a:t>
            </a:r>
            <a:r>
              <a:rPr lang="ru-RU" dirty="0">
                <a:solidFill>
                  <a:srgbClr val="333333"/>
                </a:solidFill>
                <a:latin typeface="CiscoSansTTLight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CiscoSansTTLight"/>
              </a:rPr>
              <a:t>Kahn</a:t>
            </a:r>
            <a:r>
              <a:rPr lang="ru-RU" dirty="0">
                <a:solidFill>
                  <a:srgbClr val="333333"/>
                </a:solidFill>
                <a:latin typeface="CiscoSansTTLight"/>
              </a:rPr>
              <a:t>) и </a:t>
            </a:r>
            <a:r>
              <a:rPr lang="ru-RU" dirty="0" err="1">
                <a:solidFill>
                  <a:srgbClr val="333333"/>
                </a:solidFill>
                <a:latin typeface="CiscoSansTTLight"/>
              </a:rPr>
              <a:t>Винтон</a:t>
            </a:r>
            <a:r>
              <a:rPr lang="ru-RU" dirty="0">
                <a:solidFill>
                  <a:srgbClr val="333333"/>
                </a:solidFill>
                <a:latin typeface="CiscoSansTTLight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CiscoSansTTLight"/>
              </a:rPr>
              <a:t>Серф</a:t>
            </a:r>
            <a:r>
              <a:rPr lang="ru-RU" dirty="0">
                <a:solidFill>
                  <a:srgbClr val="333333"/>
                </a:solidFill>
                <a:latin typeface="CiscoSansTTLight"/>
              </a:rPr>
              <a:t> (</a:t>
            </a:r>
            <a:r>
              <a:rPr lang="ru-RU" dirty="0" err="1">
                <a:solidFill>
                  <a:srgbClr val="333333"/>
                </a:solidFill>
                <a:latin typeface="CiscoSansTTLight"/>
              </a:rPr>
              <a:t>Vinton</a:t>
            </a:r>
            <a:r>
              <a:rPr lang="ru-RU" dirty="0">
                <a:solidFill>
                  <a:srgbClr val="333333"/>
                </a:solidFill>
                <a:latin typeface="CiscoSansTTLight"/>
              </a:rPr>
              <a:t> </a:t>
            </a:r>
            <a:r>
              <a:rPr lang="ru-RU" dirty="0" err="1">
                <a:solidFill>
                  <a:srgbClr val="333333"/>
                </a:solidFill>
                <a:latin typeface="CiscoSansTTLight"/>
              </a:rPr>
              <a:t>Cerf</a:t>
            </a:r>
            <a:r>
              <a:rPr lang="ru-RU" dirty="0">
                <a:solidFill>
                  <a:srgbClr val="333333"/>
                </a:solidFill>
                <a:latin typeface="CiscoSansTTLight"/>
              </a:rPr>
              <a:t>) начали работу над протоколом TCP для разработки </a:t>
            </a:r>
            <a:r>
              <a:rPr lang="ru-RU" dirty="0" smtClean="0">
                <a:solidFill>
                  <a:srgbClr val="333333"/>
                </a:solidFill>
                <a:latin typeface="CiscoSansTTLight"/>
              </a:rPr>
              <a:t>следующего </a:t>
            </a:r>
            <a:r>
              <a:rPr lang="ru-RU" dirty="0">
                <a:solidFill>
                  <a:srgbClr val="333333"/>
                </a:solidFill>
                <a:latin typeface="CiscoSansTTLight"/>
              </a:rPr>
              <a:t>поколения ARPANET</a:t>
            </a:r>
            <a:r>
              <a:rPr lang="ru-RU" dirty="0" smtClean="0">
                <a:solidFill>
                  <a:srgbClr val="333333"/>
                </a:solidFill>
                <a:latin typeface="CiscoSansTTLight"/>
              </a:rPr>
              <a:t>.</a:t>
            </a:r>
          </a:p>
          <a:p>
            <a:r>
              <a:rPr lang="ru-RU" dirty="0">
                <a:solidFill>
                  <a:srgbClr val="333333"/>
                </a:solidFill>
                <a:latin typeface="CiscoSansTTLight"/>
              </a:rPr>
              <a:t>В </a:t>
            </a:r>
            <a:r>
              <a:rPr lang="ru-RU" b="1" dirty="0">
                <a:solidFill>
                  <a:srgbClr val="333333"/>
                </a:solidFill>
                <a:latin typeface="CiscoSansTTLight"/>
              </a:rPr>
              <a:t>1978 году </a:t>
            </a:r>
            <a:r>
              <a:rPr lang="ru-RU" dirty="0">
                <a:solidFill>
                  <a:srgbClr val="333333"/>
                </a:solidFill>
                <a:latin typeface="CiscoSansTTLight"/>
              </a:rPr>
              <a:t>TCP был разделён на два протокола: TCP и IP. Позже к набору протоколов TCP/IP были добавлены другие протоколы, включая </a:t>
            </a:r>
            <a:r>
              <a:rPr lang="ru-RU" dirty="0" err="1">
                <a:solidFill>
                  <a:srgbClr val="333333"/>
                </a:solidFill>
                <a:latin typeface="CiscoSansTTLight"/>
              </a:rPr>
              <a:t>Telnet</a:t>
            </a:r>
            <a:r>
              <a:rPr lang="ru-RU" dirty="0">
                <a:solidFill>
                  <a:srgbClr val="333333"/>
                </a:solidFill>
                <a:latin typeface="CiscoSansTTLight"/>
              </a:rPr>
              <a:t>, FTP, DNS и многие другие.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739696"/>
            <a:ext cx="8772525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Наборы протоколов</a:t>
            </a:r>
            <a:b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Набор протокола TCP/IP и процесс обмена данными</a:t>
            </a:r>
            <a:endParaRPr lang="ru-RU" sz="3200" b="1" i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35842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800" y="1708518"/>
            <a:ext cx="7287992" cy="4539881"/>
          </a:xfr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739696"/>
            <a:ext cx="8772525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Наборы протоколов</a:t>
            </a:r>
            <a:b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Набор протокола TCP/IP и процесс обмена данными</a:t>
            </a:r>
            <a:endParaRPr lang="ru-RU" sz="3200" b="1" i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82" y="1577896"/>
            <a:ext cx="7301658" cy="4916980"/>
          </a:xfrm>
        </p:spPr>
      </p:pic>
    </p:spTree>
    <p:extLst>
      <p:ext uri="{BB962C8B-B14F-4D97-AF65-F5344CB8AC3E}">
        <p14:creationId xmlns:p14="http://schemas.microsoft.com/office/powerpoint/2010/main" val="28896835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Сетевые протоколы и стандарты</a:t>
            </a:r>
            <a:b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Организации по стандартизации</a:t>
            </a:r>
            <a:endParaRPr lang="ru-RU" sz="3200" b="1" i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37890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2003425"/>
            <a:ext cx="2844800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4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325" y="1731963"/>
            <a:ext cx="2673350" cy="160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325" y="3543300"/>
            <a:ext cx="18415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75" y="3394075"/>
            <a:ext cx="19685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4487863"/>
            <a:ext cx="12334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8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75" y="4613275"/>
            <a:ext cx="1865313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4613275"/>
            <a:ext cx="412750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Правила</a:t>
            </a: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Установление правил</a:t>
            </a:r>
            <a:endParaRPr lang="ru-RU" sz="3200" b="1" i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ru-RU" sz="24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Установление правил</a:t>
            </a:r>
            <a:br>
              <a:rPr lang="ru-RU" sz="24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</a:br>
            <a:endParaRPr lang="ru-RU" sz="1200" dirty="0" smtClean="0"/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4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Определённые отправитель и получатель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4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Согласованный метод обмена данными (личный, по телефону, посредством писем, посредством фотографий)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4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Общепринятые язык и грамматика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4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Скорость и время доставки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4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Требования к утверждению или подтверждению </a:t>
            </a:r>
          </a:p>
          <a:p>
            <a:pPr marL="236555" indent="-236555" algn="l" defTabSz="814365"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ru-RU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Организации по стандартизации</a:t>
            </a:r>
            <a:b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Открытые стандарты</a:t>
            </a:r>
            <a:endParaRPr lang="ru-RU" sz="3200" b="1" i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3993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400" b="0" i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Общество Интернет (ISOC)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400" b="0" i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Комиссия по архитектуре Internet (IAB)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400" b="0" i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Инженерная группа по развитию Интернета (IETF)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400" b="0" i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Институт инженеров по электротехнике и электронике (IEEE)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400" b="0" i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Международная организация по стандартизации (ISO)</a:t>
            </a:r>
            <a:endParaRPr lang="ru-RU" sz="2400" b="0" i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20750" y="1123314"/>
            <a:ext cx="6699250" cy="535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Организации по стандартизации</a:t>
            </a:r>
            <a:b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ISOC, IAB и IETF</a:t>
            </a:r>
            <a:endParaRPr lang="ru-RU" sz="3200" b="1" i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Организации по стандартизации</a:t>
            </a:r>
            <a:b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IEEE</a:t>
            </a:r>
            <a:endParaRPr lang="ru-RU" sz="3200" b="1" i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4403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400" b="0" i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38 обществ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400" b="0" i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130 журналов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400" b="0" i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1 300 конференций ежегодно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400" b="0" i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1 300 стандартов и проектов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400" b="0" i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400 000 участников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400" b="0" i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160 стран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400" b="0" i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IEEE 802.3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400" b="0" i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IEEE 802.11</a:t>
            </a:r>
            <a:endParaRPr lang="ru-RU" sz="2400" b="0" i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Организации по стандартизации</a:t>
            </a:r>
            <a:br>
              <a:rPr lang="ru-RU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ISO</a:t>
            </a:r>
            <a:endParaRPr lang="ru-RU" sz="3200" b="1" i="0" dirty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46082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79" b="11179"/>
          <a:stretch>
            <a:fillRect/>
          </a:stretch>
        </p:blipFill>
        <p:spPr>
          <a:xfrm>
            <a:off x="212725" y="1379538"/>
            <a:ext cx="3778250" cy="2200275"/>
          </a:xfrm>
        </p:spPr>
      </p:pic>
      <p:pic>
        <p:nvPicPr>
          <p:cNvPr id="46083" name="Picture 2" descr="Osi-model.png"/>
          <p:cNvPicPr>
            <a:picLocks noChangeAspect="1"/>
          </p:cNvPicPr>
          <p:nvPr/>
        </p:nvPicPr>
        <p:blipFill>
          <a:blip r:embed="rId4"/>
          <a:srcRect t="2757"/>
          <a:stretch>
            <a:fillRect/>
          </a:stretch>
        </p:blipFill>
        <p:spPr bwMode="auto">
          <a:xfrm>
            <a:off x="4012239" y="774700"/>
            <a:ext cx="4773948" cy="576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Организации по стандартизации</a:t>
            </a:r>
            <a:b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Прочие организации по стандартизации</a:t>
            </a:r>
            <a:endParaRPr lang="ru-RU" sz="3200" b="1" i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4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Ассоциация электронной промышленности (EIA)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4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Ассоциация телекоммуникационной промышленности США (TIA)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4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Международный союз электросвязи — сектор стандартизации телекоммуникаций (ITU-T, МСЭ-Т)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4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Международная организация по распределению номеров и имён (ICANN)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4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Администрация адресного пространства Интернет (IANA).</a:t>
            </a:r>
            <a:endParaRPr lang="ru-RU" sz="2400" b="0" i="0" dirty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690268"/>
            <a:ext cx="8772525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Эталонные модели</a:t>
            </a:r>
            <a:br>
              <a:rPr lang="ru-RU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Преимущества использования уровневой модели</a:t>
            </a:r>
            <a:endParaRPr lang="ru-RU" sz="3200" b="1" i="0" dirty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572" y="1417000"/>
            <a:ext cx="6430547" cy="5282568"/>
          </a:xfr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6" y="393700"/>
            <a:ext cx="2836277" cy="132334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Эталонные модели</a:t>
            </a:r>
            <a:br>
              <a:rPr lang="ru-RU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Эталонная модель OSI</a:t>
            </a:r>
            <a:endParaRPr lang="ru-RU" sz="3200" b="1" i="0" dirty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49" y="1790104"/>
            <a:ext cx="2836278" cy="4529416"/>
          </a:xfrm>
        </p:spPr>
      </p:pic>
      <p:sp>
        <p:nvSpPr>
          <p:cNvPr id="4" name="TextBox 3"/>
          <p:cNvSpPr txBox="1"/>
          <p:nvPr/>
        </p:nvSpPr>
        <p:spPr>
          <a:xfrm>
            <a:off x="3029953" y="393700"/>
            <a:ext cx="577088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600" dirty="0" smtClean="0"/>
              <a:t>7. </a:t>
            </a:r>
            <a:r>
              <a:rPr lang="ru-RU" sz="1600" b="1" dirty="0" smtClean="0"/>
              <a:t>Уровень </a:t>
            </a:r>
            <a:r>
              <a:rPr lang="ru-RU" sz="1600" b="1" dirty="0"/>
              <a:t>приложений </a:t>
            </a:r>
            <a:r>
              <a:rPr lang="ru-RU" sz="1600" dirty="0"/>
              <a:t>поддерживает методы сквозной связи между пользователями сети, объединяющей людей, с помощью сети передачи данных</a:t>
            </a:r>
            <a:r>
              <a:rPr lang="ru-RU" sz="1600" dirty="0" smtClean="0"/>
              <a:t>.</a:t>
            </a:r>
          </a:p>
          <a:p>
            <a:pPr algn="l"/>
            <a:endParaRPr lang="ru-RU" sz="1600" dirty="0" smtClean="0"/>
          </a:p>
          <a:p>
            <a:pPr algn="l"/>
            <a:r>
              <a:rPr lang="ru-RU" sz="1600" dirty="0" smtClean="0"/>
              <a:t>6. </a:t>
            </a:r>
            <a:r>
              <a:rPr lang="ru-RU" sz="1600" b="1" dirty="0" smtClean="0"/>
              <a:t>Уровень </a:t>
            </a:r>
            <a:r>
              <a:rPr lang="ru-RU" sz="1600" b="1" dirty="0"/>
              <a:t>представления </a:t>
            </a:r>
            <a:r>
              <a:rPr lang="ru-RU" sz="1600" dirty="0"/>
              <a:t>обеспечивает общее представление данных, передаваемых между службами прикладного уровня</a:t>
            </a:r>
            <a:r>
              <a:rPr lang="ru-RU" sz="1600" dirty="0" smtClean="0"/>
              <a:t>.</a:t>
            </a:r>
          </a:p>
          <a:p>
            <a:pPr algn="l"/>
            <a:endParaRPr lang="ru-RU" sz="1600" dirty="0"/>
          </a:p>
          <a:p>
            <a:pPr algn="l"/>
            <a:r>
              <a:rPr lang="ru-RU" sz="1600" dirty="0" smtClean="0"/>
              <a:t>5. </a:t>
            </a:r>
            <a:r>
              <a:rPr lang="ru-RU" sz="1600" b="1" dirty="0" smtClean="0"/>
              <a:t>Сеансовый </a:t>
            </a:r>
            <a:r>
              <a:rPr lang="ru-RU" sz="1600" b="1" dirty="0"/>
              <a:t>уровень </a:t>
            </a:r>
            <a:r>
              <a:rPr lang="ru-RU" sz="1600" dirty="0"/>
              <a:t>обеспечивает сервисы уровню представления для организации его диалога и управления обмена данными</a:t>
            </a:r>
            <a:r>
              <a:rPr lang="ru-RU" sz="1600" dirty="0" smtClean="0"/>
              <a:t>.</a:t>
            </a:r>
          </a:p>
          <a:p>
            <a:pPr algn="l"/>
            <a:endParaRPr lang="ru-RU" sz="1600" dirty="0"/>
          </a:p>
          <a:p>
            <a:pPr algn="l"/>
            <a:r>
              <a:rPr lang="ru-RU" sz="1600" dirty="0" smtClean="0"/>
              <a:t>4. </a:t>
            </a:r>
            <a:r>
              <a:rPr lang="ru-RU" sz="1600" b="1" dirty="0" smtClean="0"/>
              <a:t>Транспортный </a:t>
            </a:r>
            <a:r>
              <a:rPr lang="ru-RU" sz="1600" b="1" dirty="0"/>
              <a:t>уровень </a:t>
            </a:r>
            <a:r>
              <a:rPr lang="ru-RU" sz="1600" dirty="0"/>
              <a:t>определяет сервисы для сегментации, передачи и сборки данных для отдельных сообщений между оконечными устройствами</a:t>
            </a:r>
            <a:r>
              <a:rPr lang="ru-RU" sz="1600" dirty="0" smtClean="0"/>
              <a:t>.</a:t>
            </a:r>
          </a:p>
          <a:p>
            <a:pPr algn="l"/>
            <a:endParaRPr lang="ru-RU" sz="1600" dirty="0"/>
          </a:p>
          <a:p>
            <a:pPr algn="l"/>
            <a:r>
              <a:rPr lang="ru-RU" sz="1600" dirty="0" smtClean="0"/>
              <a:t>3. </a:t>
            </a:r>
            <a:r>
              <a:rPr lang="ru-RU" sz="1600" b="1" dirty="0" smtClean="0"/>
              <a:t>Сетевой </a:t>
            </a:r>
            <a:r>
              <a:rPr lang="ru-RU" sz="1600" b="1" dirty="0"/>
              <a:t>уровень </a:t>
            </a:r>
            <a:r>
              <a:rPr lang="ru-RU" sz="1600" dirty="0"/>
              <a:t>предоставляет функции для передачи отдельных компонентов данных по сети между указанными оконечными устройствами</a:t>
            </a:r>
            <a:r>
              <a:rPr lang="ru-RU" sz="1600" dirty="0" smtClean="0"/>
              <a:t>.</a:t>
            </a:r>
          </a:p>
          <a:p>
            <a:pPr algn="l"/>
            <a:endParaRPr lang="ru-RU" sz="1600" dirty="0" smtClean="0"/>
          </a:p>
          <a:p>
            <a:pPr algn="l"/>
            <a:r>
              <a:rPr lang="ru-RU" sz="1600" dirty="0" smtClean="0"/>
              <a:t>2. </a:t>
            </a:r>
            <a:r>
              <a:rPr lang="ru-RU" sz="1600" b="1" dirty="0" smtClean="0"/>
              <a:t>Протоколы </a:t>
            </a:r>
            <a:r>
              <a:rPr lang="ru-RU" sz="1600" b="1" dirty="0"/>
              <a:t>канального уровня </a:t>
            </a:r>
            <a:r>
              <a:rPr lang="ru-RU" sz="1600" dirty="0"/>
              <a:t>описывают способы обмена кадрами данных при обмене данными между устройствами по общей среде</a:t>
            </a:r>
            <a:r>
              <a:rPr lang="ru-RU" sz="1600" dirty="0" smtClean="0"/>
              <a:t>.</a:t>
            </a:r>
          </a:p>
          <a:p>
            <a:pPr algn="l"/>
            <a:endParaRPr lang="ru-RU" sz="1600" dirty="0"/>
          </a:p>
          <a:p>
            <a:pPr algn="l"/>
            <a:r>
              <a:rPr lang="ru-RU" sz="1600" dirty="0" smtClean="0"/>
              <a:t>1. </a:t>
            </a:r>
            <a:r>
              <a:rPr lang="ru-RU" sz="1600" b="1" dirty="0" smtClean="0"/>
              <a:t>Протоколы </a:t>
            </a:r>
            <a:r>
              <a:rPr lang="ru-RU" sz="1600" b="1" dirty="0"/>
              <a:t>физического уровня </a:t>
            </a:r>
            <a:r>
              <a:rPr lang="ru-RU" sz="1600" dirty="0"/>
              <a:t>описывают электрические, механические, функциональные и процедурные средства для активации, поддержки и деактивации физического соединения, обеспечивающего передачу битов из одного сетевого устройства в другое.</a:t>
            </a:r>
          </a:p>
          <a:p>
            <a:pPr algn="l"/>
            <a:endParaRPr lang="en-US" sz="16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Эталонные модели</a:t>
            </a:r>
            <a:br>
              <a:rPr lang="ru-RU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dirty="0" smtClean="0">
                <a:latin typeface="Arial"/>
                <a:ea typeface="ＭＳ Ｐゴシック"/>
                <a:cs typeface="ＭＳ Ｐゴシック"/>
              </a:rPr>
              <a:t>Протокольная</a:t>
            </a:r>
            <a: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 </a:t>
            </a:r>
            <a: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модель TCP/IP</a:t>
            </a:r>
            <a:endParaRPr lang="ru-RU" sz="3200" b="1" i="0" dirty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54274" name="Content Placeholder 1" descr="tcp-ip-encapsulation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2251" y="1379538"/>
            <a:ext cx="6835373" cy="5086350"/>
          </a:xfr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Эталонная модель</a:t>
            </a:r>
            <a:b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Сравнение моделей OSI и TCP/IP</a:t>
            </a:r>
            <a:endParaRPr lang="ru-RU" sz="3200" b="1" i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56322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3943" y="1379538"/>
            <a:ext cx="6751989" cy="5086350"/>
          </a:xfr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Инкапсуляция данных</a:t>
            </a: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Обмен сообщениями</a:t>
            </a:r>
            <a:endParaRPr lang="ru-RU" sz="3200" b="1" i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552" y="1231900"/>
            <a:ext cx="6650769" cy="5271429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Правила</a:t>
            </a: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Установление правил</a:t>
            </a:r>
            <a:endParaRPr lang="ru-RU" sz="3200" b="1" i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75" y="1218580"/>
            <a:ext cx="8667482" cy="5639420"/>
          </a:xfrm>
        </p:spPr>
      </p:pic>
    </p:spTree>
    <p:extLst>
      <p:ext uri="{BB962C8B-B14F-4D97-AF65-F5344CB8AC3E}">
        <p14:creationId xmlns:p14="http://schemas.microsoft.com/office/powerpoint/2010/main" val="6947938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Инкапсуляция данных</a:t>
            </a: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Обмен сообщениями</a:t>
            </a:r>
            <a:endParaRPr lang="ru-RU" sz="3200" b="1" i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773" y="1429160"/>
            <a:ext cx="6546328" cy="49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54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Инкапсуляция данных</a:t>
            </a: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Протокольные блоки данных (PDU)</a:t>
            </a:r>
            <a:endParaRPr lang="ru-RU" sz="3200" b="1" i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60419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601534" y="1231900"/>
            <a:ext cx="6455111" cy="5415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93675" y="1426616"/>
            <a:ext cx="2541905" cy="4752772"/>
          </a:xfrm>
        </p:spPr>
        <p:txBody>
          <a:bodyPr/>
          <a:lstStyle/>
          <a:p>
            <a:r>
              <a:rPr lang="ru-RU" dirty="0">
                <a:solidFill>
                  <a:srgbClr val="333333"/>
                </a:solidFill>
                <a:latin typeface="CiscoSansTTLight"/>
              </a:rPr>
              <a:t>Форма, которую принимает массив данных на каждом из уровней, называется </a:t>
            </a:r>
            <a:r>
              <a:rPr lang="ru-RU" b="1" dirty="0">
                <a:solidFill>
                  <a:srgbClr val="333333"/>
                </a:solidFill>
                <a:latin typeface="CiscoSansTTLight"/>
              </a:rPr>
              <a:t>протокольными блоками данных (PDU).</a:t>
            </a:r>
            <a:endParaRPr lang="en-US" b="1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Инкапсуляция данных</a:t>
            </a: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Инкапсуляция</a:t>
            </a:r>
            <a:endParaRPr lang="ru-RU" sz="3200" b="1" i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62466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5300" y="1319892"/>
            <a:ext cx="7830344" cy="5119007"/>
          </a:xfrm>
        </p:spPr>
      </p:pic>
      <p:sp>
        <p:nvSpPr>
          <p:cNvPr id="2" name="TextBox 1"/>
          <p:cNvSpPr txBox="1"/>
          <p:nvPr/>
        </p:nvSpPr>
        <p:spPr>
          <a:xfrm>
            <a:off x="5618480" y="640080"/>
            <a:ext cx="334772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Инкапсуляция данных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— процесс, который добавляет к данным содержимое заголовка дополнительного протокола перед передачей. 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Инкапсуляция данных</a:t>
            </a: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Декапсуляция</a:t>
            </a:r>
            <a:endParaRPr lang="ru-RU" sz="3200" b="1" i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6451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2854" y="1485901"/>
            <a:ext cx="7651046" cy="5118286"/>
          </a:xfr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Движение данных по сети</a:t>
            </a: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Доступ к локальным ресурсам</a:t>
            </a:r>
            <a:endParaRPr lang="ru-RU" sz="3200" b="1" i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66562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725" y="1868975"/>
            <a:ext cx="8734425" cy="4107475"/>
          </a:xfr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Доступ к локальным ресурсам</a:t>
            </a: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Сетевые адреса и адреса канала</a:t>
            </a:r>
            <a:endParaRPr lang="ru-RU" sz="3200" b="1" i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686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4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Сетевой адрес</a:t>
            </a:r>
          </a:p>
          <a:p>
            <a:pPr marL="574700" lvl="1" indent="-117500" algn="l" defTabSz="814365">
              <a:spcBef>
                <a:spcPct val="35000"/>
              </a:spcBef>
              <a:spcAft>
                <a:spcPct val="0"/>
              </a:spcAft>
              <a:buNone/>
            </a:pPr>
            <a:r>
              <a:rPr lang="ru-RU" sz="20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IP-адрес источника</a:t>
            </a:r>
          </a:p>
          <a:p>
            <a:pPr marL="574700" lvl="1" indent="-117500" algn="l" defTabSz="814365">
              <a:spcBef>
                <a:spcPct val="35000"/>
              </a:spcBef>
              <a:spcAft>
                <a:spcPct val="0"/>
              </a:spcAft>
              <a:buNone/>
            </a:pPr>
            <a:r>
              <a:rPr lang="ru-RU" sz="20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IP-адрес назначения</a:t>
            </a:r>
          </a:p>
          <a:p>
            <a:pPr marL="574700" lvl="1" indent="-117500" algn="l" defTabSz="814365">
              <a:spcBef>
                <a:spcPct val="35000"/>
              </a:spcBef>
              <a:spcAft>
                <a:spcPct val="0"/>
              </a:spcAft>
              <a:buNone/>
            </a:pPr>
            <a:endParaRPr lang="ru-RU" dirty="0" smtClean="0">
              <a:latin typeface="Arial" charset="0"/>
            </a:endParaRP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4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Адрес канала передачи данных</a:t>
            </a:r>
          </a:p>
          <a:p>
            <a:pPr marL="574700" lvl="1" indent="-117500" algn="l" defTabSz="814365">
              <a:spcBef>
                <a:spcPct val="35000"/>
              </a:spcBef>
              <a:spcAft>
                <a:spcPct val="0"/>
              </a:spcAft>
              <a:buNone/>
            </a:pPr>
            <a:r>
              <a:rPr lang="ru-RU" sz="20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Адрес исходного канала</a:t>
            </a:r>
          </a:p>
          <a:p>
            <a:pPr marL="574700" lvl="1" indent="-117500" algn="l" defTabSz="814365">
              <a:spcBef>
                <a:spcPct val="35000"/>
              </a:spcBef>
              <a:spcAft>
                <a:spcPct val="0"/>
              </a:spcAft>
              <a:buNone/>
            </a:pPr>
            <a:r>
              <a:rPr lang="ru-RU" sz="20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Адрес конечного канала</a:t>
            </a:r>
            <a:endParaRPr lang="ru-RU" sz="2000" b="0" i="0" dirty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677911"/>
            <a:ext cx="7883525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6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Доступ к локальным ресурсам</a:t>
            </a:r>
            <a: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0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Обмен данными с помощью устройства в рамках одной сети</a:t>
            </a:r>
            <a:endParaRPr lang="ru-RU" sz="3000" b="1" i="0" dirty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70658" name="Picture 9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300" y="6273800"/>
            <a:ext cx="2781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Rectangle 113"/>
          <p:cNvSpPr/>
          <p:nvPr/>
        </p:nvSpPr>
        <p:spPr>
          <a:xfrm>
            <a:off x="5883275" y="5856288"/>
            <a:ext cx="3009900" cy="1001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ru-RU"/>
          </a:p>
        </p:txBody>
      </p:sp>
      <p:pic>
        <p:nvPicPr>
          <p:cNvPr id="70660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322901" y="1535975"/>
            <a:ext cx="6841099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Доступ к локальным ресурсам</a:t>
            </a: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MAC- и IP-адреса</a:t>
            </a:r>
            <a:endParaRPr lang="ru-RU" sz="3200" b="1" i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75" y="1617972"/>
            <a:ext cx="6925642" cy="4658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85840" y="1066801"/>
            <a:ext cx="30581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333333"/>
                </a:solidFill>
                <a:latin typeface="CiscoSansTTLight"/>
              </a:rPr>
              <a:t>С помощью </a:t>
            </a:r>
            <a:r>
              <a:rPr lang="ru-RU" dirty="0">
                <a:solidFill>
                  <a:srgbClr val="333333"/>
                </a:solidFill>
                <a:latin typeface="CiscoSansTTLight"/>
              </a:rPr>
              <a:t>IP-протокола, который называется </a:t>
            </a:r>
            <a:r>
              <a:rPr lang="ru-RU" b="1" dirty="0">
                <a:solidFill>
                  <a:srgbClr val="333333"/>
                </a:solidFill>
                <a:latin typeface="CiscoSansTTLight"/>
              </a:rPr>
              <a:t>протоколом разрешения адресов (ARP</a:t>
            </a:r>
            <a:r>
              <a:rPr lang="ru-RU" dirty="0">
                <a:solidFill>
                  <a:srgbClr val="333333"/>
                </a:solidFill>
                <a:latin typeface="CiscoSansTTLight"/>
              </a:rPr>
              <a:t>), узел определяет MAC-адрес любого узла в той же локальной сети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Доступ к удалённым ресурсам</a:t>
            </a: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Шлюз по умолчанию</a:t>
            </a:r>
            <a:endParaRPr lang="ru-RU" sz="3200" b="1" i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1026" name="Picture 2" descr="E:\Work\CIE105259_Netacad Team\ITN course\RUS\en_ITN_Instructor-PPTs\Chapter3\ITN_instructorPPT_Chapter3_Page3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2104" y="1454468"/>
            <a:ext cx="7877175" cy="4469394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978400" y="4632960"/>
            <a:ext cx="3987800" cy="179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333333"/>
                </a:solidFill>
                <a:latin typeface="CiscoSansTTLight"/>
              </a:rPr>
              <a:t>Шлюз по умолчанию</a:t>
            </a:r>
            <a:r>
              <a:rPr lang="ru-RU" dirty="0">
                <a:solidFill>
                  <a:srgbClr val="333333"/>
                </a:solidFill>
                <a:latin typeface="CiscoSansTTLight"/>
              </a:rPr>
              <a:t> — это IP-адрес интерфейса маршрутизатора в той же сети, в которой находится отправляющий узел.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344272"/>
            <a:ext cx="8772525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4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Доступ к удалённым ресурсам</a:t>
            </a:r>
            <a: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2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Устройство обмена данными в удалённой сети</a:t>
            </a:r>
            <a:endParaRPr lang="ru-RU" sz="2800" b="1" i="0" dirty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76802" name="Picture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0156" y="1266825"/>
            <a:ext cx="7777650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Правила</a:t>
            </a: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Кодирование сообщения</a:t>
            </a:r>
            <a:endParaRPr lang="ru-RU" sz="3200" b="1" i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07" y="1231900"/>
            <a:ext cx="7244162" cy="5276164"/>
          </a:xfr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714982"/>
            <a:ext cx="8772525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Доступ к удалённым ресурсам</a:t>
            </a:r>
            <a: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Использование программы Wireshark для просмотра сетевого трафика</a:t>
            </a:r>
            <a:endParaRPr lang="ru-RU" sz="3200" b="1" i="0" dirty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78850" name="Content Placeholder 1" descr="wireshark__x64bit_-188176.png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507" r="-13507"/>
          <a:stretch>
            <a:fillRect/>
          </a:stretch>
        </p:blipFill>
        <p:spPr>
          <a:xfrm>
            <a:off x="212725" y="1564893"/>
            <a:ext cx="8734425" cy="5086350"/>
          </a:xfrm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Сетевые протоколы и коммуникации</a:t>
            </a:r>
            <a:b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Заключение</a:t>
            </a:r>
            <a:endParaRPr lang="ru-RU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ru-RU" sz="22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В этой главе вы узнали о том, что: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2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сети данных — это системы конечных и промежуточных устройств, а также средств передачи данных, соединяющих эти устройства; для успешного обмена данными эти устройства должны знать, как обмениваться информацией;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2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эти устройства должны соответствовать правилам и протоколам, регламентирующим процесс обмена данными; TCP/IP — пример семейства протоколов; 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2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большинство протоколов создаётся организациями по стандартизации, такими как Комитет по проблемам проектирования Интернета (IETF) или Институт инженеров по электротехнике и электронике (IEEE); 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2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наиболее широко распространёнными сетевыми моделями являются модели OSI и TCP/IP. </a:t>
            </a:r>
            <a:endParaRPr lang="ru-RU" sz="2200" b="0" i="0" dirty="0">
              <a:solidFill>
                <a:srgbClr val="000000"/>
              </a:solidFill>
              <a:latin typeface="Arial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9432167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Сетевые протоколы и коммуникации</a:t>
            </a:r>
            <a:br>
              <a:rPr lang="ru-RU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Заключение</a:t>
            </a:r>
            <a:endParaRPr lang="ru-RU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ru-RU" sz="2400" b="0" i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В этой главе вы узнали о том, что: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400" b="0" i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данные, которые проходят вниз по стеку модели OSI, затем сегментируются на блоки и инкапсулируются с адресами и прочими отметками; данный процесс повторяется в обратном направлении — блоки декапсулируются и передаются вверх по стеку протокола-адресата; 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400" b="0" i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модель OSI описывает процессы шифрования, форматирования, сегментации и инкапсуляции данных для последующей передачи по сети;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400" b="0" i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семейство протоколов TCP/IP — это протокол открытого стандарта, одобренный в отрасли сетевых технологий, а также утверждённый организацией по стандартизации.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0968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Сетевые протоколы и коммуникации</a:t>
            </a:r>
            <a:b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Заключение</a:t>
            </a:r>
            <a:endParaRPr lang="ru-RU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defTabSz="814365">
              <a:spcBef>
                <a:spcPct val="50000"/>
              </a:spcBef>
              <a:spcAft>
                <a:spcPct val="0"/>
              </a:spcAft>
              <a:buNone/>
            </a:pPr>
            <a:r>
              <a:rPr lang="ru-RU" sz="24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В этой главе вы узнали о том, что: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4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семейство протоколов Интернет — это набор протоколов, разработанный для передачи и получения информации с помощью сети Интернет; 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4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протокольные блоки данных (PDU) названы в соответствии со структурой протоколов из пакета TCP/IP: данные, сегмент, пакет, кадр и биты;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r>
              <a:rPr lang="ru-RU" sz="2400" b="0" i="0" dirty="0" smtClean="0">
                <a:solidFill>
                  <a:srgbClr val="000000"/>
                </a:solidFill>
                <a:latin typeface="Arial"/>
                <a:ea typeface="ＭＳ Ｐゴシック"/>
                <a:cs typeface="ＭＳ Ｐゴシック"/>
              </a:rPr>
              <a:t>применение моделей позволяет отдельным лицам, компаниям и торговым ассоциациям осуществлять анализ текущих сетей и планировать сети будущего.</a:t>
            </a:r>
          </a:p>
          <a:p>
            <a:pPr marL="236555" indent="-236555" algn="l" defTabSz="814365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/>
              <a:buChar char="§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327378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ctr"/>
          <a:lstStyle/>
          <a:p>
            <a:endParaRPr lang="ru-RU"/>
          </a:p>
        </p:txBody>
      </p:sp>
      <p:pic>
        <p:nvPicPr>
          <p:cNvPr id="82946" name="Picture 3" descr="CNA_largo-onwhite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741613"/>
            <a:ext cx="609758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Правила</a:t>
            </a: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Кодирование сообщения</a:t>
            </a:r>
            <a:endParaRPr lang="ru-RU" sz="3200" b="1" i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333333"/>
              </a:solidFill>
              <a:latin typeface="CiscoSansTTLight"/>
            </a:endParaRPr>
          </a:p>
          <a:p>
            <a:r>
              <a:rPr lang="ru-RU" b="1" dirty="0" smtClean="0">
                <a:solidFill>
                  <a:srgbClr val="333333"/>
                </a:solidFill>
                <a:latin typeface="CiscoSansTTLight"/>
              </a:rPr>
              <a:t>Кодирование</a:t>
            </a:r>
            <a:r>
              <a:rPr lang="ru-RU" dirty="0">
                <a:solidFill>
                  <a:srgbClr val="333333"/>
                </a:solidFill>
                <a:latin typeface="CiscoSansTTLight"/>
              </a:rPr>
              <a:t> — это процесс преобразования информации в форму, приемлемую для последующей передачи. </a:t>
            </a:r>
            <a:endParaRPr lang="en-US" dirty="0" smtClean="0">
              <a:solidFill>
                <a:srgbClr val="333333"/>
              </a:solidFill>
              <a:latin typeface="CiscoSansTTLight"/>
            </a:endParaRPr>
          </a:p>
          <a:p>
            <a:endParaRPr lang="en-US" dirty="0">
              <a:solidFill>
                <a:srgbClr val="333333"/>
              </a:solidFill>
              <a:latin typeface="CiscoSansTTLight"/>
            </a:endParaRPr>
          </a:p>
          <a:p>
            <a:endParaRPr lang="en-US" dirty="0" smtClean="0">
              <a:solidFill>
                <a:srgbClr val="333333"/>
              </a:solidFill>
              <a:latin typeface="CiscoSansTTLight"/>
            </a:endParaRPr>
          </a:p>
          <a:p>
            <a:r>
              <a:rPr lang="ru-RU" b="1" dirty="0" smtClean="0">
                <a:solidFill>
                  <a:srgbClr val="333333"/>
                </a:solidFill>
                <a:latin typeface="CiscoSansTTLight"/>
              </a:rPr>
              <a:t>Декодирование</a:t>
            </a:r>
            <a:r>
              <a:rPr lang="ru-RU" dirty="0">
                <a:solidFill>
                  <a:srgbClr val="333333"/>
                </a:solidFill>
                <a:latin typeface="CiscoSansTTLight"/>
              </a:rPr>
              <a:t> — обратный процесс, в результате которого информация преобразуется в исходный вид.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910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714982"/>
            <a:ext cx="8772525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Правила</a:t>
            </a:r>
            <a: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Форматирование и инкапсуляция сообщений</a:t>
            </a:r>
            <a:endParaRPr lang="ru-RU" sz="3200" b="1" i="0" dirty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57" y="3541690"/>
            <a:ext cx="4779843" cy="3146639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1514"/>
            <a:ext cx="4448209" cy="301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273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714982"/>
            <a:ext cx="8772525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Правила</a:t>
            </a:r>
            <a: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Форматирование и инкапсуляция сообщений</a:t>
            </a:r>
            <a:endParaRPr lang="ru-RU" sz="3200" b="1" i="0" dirty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pic>
        <p:nvPicPr>
          <p:cNvPr id="6" name="Объект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07" y="1996226"/>
            <a:ext cx="7762919" cy="4101921"/>
          </a:xfrm>
        </p:spPr>
      </p:pic>
    </p:spTree>
    <p:extLst>
      <p:ext uri="{BB962C8B-B14F-4D97-AF65-F5344CB8AC3E}">
        <p14:creationId xmlns:p14="http://schemas.microsoft.com/office/powerpoint/2010/main" val="19178257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75" y="714982"/>
            <a:ext cx="8772525" cy="838200"/>
          </a:xfrm>
        </p:spPr>
        <p:txBody>
          <a:bodyPr/>
          <a:lstStyle/>
          <a:p>
            <a:pPr algn="l" defTabSz="814365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Правила</a:t>
            </a:r>
            <a: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/>
            </a:r>
            <a:b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</a:br>
            <a:r>
              <a:rPr lang="ru-RU" sz="3200" b="1" i="0" dirty="0" smtClean="0">
                <a:solidFill>
                  <a:srgbClr val="708CA1"/>
                </a:solidFill>
                <a:latin typeface="Arial"/>
                <a:ea typeface="ＭＳ Ｐゴシック"/>
                <a:cs typeface="ＭＳ Ｐゴシック"/>
              </a:rPr>
              <a:t>Форматирование и инкапсуляция сообщений</a:t>
            </a:r>
            <a:endParaRPr lang="ru-RU" sz="3200" b="1" i="0" dirty="0">
              <a:solidFill>
                <a:srgbClr val="708CA1"/>
              </a:solidFill>
              <a:latin typeface="Arial"/>
              <a:ea typeface="ＭＳ Ｐゴシック"/>
              <a:cs typeface="ＭＳ Ｐゴシック"/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93675" y="1553181"/>
            <a:ext cx="8734425" cy="4019279"/>
          </a:xfrm>
        </p:spPr>
        <p:txBody>
          <a:bodyPr/>
          <a:lstStyle/>
          <a:p>
            <a:r>
              <a:rPr lang="ru-RU" dirty="0">
                <a:solidFill>
                  <a:srgbClr val="333333"/>
                </a:solidFill>
                <a:latin typeface="CiscoSansTTLight"/>
              </a:rPr>
              <a:t>Процесс размещения одного формата сообщения (письмо) внутри другого (конверт) называется </a:t>
            </a:r>
            <a:r>
              <a:rPr lang="ru-RU" b="1" dirty="0">
                <a:solidFill>
                  <a:srgbClr val="333333"/>
                </a:solidFill>
                <a:latin typeface="CiscoSansTTLight"/>
              </a:rPr>
              <a:t>инкапсуляцией</a:t>
            </a:r>
            <a:r>
              <a:rPr lang="ru-RU" dirty="0" smtClean="0">
                <a:solidFill>
                  <a:srgbClr val="333333"/>
                </a:solidFill>
                <a:latin typeface="CiscoSansTTLight"/>
              </a:rPr>
              <a:t>.</a:t>
            </a:r>
            <a:endParaRPr lang="en-US" dirty="0" smtClean="0">
              <a:solidFill>
                <a:srgbClr val="333333"/>
              </a:solidFill>
              <a:latin typeface="CiscoSansTTLight"/>
            </a:endParaRPr>
          </a:p>
          <a:p>
            <a:endParaRPr lang="en-US" dirty="0" smtClean="0">
              <a:solidFill>
                <a:srgbClr val="333333"/>
              </a:solidFill>
              <a:latin typeface="CiscoSansTTLight"/>
            </a:endParaRPr>
          </a:p>
          <a:p>
            <a:r>
              <a:rPr lang="ru-RU" dirty="0">
                <a:solidFill>
                  <a:srgbClr val="333333"/>
                </a:solidFill>
                <a:latin typeface="CiscoSansTTLight"/>
              </a:rPr>
              <a:t>Для инкапсуляции каждого сообщения компьютера перед отправкой по сети используется особый формат, который называется </a:t>
            </a:r>
            <a:r>
              <a:rPr lang="ru-RU" b="1" dirty="0">
                <a:solidFill>
                  <a:srgbClr val="333333"/>
                </a:solidFill>
                <a:latin typeface="CiscoSansTTLight"/>
              </a:rPr>
              <a:t>кадром</a:t>
            </a:r>
            <a:r>
              <a:rPr lang="ru-RU" dirty="0">
                <a:solidFill>
                  <a:srgbClr val="333333"/>
                </a:solidFill>
                <a:latin typeface="CiscoSansTTLight"/>
              </a:rPr>
              <a:t>. </a:t>
            </a:r>
            <a:endParaRPr lang="en-US" dirty="0" smtClean="0">
              <a:solidFill>
                <a:srgbClr val="333333"/>
              </a:solidFill>
              <a:latin typeface="CiscoSansTTLight"/>
            </a:endParaRPr>
          </a:p>
          <a:p>
            <a:endParaRPr lang="en-US" dirty="0">
              <a:solidFill>
                <a:srgbClr val="333333"/>
              </a:solidFill>
              <a:latin typeface="CiscoSansTTLight"/>
            </a:endParaRPr>
          </a:p>
          <a:p>
            <a:r>
              <a:rPr lang="ru-RU" dirty="0" smtClean="0">
                <a:solidFill>
                  <a:srgbClr val="333333"/>
                </a:solidFill>
                <a:latin typeface="CiscoSansTTLight"/>
              </a:rPr>
              <a:t>Кадр </a:t>
            </a:r>
            <a:r>
              <a:rPr lang="ru-RU" dirty="0">
                <a:solidFill>
                  <a:srgbClr val="333333"/>
                </a:solidFill>
                <a:latin typeface="CiscoSansTTLight"/>
              </a:rPr>
              <a:t>действует примерно так же, как и конверт: в нём указаны адреса исходного узла и назначения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10523</TotalTime>
  <Pages>28</Pages>
  <Words>1060</Words>
  <Application>Microsoft Office PowerPoint</Application>
  <PresentationFormat>Экран (4:3)</PresentationFormat>
  <Paragraphs>256</Paragraphs>
  <Slides>54</Slides>
  <Notes>53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54</vt:i4>
      </vt:variant>
    </vt:vector>
  </HeadingPairs>
  <TitlesOfParts>
    <vt:vector size="62" baseType="lpstr">
      <vt:lpstr>ＭＳ Ｐゴシック</vt:lpstr>
      <vt:lpstr>Arial</vt:lpstr>
      <vt:lpstr>Calibri</vt:lpstr>
      <vt:lpstr>CiscoSansTTLight</vt:lpstr>
      <vt:lpstr>Times New Roman</vt:lpstr>
      <vt:lpstr>Wingdings</vt:lpstr>
      <vt:lpstr>PPT-TMPLT-WHT_C</vt:lpstr>
      <vt:lpstr>NetAcad-4F_PPT-WHT_060408</vt:lpstr>
      <vt:lpstr>Глава 3. Сетевые протоколы и коммуникации</vt:lpstr>
      <vt:lpstr>Правила Что такое обмен данными?</vt:lpstr>
      <vt:lpstr>Правила Установление правил</vt:lpstr>
      <vt:lpstr>Правила Установление правил</vt:lpstr>
      <vt:lpstr>Правила Кодирование сообщения</vt:lpstr>
      <vt:lpstr>Правила Кодирование сообщения</vt:lpstr>
      <vt:lpstr>Правила Форматирование и инкапсуляция сообщений</vt:lpstr>
      <vt:lpstr>Правила Форматирование и инкапсуляция сообщений</vt:lpstr>
      <vt:lpstr>Правила Форматирование и инкапсуляция сообщений</vt:lpstr>
      <vt:lpstr>Правила Размер сообщения</vt:lpstr>
      <vt:lpstr>Правила Размер сообщения</vt:lpstr>
      <vt:lpstr>Правила Размер сообщения</vt:lpstr>
      <vt:lpstr>Правила Временные параметры</vt:lpstr>
      <vt:lpstr>Правила Временные параметры</vt:lpstr>
      <vt:lpstr>Правила Синхронизация сообщения</vt:lpstr>
      <vt:lpstr>Правила Параметры доставки сообщений</vt:lpstr>
      <vt:lpstr>Правила Параметры доставки сообщений</vt:lpstr>
      <vt:lpstr>Правила Параметры доставки сообщений</vt:lpstr>
      <vt:lpstr>Протоколы Правила, регламентирующие способы обмена данными</vt:lpstr>
      <vt:lpstr>Протоколы Сетевые протоколы</vt:lpstr>
      <vt:lpstr>Протоколы Сетевые протоколы</vt:lpstr>
      <vt:lpstr>Протоколы Сетевые протоколы</vt:lpstr>
      <vt:lpstr>Протоколы Сетевые протоколы</vt:lpstr>
      <vt:lpstr>Протоколы Взаимодействие протоколов</vt:lpstr>
      <vt:lpstr>Наборы протоколов Наборы протоколов и отраслевые стандарты</vt:lpstr>
      <vt:lpstr>Набор протоколов Создание сети Интернет и разработка протокола TCP/IP</vt:lpstr>
      <vt:lpstr>Наборы протоколов Набор протокола TCP/IP и процесс обмена данными</vt:lpstr>
      <vt:lpstr>Наборы протоколов Набор протокола TCP/IP и процесс обмена данными</vt:lpstr>
      <vt:lpstr>Сетевые протоколы и стандарты Организации по стандартизации</vt:lpstr>
      <vt:lpstr>Организации по стандартизации Открытые стандарты</vt:lpstr>
      <vt:lpstr>Организации по стандартизации ISOC, IAB и IETF</vt:lpstr>
      <vt:lpstr>Организации по стандартизации IEEE</vt:lpstr>
      <vt:lpstr>Организации по стандартизации ISO</vt:lpstr>
      <vt:lpstr>Организации по стандартизации Прочие организации по стандартизации</vt:lpstr>
      <vt:lpstr>Эталонные модели Преимущества использования уровневой модели</vt:lpstr>
      <vt:lpstr>Эталонные модели Эталонная модель OSI</vt:lpstr>
      <vt:lpstr>Эталонные модели Протокольная модель TCP/IP</vt:lpstr>
      <vt:lpstr>Эталонная модель Сравнение моделей OSI и TCP/IP</vt:lpstr>
      <vt:lpstr>Инкапсуляция данных Обмен сообщениями</vt:lpstr>
      <vt:lpstr>Инкапсуляция данных Обмен сообщениями</vt:lpstr>
      <vt:lpstr>Инкапсуляция данных Протокольные блоки данных (PDU)</vt:lpstr>
      <vt:lpstr>Инкапсуляция данных Инкапсуляция</vt:lpstr>
      <vt:lpstr>Инкапсуляция данных Декапсуляция</vt:lpstr>
      <vt:lpstr>Движение данных по сети Доступ к локальным ресурсам</vt:lpstr>
      <vt:lpstr>Доступ к локальным ресурсам Сетевые адреса и адреса канала</vt:lpstr>
      <vt:lpstr>Доступ к локальным ресурсам Обмен данными с помощью устройства в рамках одной сети</vt:lpstr>
      <vt:lpstr>Доступ к локальным ресурсам MAC- и IP-адреса</vt:lpstr>
      <vt:lpstr>Доступ к удалённым ресурсам Шлюз по умолчанию</vt:lpstr>
      <vt:lpstr>Доступ к удалённым ресурсам Устройство обмена данными в удалённой сети</vt:lpstr>
      <vt:lpstr>Доступ к удалённым ресурсам Использование программы Wireshark для просмотра сетевого трафика</vt:lpstr>
      <vt:lpstr>Сетевые протоколы и коммуникации Заключение</vt:lpstr>
      <vt:lpstr>Сетевые протоколы и коммуникации Заключение</vt:lpstr>
      <vt:lpstr>Сетевые протоколы и коммуникации 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Славик</cp:lastModifiedBy>
  <cp:revision>714</cp:revision>
  <cp:lastPrinted>1999-01-27T00:54:54Z</cp:lastPrinted>
  <dcterms:created xsi:type="dcterms:W3CDTF">2006-10-23T15:07:30Z</dcterms:created>
  <dcterms:modified xsi:type="dcterms:W3CDTF">2018-09-26T04:49:21Z</dcterms:modified>
</cp:coreProperties>
</file>