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96"/>
  </p:notesMasterIdLst>
  <p:handoutMasterIdLst>
    <p:handoutMasterId r:id="rId97"/>
  </p:handoutMasterIdLst>
  <p:sldIdLst>
    <p:sldId id="500" r:id="rId3"/>
    <p:sldId id="735" r:id="rId4"/>
    <p:sldId id="710" r:id="rId5"/>
    <p:sldId id="846" r:id="rId6"/>
    <p:sldId id="847" r:id="rId7"/>
    <p:sldId id="736" r:id="rId8"/>
    <p:sldId id="711" r:id="rId9"/>
    <p:sldId id="776" r:id="rId10"/>
    <p:sldId id="740" r:id="rId11"/>
    <p:sldId id="853" r:id="rId12"/>
    <p:sldId id="854" r:id="rId13"/>
    <p:sldId id="741" r:id="rId14"/>
    <p:sldId id="848" r:id="rId15"/>
    <p:sldId id="849" r:id="rId16"/>
    <p:sldId id="713" r:id="rId17"/>
    <p:sldId id="712" r:id="rId18"/>
    <p:sldId id="855" r:id="rId19"/>
    <p:sldId id="850" r:id="rId20"/>
    <p:sldId id="742" r:id="rId21"/>
    <p:sldId id="777" r:id="rId22"/>
    <p:sldId id="778" r:id="rId23"/>
    <p:sldId id="743" r:id="rId24"/>
    <p:sldId id="779" r:id="rId25"/>
    <p:sldId id="714" r:id="rId26"/>
    <p:sldId id="780" r:id="rId27"/>
    <p:sldId id="744" r:id="rId28"/>
    <p:sldId id="856" r:id="rId29"/>
    <p:sldId id="781" r:id="rId30"/>
    <p:sldId id="745" r:id="rId31"/>
    <p:sldId id="746" r:id="rId32"/>
    <p:sldId id="857" r:id="rId33"/>
    <p:sldId id="858" r:id="rId34"/>
    <p:sldId id="822" r:id="rId35"/>
    <p:sldId id="782" r:id="rId36"/>
    <p:sldId id="748" r:id="rId37"/>
    <p:sldId id="783" r:id="rId38"/>
    <p:sldId id="784" r:id="rId39"/>
    <p:sldId id="715" r:id="rId40"/>
    <p:sldId id="786" r:id="rId41"/>
    <p:sldId id="716" r:id="rId42"/>
    <p:sldId id="851" r:id="rId43"/>
    <p:sldId id="852" r:id="rId44"/>
    <p:sldId id="749" r:id="rId45"/>
    <p:sldId id="787" r:id="rId46"/>
    <p:sldId id="810" r:id="rId47"/>
    <p:sldId id="750" r:id="rId48"/>
    <p:sldId id="793" r:id="rId49"/>
    <p:sldId id="794" r:id="rId50"/>
    <p:sldId id="798" r:id="rId51"/>
    <p:sldId id="797" r:id="rId52"/>
    <p:sldId id="799" r:id="rId53"/>
    <p:sldId id="795" r:id="rId54"/>
    <p:sldId id="812" r:id="rId55"/>
    <p:sldId id="788" r:id="rId56"/>
    <p:sldId id="800" r:id="rId57"/>
    <p:sldId id="801" r:id="rId58"/>
    <p:sldId id="813" r:id="rId59"/>
    <p:sldId id="790" r:id="rId60"/>
    <p:sldId id="814" r:id="rId61"/>
    <p:sldId id="804" r:id="rId62"/>
    <p:sldId id="826" r:id="rId63"/>
    <p:sldId id="839" r:id="rId64"/>
    <p:sldId id="840" r:id="rId65"/>
    <p:sldId id="841" r:id="rId66"/>
    <p:sldId id="842" r:id="rId67"/>
    <p:sldId id="843" r:id="rId68"/>
    <p:sldId id="844" r:id="rId69"/>
    <p:sldId id="845" r:id="rId70"/>
    <p:sldId id="829" r:id="rId71"/>
    <p:sldId id="830" r:id="rId72"/>
    <p:sldId id="831" r:id="rId73"/>
    <p:sldId id="832" r:id="rId74"/>
    <p:sldId id="825" r:id="rId75"/>
    <p:sldId id="805" r:id="rId76"/>
    <p:sldId id="751" r:id="rId77"/>
    <p:sldId id="816" r:id="rId78"/>
    <p:sldId id="817" r:id="rId79"/>
    <p:sldId id="815" r:id="rId80"/>
    <p:sldId id="818" r:id="rId81"/>
    <p:sldId id="806" r:id="rId82"/>
    <p:sldId id="807" r:id="rId83"/>
    <p:sldId id="809" r:id="rId84"/>
    <p:sldId id="820" r:id="rId85"/>
    <p:sldId id="819" r:id="rId86"/>
    <p:sldId id="821" r:id="rId87"/>
    <p:sldId id="833" r:id="rId88"/>
    <p:sldId id="834" r:id="rId89"/>
    <p:sldId id="835" r:id="rId90"/>
    <p:sldId id="836" r:id="rId91"/>
    <p:sldId id="724" r:id="rId92"/>
    <p:sldId id="837" r:id="rId93"/>
    <p:sldId id="838" r:id="rId94"/>
    <p:sldId id="681" r:id="rId9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07" autoAdjust="0"/>
    <p:restoredTop sz="94192" autoAdjust="0"/>
  </p:normalViewPr>
  <p:slideViewPr>
    <p:cSldViewPr snapToGrid="0">
      <p:cViewPr varScale="1">
        <p:scale>
          <a:sx n="95" d="100"/>
          <a:sy n="95" d="100"/>
        </p:scale>
        <p:origin x="126" y="4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26" Type="http://schemas.openxmlformats.org/officeDocument/2006/relationships/slide" Target="slides/slide27.xml"/><Relationship Id="rId21" Type="http://schemas.openxmlformats.org/officeDocument/2006/relationships/slide" Target="slides/slide22.xml"/><Relationship Id="rId42" Type="http://schemas.openxmlformats.org/officeDocument/2006/relationships/slide" Target="slides/slide43.xml"/><Relationship Id="rId47" Type="http://schemas.openxmlformats.org/officeDocument/2006/relationships/slide" Target="slides/slide48.xml"/><Relationship Id="rId63" Type="http://schemas.openxmlformats.org/officeDocument/2006/relationships/slide" Target="slides/slide64.xml"/><Relationship Id="rId68" Type="http://schemas.openxmlformats.org/officeDocument/2006/relationships/slide" Target="slides/slide69.xml"/><Relationship Id="rId84" Type="http://schemas.openxmlformats.org/officeDocument/2006/relationships/slide" Target="slides/slide85.xml"/><Relationship Id="rId89" Type="http://schemas.openxmlformats.org/officeDocument/2006/relationships/slide" Target="slides/slide90.xml"/><Relationship Id="rId16" Type="http://schemas.openxmlformats.org/officeDocument/2006/relationships/slide" Target="slides/slide17.xml"/><Relationship Id="rId11" Type="http://schemas.openxmlformats.org/officeDocument/2006/relationships/slide" Target="slides/slide12.xml"/><Relationship Id="rId32" Type="http://schemas.openxmlformats.org/officeDocument/2006/relationships/slide" Target="slides/slide33.xml"/><Relationship Id="rId37" Type="http://schemas.openxmlformats.org/officeDocument/2006/relationships/slide" Target="slides/slide38.xml"/><Relationship Id="rId53" Type="http://schemas.openxmlformats.org/officeDocument/2006/relationships/slide" Target="slides/slide54.xml"/><Relationship Id="rId58" Type="http://schemas.openxmlformats.org/officeDocument/2006/relationships/slide" Target="slides/slide59.xml"/><Relationship Id="rId74" Type="http://schemas.openxmlformats.org/officeDocument/2006/relationships/slide" Target="slides/slide75.xml"/><Relationship Id="rId79" Type="http://schemas.openxmlformats.org/officeDocument/2006/relationships/slide" Target="slides/slide80.xml"/><Relationship Id="rId5" Type="http://schemas.openxmlformats.org/officeDocument/2006/relationships/slide" Target="slides/slide6.xml"/><Relationship Id="rId90" Type="http://schemas.openxmlformats.org/officeDocument/2006/relationships/slide" Target="slides/slide91.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49.xml"/><Relationship Id="rId56" Type="http://schemas.openxmlformats.org/officeDocument/2006/relationships/slide" Target="slides/slide57.xml"/><Relationship Id="rId64" Type="http://schemas.openxmlformats.org/officeDocument/2006/relationships/slide" Target="slides/slide65.xml"/><Relationship Id="rId69" Type="http://schemas.openxmlformats.org/officeDocument/2006/relationships/slide" Target="slides/slide70.xml"/><Relationship Id="rId77" Type="http://schemas.openxmlformats.org/officeDocument/2006/relationships/slide" Target="slides/slide78.xml"/><Relationship Id="rId8" Type="http://schemas.openxmlformats.org/officeDocument/2006/relationships/slide" Target="slides/slide9.xml"/><Relationship Id="rId51" Type="http://schemas.openxmlformats.org/officeDocument/2006/relationships/slide" Target="slides/slide52.xml"/><Relationship Id="rId72" Type="http://schemas.openxmlformats.org/officeDocument/2006/relationships/slide" Target="slides/slide73.xml"/><Relationship Id="rId80" Type="http://schemas.openxmlformats.org/officeDocument/2006/relationships/slide" Target="slides/slide81.xml"/><Relationship Id="rId85" Type="http://schemas.openxmlformats.org/officeDocument/2006/relationships/slide" Target="slides/slide86.xml"/><Relationship Id="rId3" Type="http://schemas.openxmlformats.org/officeDocument/2006/relationships/slide" Target="slides/slide4.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59" Type="http://schemas.openxmlformats.org/officeDocument/2006/relationships/slide" Target="slides/slide60.xml"/><Relationship Id="rId67" Type="http://schemas.openxmlformats.org/officeDocument/2006/relationships/slide" Target="slides/slide68.xml"/><Relationship Id="rId20" Type="http://schemas.openxmlformats.org/officeDocument/2006/relationships/slide" Target="slides/slide21.xml"/><Relationship Id="rId41" Type="http://schemas.openxmlformats.org/officeDocument/2006/relationships/slide" Target="slides/slide42.xml"/><Relationship Id="rId54" Type="http://schemas.openxmlformats.org/officeDocument/2006/relationships/slide" Target="slides/slide55.xml"/><Relationship Id="rId62" Type="http://schemas.openxmlformats.org/officeDocument/2006/relationships/slide" Target="slides/slide63.xml"/><Relationship Id="rId70" Type="http://schemas.openxmlformats.org/officeDocument/2006/relationships/slide" Target="slides/slide71.xml"/><Relationship Id="rId75" Type="http://schemas.openxmlformats.org/officeDocument/2006/relationships/slide" Target="slides/slide76.xml"/><Relationship Id="rId83" Type="http://schemas.openxmlformats.org/officeDocument/2006/relationships/slide" Target="slides/slide84.xml"/><Relationship Id="rId88" Type="http://schemas.openxmlformats.org/officeDocument/2006/relationships/slide" Target="slides/slide89.xml"/><Relationship Id="rId91" Type="http://schemas.openxmlformats.org/officeDocument/2006/relationships/slide" Target="slides/slide92.xml"/><Relationship Id="rId1" Type="http://schemas.openxmlformats.org/officeDocument/2006/relationships/slide" Target="slides/slide2.xml"/><Relationship Id="rId6" Type="http://schemas.openxmlformats.org/officeDocument/2006/relationships/slide" Target="slides/slide7.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49" Type="http://schemas.openxmlformats.org/officeDocument/2006/relationships/slide" Target="slides/slide50.xml"/><Relationship Id="rId57" Type="http://schemas.openxmlformats.org/officeDocument/2006/relationships/slide" Target="slides/slide58.xml"/><Relationship Id="rId10" Type="http://schemas.openxmlformats.org/officeDocument/2006/relationships/slide" Target="slides/slide11.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3.xml"/><Relationship Id="rId60" Type="http://schemas.openxmlformats.org/officeDocument/2006/relationships/slide" Target="slides/slide61.xml"/><Relationship Id="rId65" Type="http://schemas.openxmlformats.org/officeDocument/2006/relationships/slide" Target="slides/slide66.xml"/><Relationship Id="rId73" Type="http://schemas.openxmlformats.org/officeDocument/2006/relationships/slide" Target="slides/slide74.xml"/><Relationship Id="rId78" Type="http://schemas.openxmlformats.org/officeDocument/2006/relationships/slide" Target="slides/slide79.xml"/><Relationship Id="rId81" Type="http://schemas.openxmlformats.org/officeDocument/2006/relationships/slide" Target="slides/slide82.xml"/><Relationship Id="rId86" Type="http://schemas.openxmlformats.org/officeDocument/2006/relationships/slide" Target="slides/slide87.xml"/><Relationship Id="rId4" Type="http://schemas.openxmlformats.org/officeDocument/2006/relationships/slide" Target="slides/slide5.xml"/><Relationship Id="rId9" Type="http://schemas.openxmlformats.org/officeDocument/2006/relationships/slide" Target="slides/slide10.xml"/><Relationship Id="rId13" Type="http://schemas.openxmlformats.org/officeDocument/2006/relationships/slide" Target="slides/slide14.xml"/><Relationship Id="rId18" Type="http://schemas.openxmlformats.org/officeDocument/2006/relationships/slide" Target="slides/slide19.xml"/><Relationship Id="rId39" Type="http://schemas.openxmlformats.org/officeDocument/2006/relationships/slide" Target="slides/slide40.xml"/><Relationship Id="rId34" Type="http://schemas.openxmlformats.org/officeDocument/2006/relationships/slide" Target="slides/slide35.xml"/><Relationship Id="rId50" Type="http://schemas.openxmlformats.org/officeDocument/2006/relationships/slide" Target="slides/slide51.xml"/><Relationship Id="rId55" Type="http://schemas.openxmlformats.org/officeDocument/2006/relationships/slide" Target="slides/slide56.xml"/><Relationship Id="rId76" Type="http://schemas.openxmlformats.org/officeDocument/2006/relationships/slide" Target="slides/slide77.xml"/><Relationship Id="rId7" Type="http://schemas.openxmlformats.org/officeDocument/2006/relationships/slide" Target="slides/slide8.xml"/><Relationship Id="rId71" Type="http://schemas.openxmlformats.org/officeDocument/2006/relationships/slide" Target="slides/slide72.xml"/><Relationship Id="rId2" Type="http://schemas.openxmlformats.org/officeDocument/2006/relationships/slide" Target="slides/slide3.xml"/><Relationship Id="rId29" Type="http://schemas.openxmlformats.org/officeDocument/2006/relationships/slide" Target="slides/slide30.xml"/><Relationship Id="rId24" Type="http://schemas.openxmlformats.org/officeDocument/2006/relationships/slide" Target="slides/slide25.xml"/><Relationship Id="rId40" Type="http://schemas.openxmlformats.org/officeDocument/2006/relationships/slide" Target="slides/slide41.xml"/><Relationship Id="rId45" Type="http://schemas.openxmlformats.org/officeDocument/2006/relationships/slide" Target="slides/slide46.xml"/><Relationship Id="rId66" Type="http://schemas.openxmlformats.org/officeDocument/2006/relationships/slide" Target="slides/slide67.xml"/><Relationship Id="rId87" Type="http://schemas.openxmlformats.org/officeDocument/2006/relationships/slide" Target="slides/slide88.xml"/><Relationship Id="rId61" Type="http://schemas.openxmlformats.org/officeDocument/2006/relationships/slide" Target="slides/slide62.xml"/><Relationship Id="rId82" Type="http://schemas.openxmlformats.org/officeDocument/2006/relationships/slide" Target="slides/slide83.xml"/><Relationship Id="rId19"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ＭＳ Ｐゴシック"/>
                <a:cs typeface="ＭＳ Ｐゴシック"/>
              </a:rPr>
              <a:t>© Корпорация Cisco Systems, 2006. Все права защищены.</a:t>
            </a:r>
          </a:p>
          <a:p>
            <a:pPr algn="l" defTabSz="611185">
              <a:lnSpc>
                <a:spcPct val="100000"/>
              </a:lnSpc>
              <a:buNone/>
              <a:tabLst>
                <a:tab pos="2387600" algn="l"/>
                <a:tab pos="4830763" algn="l"/>
              </a:tabLst>
            </a:pPr>
            <a:r>
              <a:rPr lang="en-US" sz="800" b="0" i="0">
                <a:solidFill>
                  <a:schemeClr val="tx1"/>
                </a:solidFill>
                <a:latin typeface="Arial"/>
                <a:ea typeface="ＭＳ Ｐゴシック"/>
                <a:cs typeface="ＭＳ Ｐゴシック"/>
              </a:rPr>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44">
              <a:lnSpc>
                <a:spcPct val="100000"/>
              </a:lnSpc>
              <a:buNone/>
            </a:pPr>
            <a:fld id="{22244E67-557B-7741-B9F5-F61AA18495DF}" type="slidenum">
              <a:rPr lang="en-US" sz="800" b="0" i="0">
                <a:solidFill>
                  <a:schemeClr val="tx1"/>
                </a:solidFill>
                <a:latin typeface="Arial"/>
                <a:ea typeface="ＭＳ Ｐゴシック"/>
                <a:cs typeface="ＭＳ Ｐゴシック"/>
              </a:rPr>
              <a:pPr algn="r" defTabSz="903244">
                <a:lnSpc>
                  <a:spcPct val="100000"/>
                </a:lnSpc>
                <a:buNone/>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5">
              <a:lnSpc>
                <a:spcPct val="100000"/>
              </a:lnSpc>
              <a:buNone/>
              <a:tabLst>
                <a:tab pos="2387600" algn="l"/>
                <a:tab pos="4830763" algn="l"/>
              </a:tabLst>
            </a:pPr>
            <a:r>
              <a:rPr lang="en-US" sz="800" b="0" i="0">
                <a:solidFill>
                  <a:schemeClr val="tx1"/>
                </a:solidFill>
                <a:latin typeface="Arial"/>
                <a:ea typeface="ＭＳ Ｐゴシック"/>
                <a:cs typeface="ＭＳ Ｐゴシック"/>
              </a:rPr>
              <a:t>© Корпорация Cisco Systems, 2006. Все права защищены.</a:t>
            </a:r>
          </a:p>
          <a:p>
            <a:pPr algn="l" defTabSz="611185">
              <a:lnSpc>
                <a:spcPct val="100000"/>
              </a:lnSpc>
              <a:buNone/>
              <a:tabLst>
                <a:tab pos="2387600" algn="l"/>
                <a:tab pos="4830763" algn="l"/>
              </a:tabLst>
            </a:pPr>
            <a:r>
              <a:rPr lang="en-US" sz="800" b="0" i="0">
                <a:solidFill>
                  <a:schemeClr val="tx1"/>
                </a:solidFill>
                <a:latin typeface="Arial"/>
                <a:ea typeface="ＭＳ Ｐゴシック"/>
                <a:cs typeface="ＭＳ Ｐゴシック"/>
              </a:rPr>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CD9030C1-C977-B14B-8EB7-BA2B30FCDB63}" type="slidenum">
              <a:rPr lang="en-US" sz="800" b="0" i="0">
                <a:solidFill>
                  <a:schemeClr val="tx1"/>
                </a:solidFill>
                <a:latin typeface="Arial"/>
                <a:ea typeface="ＭＳ Ｐゴシック"/>
                <a:cs typeface="+mn-cs"/>
              </a:rPr>
              <a:pPr algn="r" defTabSz="903244">
                <a:lnSpc>
                  <a:spcPct val="100000"/>
                </a:lnSpc>
                <a:buNone/>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buNone/>
            </a:pPr>
            <a:r>
              <a:rPr lang="en-US" sz="1200" b="1" i="0">
                <a:solidFill>
                  <a:srgbClr val="000000"/>
                </a:solidFill>
                <a:latin typeface="Arial"/>
                <a:ea typeface="ＭＳ Ｐゴシック"/>
                <a:cs typeface="ＭＳ Ｐゴシック"/>
              </a:rPr>
              <a:t>Программа Сетевой академии Cisco</a:t>
            </a:r>
          </a:p>
          <a:p>
            <a:pPr marL="112746" indent="-112746" algn="l" defTabSz="1020745">
              <a:buNone/>
            </a:pPr>
            <a:r>
              <a:rPr lang="en-US" sz="1200" b="1" i="0">
                <a:solidFill>
                  <a:srgbClr val="000000"/>
                </a:solidFill>
                <a:latin typeface="Arial"/>
                <a:ea typeface="ＭＳ Ｐゴシック"/>
                <a:cs typeface="ＭＳ Ｐゴシック"/>
              </a:rPr>
              <a:t>Основы сетевых технологий</a:t>
            </a:r>
            <a:endParaRPr lang="en-US" b="1" dirty="0"/>
          </a:p>
          <a:p>
            <a:pPr marL="112746" indent="-112746" algn="l" defTabSz="1020745">
              <a:buNone/>
            </a:pPr>
            <a:r>
              <a:rPr lang="en-US" sz="1300" b="1" i="0">
                <a:solidFill>
                  <a:srgbClr val="000000"/>
                </a:solidFill>
                <a:latin typeface="Arial"/>
                <a:ea typeface="ＭＳ Ｐゴシック"/>
                <a:cs typeface="ＭＳ Ｐゴシック"/>
              </a:rPr>
              <a:t>Глава 7. IP-адресация</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960854F-6099-C645-9633-B44CFEAB8F51}" type="slidenum">
              <a:rPr lang="en-US" sz="800" b="0" i="0">
                <a:solidFill>
                  <a:schemeClr val="tx1"/>
                </a:solidFill>
                <a:latin typeface="Arial"/>
                <a:ea typeface="ＭＳ Ｐゴシック"/>
                <a:cs typeface="+mn-cs"/>
              </a:rPr>
              <a:pPr algn="r" defTabSz="903244">
                <a:lnSpc>
                  <a:spcPct val="100000"/>
                </a:lnSpc>
                <a:buNone/>
              </a:pPr>
              <a:t>10</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8.1.2.2</a:t>
            </a:r>
            <a:endParaRPr lang="en-US" dirty="0"/>
          </a:p>
        </p:txBody>
      </p:sp>
    </p:spTree>
    <p:extLst>
      <p:ext uri="{BB962C8B-B14F-4D97-AF65-F5344CB8AC3E}">
        <p14:creationId xmlns:p14="http://schemas.microsoft.com/office/powerpoint/2010/main" val="215324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960854F-6099-C645-9633-B44CFEAB8F51}" type="slidenum">
              <a:rPr lang="en-US" sz="800" b="0" i="0">
                <a:solidFill>
                  <a:schemeClr val="tx1"/>
                </a:solidFill>
                <a:latin typeface="Arial"/>
                <a:ea typeface="ＭＳ Ｐゴシック"/>
                <a:cs typeface="+mn-cs"/>
              </a:rPr>
              <a:pPr algn="r" defTabSz="903244">
                <a:lnSpc>
                  <a:spcPct val="100000"/>
                </a:lnSpc>
                <a:buNone/>
              </a:pPr>
              <a:t>11</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8.1.2.2</a:t>
            </a:r>
            <a:endParaRPr lang="en-US" dirty="0"/>
          </a:p>
        </p:txBody>
      </p:sp>
    </p:spTree>
    <p:extLst>
      <p:ext uri="{BB962C8B-B14F-4D97-AF65-F5344CB8AC3E}">
        <p14:creationId xmlns:p14="http://schemas.microsoft.com/office/powerpoint/2010/main" val="1818506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2E39C6E-D319-AF40-9A28-E04C69946ADE}" type="slidenum">
              <a:rPr lang="en-US" sz="800" b="0" i="0">
                <a:solidFill>
                  <a:schemeClr val="tx1"/>
                </a:solidFill>
                <a:latin typeface="Arial"/>
                <a:ea typeface="ＭＳ Ｐゴシック"/>
                <a:cs typeface="+mn-cs"/>
              </a:rPr>
              <a:pPr algn="r" defTabSz="903244">
                <a:lnSpc>
                  <a:spcPct val="100000"/>
                </a:lnSpc>
                <a:buNone/>
              </a:pPr>
              <a:t>12</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8.1.2.3</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2E39C6E-D319-AF40-9A28-E04C69946ADE}" type="slidenum">
              <a:rPr lang="en-US" sz="800" b="0" i="0">
                <a:solidFill>
                  <a:schemeClr val="tx1"/>
                </a:solidFill>
                <a:latin typeface="Arial"/>
                <a:ea typeface="ＭＳ Ｐゴシック"/>
                <a:cs typeface="+mn-cs"/>
              </a:rPr>
              <a:pPr algn="r" defTabSz="903244">
                <a:lnSpc>
                  <a:spcPct val="100000"/>
                </a:lnSpc>
                <a:buNone/>
              </a:pPr>
              <a:t>13</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8.1.2.3</a:t>
            </a:r>
            <a:endParaRPr lang="en-US" dirty="0"/>
          </a:p>
        </p:txBody>
      </p:sp>
    </p:spTree>
    <p:extLst>
      <p:ext uri="{BB962C8B-B14F-4D97-AF65-F5344CB8AC3E}">
        <p14:creationId xmlns:p14="http://schemas.microsoft.com/office/powerpoint/2010/main" val="3252183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2E39C6E-D319-AF40-9A28-E04C69946ADE}" type="slidenum">
              <a:rPr lang="en-US" sz="800" b="0" i="0">
                <a:solidFill>
                  <a:schemeClr val="tx1"/>
                </a:solidFill>
                <a:latin typeface="Arial"/>
                <a:ea typeface="ＭＳ Ｐゴシック"/>
                <a:cs typeface="+mn-cs"/>
              </a:rPr>
              <a:pPr algn="r" defTabSz="903244">
                <a:lnSpc>
                  <a:spcPct val="100000"/>
                </a:lnSpc>
                <a:buNone/>
              </a:pPr>
              <a:t>14</a:t>
            </a:fld>
            <a:endParaRPr lang="en-US" sz="800"/>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8.1.2.3</a:t>
            </a:r>
            <a:endParaRPr lang="en-US" dirty="0"/>
          </a:p>
        </p:txBody>
      </p:sp>
    </p:spTree>
    <p:extLst>
      <p:ext uri="{BB962C8B-B14F-4D97-AF65-F5344CB8AC3E}">
        <p14:creationId xmlns:p14="http://schemas.microsoft.com/office/powerpoint/2010/main" val="667514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F6F4329-8DEA-444B-9229-A52CA4B7B899}" type="slidenum">
              <a:rPr lang="en-US" sz="800" b="0" i="0">
                <a:solidFill>
                  <a:schemeClr val="tx1"/>
                </a:solidFill>
                <a:latin typeface="Arial"/>
                <a:ea typeface="ＭＳ Ｐゴシック"/>
                <a:cs typeface="+mn-cs"/>
              </a:rPr>
              <a:pPr algn="r" defTabSz="903244">
                <a:lnSpc>
                  <a:spcPct val="100000"/>
                </a:lnSpc>
                <a:buNone/>
              </a:pPr>
              <a:t>15</a:t>
            </a:fld>
            <a:endParaRPr lang="en-US" sz="8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8.1.2.4</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DD0A88C-0B63-DF4B-BFCD-075DA185B799}" type="slidenum">
              <a:rPr lang="en-US" sz="800" b="0" i="0">
                <a:solidFill>
                  <a:schemeClr val="tx1"/>
                </a:solidFill>
                <a:latin typeface="Arial"/>
                <a:ea typeface="ＭＳ Ｐゴシック"/>
                <a:cs typeface="+mn-cs"/>
              </a:rPr>
              <a:pPr algn="r" defTabSz="903244">
                <a:lnSpc>
                  <a:spcPct val="100000"/>
                </a:lnSpc>
                <a:buNone/>
              </a:pPr>
              <a:t>16</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8.1.2.5 и 8.1.2.6</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DD0A88C-0B63-DF4B-BFCD-075DA185B799}" type="slidenum">
              <a:rPr lang="en-US" sz="800" b="0" i="0">
                <a:solidFill>
                  <a:schemeClr val="tx1"/>
                </a:solidFill>
                <a:latin typeface="Arial"/>
                <a:ea typeface="ＭＳ Ｐゴシック"/>
                <a:cs typeface="+mn-cs"/>
              </a:rPr>
              <a:pPr algn="r" defTabSz="903244">
                <a:lnSpc>
                  <a:spcPct val="100000"/>
                </a:lnSpc>
                <a:buNone/>
              </a:pPr>
              <a:t>17</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8.1.2.5 и 8.1.2.6</a:t>
            </a:r>
            <a:endParaRPr lang="en-US" dirty="0"/>
          </a:p>
        </p:txBody>
      </p:sp>
    </p:spTree>
    <p:extLst>
      <p:ext uri="{BB962C8B-B14F-4D97-AF65-F5344CB8AC3E}">
        <p14:creationId xmlns:p14="http://schemas.microsoft.com/office/powerpoint/2010/main" val="3736522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3DD0A88C-0B63-DF4B-BFCD-075DA185B799}" type="slidenum">
              <a:rPr lang="en-US" sz="800" b="0" i="0">
                <a:solidFill>
                  <a:schemeClr val="tx1"/>
                </a:solidFill>
                <a:latin typeface="Arial"/>
                <a:ea typeface="ＭＳ Ｐゴシック"/>
                <a:cs typeface="+mn-cs"/>
              </a:rPr>
              <a:pPr algn="r" defTabSz="903244">
                <a:lnSpc>
                  <a:spcPct val="100000"/>
                </a:lnSpc>
                <a:buNone/>
              </a:pPr>
              <a:t>18</a:t>
            </a:fld>
            <a:endParaRPr lang="en-US" sz="8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8.1.2.5 и 8.1.2.6</a:t>
            </a:r>
            <a:endParaRPr lang="en-US" dirty="0"/>
          </a:p>
        </p:txBody>
      </p:sp>
    </p:spTree>
    <p:extLst>
      <p:ext uri="{BB962C8B-B14F-4D97-AF65-F5344CB8AC3E}">
        <p14:creationId xmlns:p14="http://schemas.microsoft.com/office/powerpoint/2010/main" val="967135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17FB9E6-8694-144F-93D6-FB3ABD0E94A0}" type="slidenum">
              <a:rPr lang="en-US" sz="800" b="0" i="0">
                <a:solidFill>
                  <a:schemeClr val="tx1"/>
                </a:solidFill>
                <a:latin typeface="Arial"/>
                <a:ea typeface="ＭＳ Ｐゴシック"/>
                <a:cs typeface="+mn-cs"/>
              </a:rPr>
              <a:pPr algn="r" defTabSz="903244">
                <a:lnSpc>
                  <a:spcPct val="100000"/>
                </a:lnSpc>
                <a:buNone/>
              </a:pPr>
              <a:t>19</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8.1.3.1</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CB1B342-4B32-8940-826C-EA0F09B86D16}" type="slidenum">
              <a:rPr lang="en-US" sz="800" b="0" i="0">
                <a:solidFill>
                  <a:schemeClr val="tx1"/>
                </a:solidFill>
                <a:latin typeface="Arial"/>
                <a:ea typeface="ＭＳ Ｐゴシック"/>
                <a:cs typeface="+mn-cs"/>
              </a:rPr>
              <a:pPr algn="r" defTabSz="903244">
                <a:lnSpc>
                  <a:spcPct val="100000"/>
                </a:lnSpc>
                <a:buNone/>
              </a:pPr>
              <a:t>2</a:t>
            </a:fld>
            <a:endParaRPr lang="en-US" sz="800"/>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8.1.1</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17FB9E6-8694-144F-93D6-FB3ABD0E94A0}" type="slidenum">
              <a:rPr lang="en-US" sz="800" b="0" i="0">
                <a:solidFill>
                  <a:schemeClr val="tx1"/>
                </a:solidFill>
                <a:latin typeface="Arial"/>
                <a:ea typeface="ＭＳ Ｐゴシック"/>
                <a:cs typeface="+mn-cs"/>
              </a:rPr>
              <a:pPr algn="r" defTabSz="903244">
                <a:lnSpc>
                  <a:spcPct val="100000"/>
                </a:lnSpc>
                <a:buNone/>
              </a:pPr>
              <a:t>20</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8.1.3.2</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17FB9E6-8694-144F-93D6-FB3ABD0E94A0}" type="slidenum">
              <a:rPr lang="en-US" sz="800" b="0" i="0">
                <a:solidFill>
                  <a:schemeClr val="tx1"/>
                </a:solidFill>
                <a:latin typeface="Arial"/>
                <a:ea typeface="ＭＳ Ｐゴシック"/>
                <a:cs typeface="+mn-cs"/>
              </a:rPr>
              <a:pPr algn="r" defTabSz="903244">
                <a:lnSpc>
                  <a:spcPct val="100000"/>
                </a:lnSpc>
                <a:buNone/>
              </a:pPr>
              <a:t>21</a:t>
            </a:fld>
            <a:endParaRPr lang="en-US" sz="8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8.1.3.3</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D993268-E953-2F42-8C5E-336561899F89}" type="slidenum">
              <a:rPr lang="en-US" sz="800" b="0" i="0">
                <a:solidFill>
                  <a:schemeClr val="tx1"/>
                </a:solidFill>
                <a:latin typeface="Arial"/>
                <a:ea typeface="ＭＳ Ｐゴシック"/>
                <a:cs typeface="+mn-cs"/>
              </a:rPr>
              <a:pPr algn="r" defTabSz="903244">
                <a:lnSpc>
                  <a:spcPct val="100000"/>
                </a:lnSpc>
                <a:buNone/>
              </a:pPr>
              <a:t>22</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8.1.3.4</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ED993268-E953-2F42-8C5E-336561899F89}" type="slidenum">
              <a:rPr lang="en-US" sz="800" b="0" i="0">
                <a:solidFill>
                  <a:schemeClr val="tx1"/>
                </a:solidFill>
                <a:latin typeface="Arial"/>
                <a:ea typeface="ＭＳ Ｐゴシック"/>
                <a:cs typeface="+mn-cs"/>
              </a:rPr>
              <a:pPr algn="r" defTabSz="903244">
                <a:lnSpc>
                  <a:spcPct val="100000"/>
                </a:lnSpc>
                <a:buNone/>
              </a:pPr>
              <a:t>23</a:t>
            </a:fld>
            <a:endParaRPr lang="en-US" sz="8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8.1.3.5</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en-US" sz="800" b="0" i="0">
                <a:solidFill>
                  <a:schemeClr val="tx1"/>
                </a:solidFill>
                <a:latin typeface="Arial"/>
                <a:ea typeface="ＭＳ Ｐゴシック"/>
                <a:cs typeface="+mn-cs"/>
              </a:rPr>
              <a:pPr algn="r" defTabSz="903244">
                <a:lnSpc>
                  <a:spcPct val="100000"/>
                </a:lnSpc>
                <a:buNone/>
              </a:pPr>
              <a:t>24</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8.1.4.1</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C451AD-8F12-D142-8818-C70BDAC90EDF}" type="slidenum">
              <a:rPr lang="en-US" sz="800" b="0" i="0">
                <a:solidFill>
                  <a:schemeClr val="tx1"/>
                </a:solidFill>
                <a:latin typeface="Arial"/>
                <a:ea typeface="ＭＳ Ｐゴシック"/>
                <a:cs typeface="+mn-cs"/>
              </a:rPr>
              <a:pPr algn="r" defTabSz="903244">
                <a:lnSpc>
                  <a:spcPct val="100000"/>
                </a:lnSpc>
                <a:buNone/>
              </a:pPr>
              <a:t>25</a:t>
            </a:fld>
            <a:endParaRPr lang="en-US" sz="8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8.1.4.3</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B8A5DA9-7DB1-7248-9C05-61318208F4DE}" type="slidenum">
              <a:rPr lang="en-US" sz="800" b="0" i="0">
                <a:solidFill>
                  <a:schemeClr val="tx1"/>
                </a:solidFill>
                <a:latin typeface="Arial"/>
                <a:ea typeface="ＭＳ Ｐゴシック"/>
                <a:cs typeface="+mn-cs"/>
              </a:rPr>
              <a:pPr algn="r" defTabSz="903244">
                <a:lnSpc>
                  <a:spcPct val="100000"/>
                </a:lnSpc>
                <a:buNone/>
              </a:pPr>
              <a:t>26</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8.1.4.4</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B8A5DA9-7DB1-7248-9C05-61318208F4DE}" type="slidenum">
              <a:rPr lang="en-US" sz="800" b="0" i="0">
                <a:solidFill>
                  <a:schemeClr val="tx1"/>
                </a:solidFill>
                <a:latin typeface="Arial"/>
                <a:ea typeface="ＭＳ Ｐゴシック"/>
                <a:cs typeface="+mn-cs"/>
              </a:rPr>
              <a:pPr algn="r" defTabSz="903244">
                <a:lnSpc>
                  <a:spcPct val="100000"/>
                </a:lnSpc>
                <a:buNone/>
              </a:pPr>
              <a:t>27</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8.1.4.4</a:t>
            </a:r>
            <a:endParaRPr lang="en-US" dirty="0"/>
          </a:p>
        </p:txBody>
      </p:sp>
    </p:spTree>
    <p:extLst>
      <p:ext uri="{BB962C8B-B14F-4D97-AF65-F5344CB8AC3E}">
        <p14:creationId xmlns:p14="http://schemas.microsoft.com/office/powerpoint/2010/main" val="2198585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B8A5DA9-7DB1-7248-9C05-61318208F4DE}" type="slidenum">
              <a:rPr lang="en-US" sz="800" b="0" i="0">
                <a:solidFill>
                  <a:schemeClr val="tx1"/>
                </a:solidFill>
                <a:latin typeface="Arial"/>
                <a:ea typeface="ＭＳ Ｐゴシック"/>
                <a:cs typeface="+mn-cs"/>
              </a:rPr>
              <a:pPr algn="r" defTabSz="903244">
                <a:lnSpc>
                  <a:spcPct val="100000"/>
                </a:lnSpc>
                <a:buNone/>
              </a:pPr>
              <a:t>28</a:t>
            </a:fld>
            <a:endParaRPr lang="en-US" sz="8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8.1.4.4</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53927EE6-0587-B643-8AE4-3395E115027B}" type="slidenum">
              <a:rPr lang="en-US" sz="800" b="0" i="0">
                <a:solidFill>
                  <a:schemeClr val="tx1"/>
                </a:solidFill>
                <a:latin typeface="Arial"/>
                <a:ea typeface="ＭＳ Ｐゴシック"/>
                <a:cs typeface="+mn-cs"/>
              </a:rPr>
              <a:pPr algn="r" defTabSz="903244">
                <a:lnSpc>
                  <a:spcPct val="100000"/>
                </a:lnSpc>
                <a:buNone/>
              </a:pPr>
              <a:t>29</a:t>
            </a:fld>
            <a:endParaRPr lang="en-US" sz="800"/>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8.1.4.5</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E859D19-92DA-A548-BF2C-F95AABC3A619}" type="slidenum">
              <a:rPr lang="en-US" sz="800" b="0" i="0">
                <a:solidFill>
                  <a:schemeClr val="tx1"/>
                </a:solidFill>
                <a:latin typeface="Arial"/>
                <a:ea typeface="ＭＳ Ｐゴシック"/>
                <a:cs typeface="+mn-cs"/>
              </a:rPr>
              <a:pPr algn="r" defTabSz="903244">
                <a:lnSpc>
                  <a:spcPct val="100000"/>
                </a:lnSpc>
                <a:buNone/>
              </a:pPr>
              <a:t>3</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8.1.1.1</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7722882-7E70-6043-B58D-8E593AE71A70}" type="slidenum">
              <a:rPr lang="en-US" sz="800" b="0" i="0">
                <a:solidFill>
                  <a:schemeClr val="tx1"/>
                </a:solidFill>
                <a:latin typeface="Arial"/>
                <a:ea typeface="ＭＳ Ｐゴシック"/>
                <a:cs typeface="+mn-cs"/>
              </a:rPr>
              <a:pPr algn="r" defTabSz="903244">
                <a:lnSpc>
                  <a:spcPct val="100000"/>
                </a:lnSpc>
                <a:buNone/>
              </a:pPr>
              <a:t>30</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8.1.4.6</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7722882-7E70-6043-B58D-8E593AE71A70}" type="slidenum">
              <a:rPr lang="en-US" sz="800" b="0" i="0">
                <a:solidFill>
                  <a:schemeClr val="tx1"/>
                </a:solidFill>
                <a:latin typeface="Arial"/>
                <a:ea typeface="ＭＳ Ｐゴシック"/>
                <a:cs typeface="+mn-cs"/>
              </a:rPr>
              <a:pPr algn="r" defTabSz="903244">
                <a:lnSpc>
                  <a:spcPct val="100000"/>
                </a:lnSpc>
                <a:buNone/>
              </a:pPr>
              <a:t>31</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8.1.4.6</a:t>
            </a:r>
            <a:endParaRPr lang="en-US" dirty="0"/>
          </a:p>
        </p:txBody>
      </p:sp>
    </p:spTree>
    <p:extLst>
      <p:ext uri="{BB962C8B-B14F-4D97-AF65-F5344CB8AC3E}">
        <p14:creationId xmlns:p14="http://schemas.microsoft.com/office/powerpoint/2010/main" val="2445876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77722882-7E70-6043-B58D-8E593AE71A70}" type="slidenum">
              <a:rPr lang="en-US" sz="800" b="0" i="0">
                <a:solidFill>
                  <a:schemeClr val="tx1"/>
                </a:solidFill>
                <a:latin typeface="Arial"/>
                <a:ea typeface="ＭＳ Ｐゴシック"/>
                <a:cs typeface="+mn-cs"/>
              </a:rPr>
              <a:pPr algn="r" defTabSz="903244">
                <a:lnSpc>
                  <a:spcPct val="100000"/>
                </a:lnSpc>
                <a:buNone/>
              </a:pPr>
              <a:t>32</a:t>
            </a:fld>
            <a:endParaRPr lang="en-US" sz="80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8.1.4.6</a:t>
            </a:r>
            <a:endParaRPr lang="en-US" dirty="0"/>
          </a:p>
        </p:txBody>
      </p:sp>
    </p:spTree>
    <p:extLst>
      <p:ext uri="{BB962C8B-B14F-4D97-AF65-F5344CB8AC3E}">
        <p14:creationId xmlns:p14="http://schemas.microsoft.com/office/powerpoint/2010/main" val="2926156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1A4364D-7D8A-FF42-B132-A95366D63434}" type="slidenum">
              <a:rPr lang="en-US" sz="800" b="0" i="0">
                <a:solidFill>
                  <a:schemeClr val="tx1"/>
                </a:solidFill>
                <a:latin typeface="Arial"/>
                <a:ea typeface="ＭＳ Ｐゴシック"/>
                <a:cs typeface="+mn-cs"/>
              </a:rPr>
              <a:pPr algn="r" defTabSz="903244">
                <a:lnSpc>
                  <a:spcPct val="100000"/>
                </a:lnSpc>
                <a:buNone/>
              </a:pPr>
              <a:t>33</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8.2.1.1</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1A4364D-7D8A-FF42-B132-A95366D63434}" type="slidenum">
              <a:rPr lang="en-US" sz="800" b="0" i="0">
                <a:solidFill>
                  <a:schemeClr val="tx1"/>
                </a:solidFill>
                <a:latin typeface="Arial"/>
                <a:ea typeface="ＭＳ Ｐゴシック"/>
                <a:cs typeface="+mn-cs"/>
              </a:rPr>
              <a:pPr algn="r" defTabSz="903244">
                <a:lnSpc>
                  <a:spcPct val="100000"/>
                </a:lnSpc>
                <a:buNone/>
              </a:pPr>
              <a:t>34</a:t>
            </a:fld>
            <a:endParaRPr lang="en-US" sz="8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8.2.1.1</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en-US" sz="800" b="0" i="0">
                <a:solidFill>
                  <a:schemeClr val="tx1"/>
                </a:solidFill>
                <a:latin typeface="Arial"/>
                <a:ea typeface="ＭＳ Ｐゴシック"/>
                <a:cs typeface="+mn-cs"/>
              </a:rPr>
              <a:pPr algn="r" defTabSz="903244">
                <a:lnSpc>
                  <a:spcPct val="100000"/>
                </a:lnSpc>
                <a:buNone/>
              </a:pPr>
              <a:t>35</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8.2.1.2</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en-US" sz="800" b="0" i="0">
                <a:solidFill>
                  <a:schemeClr val="tx1"/>
                </a:solidFill>
                <a:latin typeface="Arial"/>
                <a:ea typeface="ＭＳ Ｐゴシック"/>
                <a:cs typeface="+mn-cs"/>
              </a:rPr>
              <a:pPr algn="r" defTabSz="903244">
                <a:lnSpc>
                  <a:spcPct val="100000"/>
                </a:lnSpc>
                <a:buNone/>
              </a:pPr>
              <a:t>36</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8.2.1.2</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26C4740-6176-6B42-AE8B-248565D05237}" type="slidenum">
              <a:rPr lang="en-US" sz="800" b="0" i="0">
                <a:solidFill>
                  <a:schemeClr val="tx1"/>
                </a:solidFill>
                <a:latin typeface="Arial"/>
                <a:ea typeface="ＭＳ Ｐゴシック"/>
                <a:cs typeface="+mn-cs"/>
              </a:rPr>
              <a:pPr algn="r" defTabSz="903244">
                <a:lnSpc>
                  <a:spcPct val="100000"/>
                </a:lnSpc>
                <a:buNone/>
              </a:pPr>
              <a:t>37</a:t>
            </a:fld>
            <a:endParaRPr lang="en-US" sz="8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8.2.1.2</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A6E3D4-1973-8345-B700-18055B1FEF99}" type="slidenum">
              <a:rPr lang="en-US" sz="800" b="0" i="0">
                <a:solidFill>
                  <a:schemeClr val="tx1"/>
                </a:solidFill>
                <a:latin typeface="Arial"/>
                <a:ea typeface="ＭＳ Ｐゴシック"/>
                <a:cs typeface="+mn-cs"/>
              </a:rPr>
              <a:pPr algn="r" defTabSz="903244">
                <a:lnSpc>
                  <a:spcPct val="100000"/>
                </a:lnSpc>
                <a:buNone/>
              </a:pPr>
              <a:t>38</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8.2.2.1</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DFA6E3D4-1973-8345-B700-18055B1FEF99}" type="slidenum">
              <a:rPr lang="en-US" sz="800" b="0" i="0">
                <a:solidFill>
                  <a:schemeClr val="tx1"/>
                </a:solidFill>
                <a:latin typeface="Arial"/>
                <a:ea typeface="ＭＳ Ｐゴシック"/>
                <a:cs typeface="+mn-cs"/>
              </a:rPr>
              <a:pPr algn="r" defTabSz="903244">
                <a:lnSpc>
                  <a:spcPct val="100000"/>
                </a:lnSpc>
                <a:buNone/>
              </a:pPr>
              <a:t>39</a:t>
            </a:fld>
            <a:endParaRPr lang="en-US" sz="80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8.2.2.1</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E859D19-92DA-A548-BF2C-F95AABC3A619}" type="slidenum">
              <a:rPr lang="en-US" sz="800" b="0" i="0">
                <a:solidFill>
                  <a:schemeClr val="tx1"/>
                </a:solidFill>
                <a:latin typeface="Arial"/>
                <a:ea typeface="ＭＳ Ｐゴシック"/>
                <a:cs typeface="+mn-cs"/>
              </a:rPr>
              <a:pPr algn="r" defTabSz="903244">
                <a:lnSpc>
                  <a:spcPct val="100000"/>
                </a:lnSpc>
                <a:buNone/>
              </a:pPr>
              <a:t>4</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8.1.1.1</a:t>
            </a:r>
            <a:endParaRPr lang="en-US" dirty="0"/>
          </a:p>
        </p:txBody>
      </p:sp>
    </p:spTree>
    <p:extLst>
      <p:ext uri="{BB962C8B-B14F-4D97-AF65-F5344CB8AC3E}">
        <p14:creationId xmlns:p14="http://schemas.microsoft.com/office/powerpoint/2010/main" val="25359186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B7DDF54-6F0F-7949-9A6F-AE3E2DFFAA6B}" type="slidenum">
              <a:rPr lang="en-US" sz="800" b="0" i="0">
                <a:solidFill>
                  <a:schemeClr val="tx1"/>
                </a:solidFill>
                <a:latin typeface="Arial"/>
                <a:ea typeface="ＭＳ Ｐゴシック"/>
                <a:cs typeface="+mn-cs"/>
              </a:rPr>
              <a:pPr algn="r" defTabSz="903244">
                <a:lnSpc>
                  <a:spcPct val="100000"/>
                </a:lnSpc>
                <a:buNone/>
              </a:pPr>
              <a:t>40</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dirty="0" err="1">
                <a:solidFill>
                  <a:srgbClr val="000000"/>
                </a:solidFill>
                <a:latin typeface="Arial"/>
                <a:ea typeface="ＭＳ Ｐゴシック"/>
                <a:cs typeface="ＭＳ Ｐゴシック"/>
              </a:rPr>
              <a:t>Раздел</a:t>
            </a:r>
            <a:r>
              <a:rPr lang="en-US" sz="1200" b="0" i="0" dirty="0">
                <a:solidFill>
                  <a:srgbClr val="000000"/>
                </a:solidFill>
                <a:latin typeface="Arial"/>
                <a:ea typeface="ＭＳ Ｐゴシック"/>
                <a:cs typeface="ＭＳ Ｐゴシック"/>
              </a:rPr>
              <a:t> 8.2.2.2</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B7DDF54-6F0F-7949-9A6F-AE3E2DFFAA6B}" type="slidenum">
              <a:rPr lang="en-US" sz="800" b="0" i="0">
                <a:solidFill>
                  <a:schemeClr val="tx1"/>
                </a:solidFill>
                <a:latin typeface="Arial"/>
                <a:ea typeface="ＭＳ Ｐゴシック"/>
                <a:cs typeface="+mn-cs"/>
              </a:rPr>
              <a:pPr algn="r" defTabSz="903244">
                <a:lnSpc>
                  <a:spcPct val="100000"/>
                </a:lnSpc>
                <a:buNone/>
              </a:pPr>
              <a:t>41</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8.2.2.2</a:t>
            </a:r>
            <a:endParaRPr lang="en-US" dirty="0"/>
          </a:p>
        </p:txBody>
      </p:sp>
    </p:spTree>
    <p:extLst>
      <p:ext uri="{BB962C8B-B14F-4D97-AF65-F5344CB8AC3E}">
        <p14:creationId xmlns:p14="http://schemas.microsoft.com/office/powerpoint/2010/main" val="2589038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9B7DDF54-6F0F-7949-9A6F-AE3E2DFFAA6B}" type="slidenum">
              <a:rPr lang="en-US" sz="800" b="0" i="0">
                <a:solidFill>
                  <a:schemeClr val="tx1"/>
                </a:solidFill>
                <a:latin typeface="Arial"/>
                <a:ea typeface="ＭＳ Ｐゴシック"/>
                <a:cs typeface="+mn-cs"/>
              </a:rPr>
              <a:pPr algn="r" defTabSz="903244">
                <a:lnSpc>
                  <a:spcPct val="100000"/>
                </a:lnSpc>
                <a:buNone/>
              </a:pPr>
              <a:t>42</a:t>
            </a:fld>
            <a:endParaRPr lang="en-US" sz="8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8.2.2.2</a:t>
            </a:r>
            <a:endParaRPr lang="en-US" dirty="0"/>
          </a:p>
        </p:txBody>
      </p:sp>
    </p:spTree>
    <p:extLst>
      <p:ext uri="{BB962C8B-B14F-4D97-AF65-F5344CB8AC3E}">
        <p14:creationId xmlns:p14="http://schemas.microsoft.com/office/powerpoint/2010/main" val="5197719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43</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8.2.2.3</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44</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8.2.2.4</a:t>
            </a:r>
          </a:p>
          <a:p>
            <a:pPr marL="112746" indent="-112746" algn="l" defTabSz="1020745">
              <a:lnSpc>
                <a:spcPct val="80000"/>
              </a:lnSpc>
              <a:buNone/>
            </a:pP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C92755B-29FD-8743-9094-C0E3A734D22E}" type="slidenum">
              <a:rPr lang="en-US" sz="800" b="0" i="0">
                <a:solidFill>
                  <a:schemeClr val="tx1"/>
                </a:solidFill>
                <a:latin typeface="Arial"/>
                <a:ea typeface="ＭＳ Ｐゴシック"/>
                <a:cs typeface="+mn-cs"/>
              </a:rPr>
              <a:pPr algn="r" defTabSz="903244">
                <a:lnSpc>
                  <a:spcPct val="100000"/>
                </a:lnSpc>
                <a:buNone/>
              </a:pPr>
              <a:t>45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8.2.2.4</a:t>
            </a:r>
          </a:p>
          <a:p>
            <a:pPr marL="112746" indent="-112746" algn="l" defTabSz="1020745">
              <a:lnSpc>
                <a:spcPct val="80000"/>
              </a:lnSpc>
              <a:buNone/>
            </a:pP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46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8.2.3.1</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47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8.2.3.2</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48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8.2.3.3</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49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8.2.3.3</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AE859D19-92DA-A548-BF2C-F95AABC3A619}" type="slidenum">
              <a:rPr lang="en-US" sz="800" b="0" i="0">
                <a:solidFill>
                  <a:schemeClr val="tx1"/>
                </a:solidFill>
                <a:latin typeface="Arial"/>
                <a:ea typeface="ＭＳ Ｐゴシック"/>
                <a:cs typeface="+mn-cs"/>
              </a:rPr>
              <a:pPr algn="r" defTabSz="903244">
                <a:lnSpc>
                  <a:spcPct val="100000"/>
                </a:lnSpc>
                <a:buNone/>
              </a:pPr>
              <a:t>5</a:t>
            </a:fld>
            <a:endParaRPr lang="en-US" sz="8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8.1.1.1</a:t>
            </a:r>
            <a:endParaRPr lang="en-US" dirty="0"/>
          </a:p>
        </p:txBody>
      </p:sp>
    </p:spTree>
    <p:extLst>
      <p:ext uri="{BB962C8B-B14F-4D97-AF65-F5344CB8AC3E}">
        <p14:creationId xmlns:p14="http://schemas.microsoft.com/office/powerpoint/2010/main" val="14490811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50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8.2.3.3</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51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8.2.3.3</a:t>
            </a:r>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52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8.2.3.4</a:t>
            </a:r>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53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8.2.3.4</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54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8.2.4.1</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55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8.2.4.1</a:t>
            </a:r>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56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8.2.4.1</a:t>
            </a:r>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57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8.2.4.1</a:t>
            </a:r>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58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8.2.4.2</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59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8.2.4.2</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B085E8B-D399-554D-A2F9-428D37D8558B}" type="slidenum">
              <a:rPr lang="en-US" sz="800" b="0" i="0">
                <a:solidFill>
                  <a:schemeClr val="tx1"/>
                </a:solidFill>
                <a:latin typeface="Arial"/>
                <a:ea typeface="ＭＳ Ｐゴシック"/>
                <a:cs typeface="+mn-cs"/>
              </a:rPr>
              <a:pPr algn="r" defTabSz="903244">
                <a:lnSpc>
                  <a:spcPct val="100000"/>
                </a:lnSpc>
                <a:buNone/>
              </a:pPr>
              <a:t>6</a:t>
            </a:fld>
            <a:endParaRPr lang="en-US" sz="8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8.1.1.2</a:t>
            </a:r>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60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8.2.4.3</a:t>
            </a:r>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61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8.2.4.3</a:t>
            </a:r>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62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8.2.4.3</a:t>
            </a:r>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63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8.2.4.4</a:t>
            </a:r>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64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8.2.4.4</a:t>
            </a:r>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65</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8.2.4.5</a:t>
            </a:r>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66</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8.2.4.5</a:t>
            </a:r>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67</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8.2.4.5</a:t>
            </a:r>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68</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8.2.4.5</a:t>
            </a:r>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69</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8.2.4.6</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8CB8B7B-A862-E446-99E3-A3C8F6158C07}" type="slidenum">
              <a:rPr lang="en-US" sz="800" b="0" i="0">
                <a:solidFill>
                  <a:schemeClr val="tx1"/>
                </a:solidFill>
                <a:latin typeface="Arial"/>
                <a:ea typeface="ＭＳ Ｐゴシック"/>
                <a:cs typeface="+mn-cs"/>
              </a:rPr>
              <a:pPr algn="r" defTabSz="903244">
                <a:lnSpc>
                  <a:spcPct val="100000"/>
                </a:lnSpc>
                <a:buNone/>
              </a:pPr>
              <a:t>7</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8.1.2.1</a:t>
            </a:r>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70</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8.2.4.6</a:t>
            </a:r>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71</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8.2.4.7</a:t>
            </a:r>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72</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8.2.4.7</a:t>
            </a:r>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73</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8.2.4.8</a:t>
            </a:r>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4EE133E6-1A71-3948-B0E1-530C95DEAFDE}" type="slidenum">
              <a:rPr lang="en-US" sz="800" b="0" i="0">
                <a:solidFill>
                  <a:schemeClr val="tx1"/>
                </a:solidFill>
                <a:latin typeface="Arial"/>
                <a:ea typeface="ＭＳ Ｐゴシック"/>
                <a:cs typeface="+mn-cs"/>
              </a:rPr>
              <a:pPr algn="r" defTabSz="903244">
                <a:lnSpc>
                  <a:spcPct val="100000"/>
                </a:lnSpc>
                <a:buNone/>
              </a:pPr>
              <a:t>74</a:t>
            </a:fld>
            <a:endParaRPr lang="en-US" sz="8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8.2.4.8</a:t>
            </a:r>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75</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8.2.5.1</a:t>
            </a:r>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76</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8.2.5.1</a:t>
            </a:r>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77</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8.2.5.1</a:t>
            </a:r>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78</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8.2.5.2</a:t>
            </a:r>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79</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8.2.5.2</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18CB8B7B-A862-E446-99E3-A3C8F6158C07}" type="slidenum">
              <a:rPr lang="en-US" sz="800" b="0" i="0">
                <a:solidFill>
                  <a:schemeClr val="tx1"/>
                </a:solidFill>
                <a:latin typeface="Arial"/>
                <a:ea typeface="ＭＳ Ｐゴシック"/>
                <a:cs typeface="+mn-cs"/>
              </a:rPr>
              <a:pPr algn="r" defTabSz="903244">
                <a:lnSpc>
                  <a:spcPct val="100000"/>
                </a:lnSpc>
                <a:buNone/>
              </a:pPr>
              <a:t>8</a:t>
            </a:fld>
            <a:endParaRPr lang="en-US" sz="8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8.1.2.1</a:t>
            </a:r>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80</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8.3</a:t>
            </a:r>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81</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8.3.1.1</a:t>
            </a:r>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82</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8.3.1.2</a:t>
            </a:r>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83</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8.3.1.2</a:t>
            </a:r>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84</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8.3.1.3</a:t>
            </a:r>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85</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8.3.1.3</a:t>
            </a:r>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86</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8.3.2.1</a:t>
            </a:r>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87</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8.3.2.2</a:t>
            </a:r>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88</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8.3.2.3</a:t>
            </a:r>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B0AE87D6-DF4D-4E45-B583-CE3BFF4036EF}" type="slidenum">
              <a:rPr lang="en-US" sz="800" b="0" i="0">
                <a:solidFill>
                  <a:schemeClr val="tx1"/>
                </a:solidFill>
                <a:latin typeface="Arial"/>
                <a:ea typeface="ＭＳ Ｐゴシック"/>
                <a:cs typeface="+mn-cs"/>
              </a:rPr>
              <a:pPr algn="r" defTabSz="903244">
                <a:lnSpc>
                  <a:spcPct val="100000"/>
                </a:lnSpc>
                <a:buNone/>
              </a:pPr>
              <a:t>89</a:t>
            </a:fld>
            <a:endParaRPr lang="en-US" sz="8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8.3.2.4</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6960854F-6099-C645-9633-B44CFEAB8F51}" type="slidenum">
              <a:rPr lang="en-US" sz="800" b="0" i="0">
                <a:solidFill>
                  <a:schemeClr val="tx1"/>
                </a:solidFill>
                <a:latin typeface="Arial"/>
                <a:ea typeface="ＭＳ Ｐゴシック"/>
                <a:cs typeface="+mn-cs"/>
              </a:rPr>
              <a:pPr algn="r" defTabSz="903244">
                <a:lnSpc>
                  <a:spcPct val="100000"/>
                </a:lnSpc>
                <a:buNone/>
              </a:pPr>
              <a:t>9</a:t>
            </a:fld>
            <a:endParaRPr lang="en-US" sz="8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8.1.2.2</a:t>
            </a:r>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en-US" sz="800" b="0" i="0">
                <a:solidFill>
                  <a:schemeClr val="tx1"/>
                </a:solidFill>
                <a:latin typeface="Arial"/>
                <a:ea typeface="ＭＳ Ｐゴシック"/>
                <a:cs typeface="+mn-cs"/>
              </a:rPr>
              <a:pPr algn="r" defTabSz="903244">
                <a:lnSpc>
                  <a:spcPct val="100000"/>
                </a:lnSpc>
                <a:buNone/>
              </a:pPr>
              <a:t>90</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8.4.1.3</a:t>
            </a:r>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en-US" sz="800" b="0" i="0">
                <a:solidFill>
                  <a:schemeClr val="tx1"/>
                </a:solidFill>
                <a:latin typeface="Arial"/>
                <a:ea typeface="ＭＳ Ｐゴシック"/>
                <a:cs typeface="+mn-cs"/>
              </a:rPr>
              <a:pPr algn="r" defTabSz="903244">
                <a:lnSpc>
                  <a:spcPct val="100000"/>
                </a:lnSpc>
                <a:buNone/>
              </a:pPr>
              <a:t>91</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8.4.1.3</a:t>
            </a:r>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algn="r" defTabSz="903244">
              <a:lnSpc>
                <a:spcPct val="100000"/>
              </a:lnSpc>
              <a:buNone/>
            </a:pPr>
            <a:fld id="{0A7AF211-02D4-CA4C-B739-BDD3E82BAC44}" type="slidenum">
              <a:rPr lang="en-US" sz="800" b="0" i="0">
                <a:solidFill>
                  <a:schemeClr val="tx1"/>
                </a:solidFill>
                <a:latin typeface="Arial"/>
                <a:ea typeface="ＭＳ Ｐゴシック"/>
                <a:cs typeface="+mn-cs"/>
              </a:rPr>
              <a:pPr algn="r" defTabSz="903244">
                <a:lnSpc>
                  <a:spcPct val="100000"/>
                </a:lnSpc>
                <a:buNone/>
              </a:pPr>
              <a:t>92</a:t>
            </a:fld>
            <a:endParaRPr lang="en-US" sz="80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2746" indent="-112746" algn="l" defTabSz="1020745">
              <a:lnSpc>
                <a:spcPct val="80000"/>
              </a:lnSpc>
              <a:buNone/>
            </a:pPr>
            <a:r>
              <a:rPr lang="en-US" sz="1200" b="0" i="0">
                <a:solidFill>
                  <a:srgbClr val="000000"/>
                </a:solidFill>
                <a:latin typeface="Arial"/>
                <a:ea typeface="ＭＳ Ｐゴシック"/>
                <a:cs typeface="ＭＳ Ｐゴシック"/>
              </a:rPr>
              <a:t>Раздел 8.4.1.3</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ＭＳ Ｐゴシック"/>
                <a:cs typeface="ＭＳ Ｐゴシック"/>
              </a:rPr>
              <a:t>© Корпорация Cisco Systems, 2007–2010. Все права защищены.</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ＭＳ Ｐゴシック"/>
                <a:cs typeface="ＭＳ Ｐゴシック"/>
              </a:rPr>
              <a:t>Общедоступная информация корпорации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en-US" sz="700" b="0" i="0">
                <a:solidFill>
                  <a:srgbClr val="D3D3D3"/>
                </a:solidFill>
                <a:latin typeface="Arial"/>
                <a:ea typeface="ＭＳ Ｐゴシック"/>
                <a:cs typeface="ＭＳ Ｐゴシック"/>
              </a:rPr>
              <a:t>ITE PC v4.1</a:t>
            </a:r>
          </a:p>
          <a:p>
            <a:pPr algn="l" defTabSz="814365">
              <a:lnSpc>
                <a:spcPct val="100000"/>
              </a:lnSpc>
              <a:buNone/>
            </a:pPr>
            <a:r>
              <a:rPr lang="en-US" sz="700" b="0" i="0">
                <a:solidFill>
                  <a:srgbClr val="D3D3D3"/>
                </a:solidFill>
                <a:latin typeface="Arial"/>
                <a:ea typeface="ＭＳ Ｐゴシック"/>
                <a:cs typeface="ＭＳ Ｐゴシック"/>
              </a:rPr>
              <a:t>Глава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DC7FBAF0-BCF5-8741-945F-3C6763791038}" type="slidenum">
              <a:rPr lang="en-US"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en-US" sz="700" b="0" i="0">
                <a:solidFill>
                  <a:srgbClr val="D3D3D3"/>
                </a:solidFill>
                <a:latin typeface="Arial"/>
                <a:ea typeface="ＭＳ Ｐゴシック"/>
                <a:cs typeface="ＭＳ Ｐゴシック"/>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7F1BC4EF-034A-F647-AA58-B71D58802FDB}" type="slidenum">
              <a:rPr lang="en-US"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
        <p:nvSpPr>
          <p:cNvPr id="11" name="Rectangle 278"/>
          <p:cNvSpPr>
            <a:spLocks noChangeArrowheads="1"/>
          </p:cNvSpPr>
          <p:nvPr userDrawn="1"/>
        </p:nvSpPr>
        <p:spPr bwMode="auto">
          <a:xfrm>
            <a:off x="2962275" y="6672263"/>
            <a:ext cx="2604020"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ru-RU" sz="700" b="0" i="0" noProof="0" dirty="0" smtClean="0">
                <a:solidFill>
                  <a:srgbClr val="D3D3D3"/>
                </a:solidFill>
                <a:latin typeface="Arial"/>
                <a:ea typeface="ＭＳ Ｐゴシック"/>
                <a:cs typeface="ＭＳ Ｐゴシック"/>
              </a:rPr>
              <a:t>© Корпорация Cisco Systems, 2014. Все права защищены.</a:t>
            </a:r>
            <a:endParaRPr lang="ru-RU" sz="700" b="0" i="0" noProof="0" dirty="0">
              <a:solidFill>
                <a:srgbClr val="D3D3D3"/>
              </a:solidFill>
              <a:latin typeface="Arial"/>
              <a:ea typeface="ＭＳ Ｐゴシック"/>
              <a:cs typeface="ＭＳ Ｐゴシック"/>
            </a:endParaRPr>
          </a:p>
        </p:txBody>
      </p:sp>
      <p:sp>
        <p:nvSpPr>
          <p:cNvPr id="12" name="Rectangle 279"/>
          <p:cNvSpPr>
            <a:spLocks noChangeArrowheads="1"/>
          </p:cNvSpPr>
          <p:nvPr userDrawn="1"/>
        </p:nvSpPr>
        <p:spPr bwMode="auto">
          <a:xfrm>
            <a:off x="5461715" y="6672263"/>
            <a:ext cx="2312273"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ru-RU" sz="700" b="0" i="0" noProof="0" smtClean="0">
                <a:solidFill>
                  <a:srgbClr val="D3D3D3"/>
                </a:solidFill>
                <a:latin typeface="Arial"/>
                <a:ea typeface="ＭＳ Ｐゴシック"/>
                <a:cs typeface="ＭＳ Ｐゴシック"/>
              </a:rPr>
              <a:t>Конфиденциальная информация корпорации Cisco</a:t>
            </a:r>
            <a:endParaRPr lang="ru-RU" sz="700" b="0" i="0" noProof="0">
              <a:solidFill>
                <a:srgbClr val="D3D3D3"/>
              </a:solidFill>
              <a:latin typeface="Arial"/>
              <a:ea typeface="ＭＳ Ｐゴシック"/>
              <a:cs typeface="ＭＳ Ｐゴシック"/>
            </a:endParaRP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en-US" sz="700" b="0" i="0">
                <a:solidFill>
                  <a:srgbClr val="D3D3D3"/>
                </a:solidFill>
                <a:latin typeface="Arial"/>
                <a:ea typeface="ＭＳ Ｐゴシック"/>
                <a:cs typeface="ＭＳ Ｐゴシック"/>
              </a:rPr>
              <a:t>ITE PC v4.1</a:t>
            </a:r>
          </a:p>
          <a:p>
            <a:pPr algn="l" defTabSz="814365">
              <a:lnSpc>
                <a:spcPct val="100000"/>
              </a:lnSpc>
              <a:buNone/>
            </a:pPr>
            <a:r>
              <a:rPr lang="en-US" sz="700" b="0" i="0">
                <a:solidFill>
                  <a:srgbClr val="D3D3D3"/>
                </a:solidFill>
                <a:latin typeface="Arial"/>
                <a:ea typeface="ＭＳ Ｐゴシック"/>
                <a:cs typeface="ＭＳ Ｐゴシック"/>
              </a:rPr>
              <a:t>Глава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28856D66-2D7E-BA44-8BF8-F720D8CAD36C}" type="slidenum">
              <a:rPr lang="en-US"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en-US" sz="700" b="0" i="0">
                <a:solidFill>
                  <a:srgbClr val="D3D3D3"/>
                </a:solidFill>
                <a:latin typeface="Arial"/>
                <a:ea typeface="ＭＳ Ｐゴシック"/>
                <a:cs typeface="ＭＳ Ｐゴシック"/>
              </a:rPr>
              <a:t>© Корпорация Cisco Systems, 2007–2010. Все права защищены.</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en-US" sz="700" b="0" i="0">
                <a:solidFill>
                  <a:srgbClr val="D3D3D3"/>
                </a:solidFill>
                <a:latin typeface="Arial"/>
                <a:ea typeface="ＭＳ Ｐゴシック"/>
                <a:cs typeface="ＭＳ Ｐゴシック"/>
              </a:rPr>
              <a:t>Общедоступная информация корпорации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65">
              <a:lnSpc>
                <a:spcPct val="100000"/>
              </a:lnSpc>
              <a:buNone/>
            </a:pPr>
            <a:r>
              <a:rPr lang="en-US" sz="700" b="0" i="0">
                <a:solidFill>
                  <a:srgbClr val="D3D3D3"/>
                </a:solidFill>
                <a:latin typeface="Arial"/>
                <a:ea typeface="ＭＳ Ｐゴシック"/>
                <a:cs typeface="ＭＳ Ｐゴシック"/>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fld id="{6084AB3D-AE30-934E-B0BC-A74C2CCEE444}" type="slidenum">
              <a:rPr lang="en-US" sz="1000" b="0" i="0">
                <a:solidFill>
                  <a:srgbClr val="D3D3D3"/>
                </a:solidFill>
                <a:latin typeface="Arial"/>
                <a:ea typeface="ＭＳ Ｐゴシック"/>
                <a:cs typeface="ＭＳ Ｐゴシック"/>
              </a:rPr>
              <a:pPr algn="r" defTabSz="814365">
                <a:lnSpc>
                  <a:spcPct val="100000"/>
                </a:lnSpc>
                <a:buNone/>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379492"/>
            <a:ext cx="8733677" cy="508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78"/>
          <p:cNvSpPr>
            <a:spLocks noChangeArrowheads="1"/>
          </p:cNvSpPr>
          <p:nvPr userDrawn="1"/>
        </p:nvSpPr>
        <p:spPr bwMode="auto">
          <a:xfrm>
            <a:off x="2962275" y="6672263"/>
            <a:ext cx="2604020"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nchorCtr="1">
            <a:spAutoFit/>
          </a:bodyPr>
          <a:lstStyle/>
          <a:p>
            <a:pPr algn="l" defTabSz="814365">
              <a:lnSpc>
                <a:spcPct val="100000"/>
              </a:lnSpc>
              <a:buNone/>
            </a:pPr>
            <a:r>
              <a:rPr lang="ru-RU" sz="700" b="0" i="0" noProof="0" dirty="0" smtClean="0">
                <a:solidFill>
                  <a:srgbClr val="D3D3D3"/>
                </a:solidFill>
                <a:latin typeface="Arial"/>
                <a:ea typeface="ＭＳ Ｐゴシック"/>
                <a:cs typeface="ＭＳ Ｐゴシック"/>
              </a:rPr>
              <a:t>© Корпорация Cisco Systems, 2014. Все права защищены.</a:t>
            </a:r>
            <a:endParaRPr lang="ru-RU" sz="700" b="0" i="0" noProof="0" dirty="0">
              <a:solidFill>
                <a:srgbClr val="D3D3D3"/>
              </a:solidFill>
              <a:latin typeface="Arial"/>
              <a:ea typeface="ＭＳ Ｐゴシック"/>
              <a:cs typeface="ＭＳ Ｐゴシック"/>
            </a:endParaRPr>
          </a:p>
        </p:txBody>
      </p:sp>
      <p:sp>
        <p:nvSpPr>
          <p:cNvPr id="10" name="Rectangle 279"/>
          <p:cNvSpPr>
            <a:spLocks noChangeArrowheads="1"/>
          </p:cNvSpPr>
          <p:nvPr userDrawn="1"/>
        </p:nvSpPr>
        <p:spPr bwMode="auto">
          <a:xfrm>
            <a:off x="5461715" y="6672263"/>
            <a:ext cx="2312273" cy="190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124" tIns="41061" rIns="82124" bIns="41061" anchor="b">
            <a:spAutoFit/>
          </a:bodyPr>
          <a:lstStyle/>
          <a:p>
            <a:pPr algn="r" defTabSz="814365">
              <a:lnSpc>
                <a:spcPct val="100000"/>
              </a:lnSpc>
              <a:buNone/>
            </a:pPr>
            <a:r>
              <a:rPr lang="ru-RU" sz="700" b="0" i="0" noProof="0" smtClean="0">
                <a:solidFill>
                  <a:srgbClr val="D3D3D3"/>
                </a:solidFill>
                <a:latin typeface="Arial"/>
                <a:ea typeface="ＭＳ Ｐゴシック"/>
                <a:cs typeface="ＭＳ Ｐゴシック"/>
              </a:rPr>
              <a:t>Конфиденциальная информация корпорации Cisco</a:t>
            </a:r>
            <a:endParaRPr lang="ru-RU" sz="700" b="0" i="0" noProof="0">
              <a:solidFill>
                <a:srgbClr val="D3D3D3"/>
              </a:solidFill>
              <a:latin typeface="Arial"/>
              <a:ea typeface="ＭＳ Ｐゴシック"/>
              <a:cs typeface="ＭＳ Ｐゴシック"/>
            </a:endParaRPr>
          </a:p>
        </p:txBody>
      </p:sp>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5.xml"/><Relationship Id="rId1" Type="http://schemas.openxmlformats.org/officeDocument/2006/relationships/slideLayout" Target="../slideLayouts/slideLayout14.xml"/><Relationship Id="rId4" Type="http://schemas.openxmlformats.org/officeDocument/2006/relationships/image" Target="../media/image45.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ru-RU" sz="2800" b="0" i="0" smtClean="0">
                <a:solidFill>
                  <a:srgbClr val="FFFFFF"/>
                </a:solidFill>
                <a:latin typeface="Arial"/>
                <a:ea typeface="ＭＳ Ｐゴシック"/>
                <a:cs typeface="ＭＳ Ｐゴシック"/>
              </a:rPr>
              <a:t>Глава 8.</a:t>
            </a:r>
            <a:br>
              <a:rPr lang="ru-RU" sz="2800" b="0" i="0" smtClean="0">
                <a:solidFill>
                  <a:srgbClr val="FFFFFF"/>
                </a:solidFill>
                <a:latin typeface="Arial"/>
                <a:ea typeface="ＭＳ Ｐゴシック"/>
                <a:cs typeface="ＭＳ Ｐゴシック"/>
              </a:rPr>
            </a:br>
            <a:r>
              <a:rPr lang="ru-RU" sz="2800" b="0" i="0" smtClean="0">
                <a:solidFill>
                  <a:srgbClr val="FFFFFF"/>
                </a:solidFill>
                <a:latin typeface="Arial"/>
                <a:ea typeface="ＭＳ Ｐゴシック"/>
                <a:cs typeface="ＭＳ Ｐゴシック"/>
              </a:rPr>
              <a:t>IP-адресация</a:t>
            </a:r>
            <a:endParaRPr lang="ru-RU" sz="280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marL="0" indent="0">
              <a:buNone/>
            </a:pPr>
            <a:r>
              <a:rPr lang="ru-RU" sz="2400" b="1" i="0" smtClean="0">
                <a:solidFill>
                  <a:srgbClr val="000000"/>
                </a:solidFill>
                <a:latin typeface="Arial"/>
              </a:rPr>
              <a:t>Введение в сетевые технологии</a:t>
            </a:r>
            <a:endParaRPr lang="ru-RU" sz="2400">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Маска подсети IPv4</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Проверка длины префикса</a:t>
            </a:r>
            <a:endParaRPr lang="ru-RU">
              <a:latin typeface="Arial"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48" y="1506682"/>
            <a:ext cx="8814388" cy="2273553"/>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48" y="3938155"/>
            <a:ext cx="9000892" cy="2450049"/>
          </a:xfrm>
          <a:prstGeom prst="rect">
            <a:avLst/>
          </a:prstGeom>
        </p:spPr>
      </p:pic>
    </p:spTree>
    <p:extLst>
      <p:ext uri="{BB962C8B-B14F-4D97-AF65-F5344CB8AC3E}">
        <p14:creationId xmlns:p14="http://schemas.microsoft.com/office/powerpoint/2010/main" val="1092743913"/>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Маска подсети IPv4</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Проверка длины префикса</a:t>
            </a:r>
            <a:endParaRPr lang="ru-RU">
              <a:latin typeface="Arial"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036" y="1357214"/>
            <a:ext cx="8126244" cy="2393903"/>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81" y="4291446"/>
            <a:ext cx="8132411" cy="1988642"/>
          </a:xfrm>
          <a:prstGeom prst="rect">
            <a:avLst/>
          </a:prstGeom>
        </p:spPr>
      </p:pic>
    </p:spTree>
    <p:extLst>
      <p:ext uri="{BB962C8B-B14F-4D97-AF65-F5344CB8AC3E}">
        <p14:creationId xmlns:p14="http://schemas.microsoft.com/office/powerpoint/2010/main" val="3496380175"/>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93868" y="568560"/>
            <a:ext cx="8772157" cy="838200"/>
          </a:xfrm>
        </p:spPr>
        <p:txBody>
          <a:bodyPr/>
          <a:lstStyle/>
          <a:p>
            <a:pPr algn="l" defTabSz="814365">
              <a:spcBef>
                <a:spcPct val="0"/>
              </a:spcBef>
              <a:spcAft>
                <a:spcPct val="0"/>
              </a:spcAft>
              <a:buNone/>
            </a:pPr>
            <a:r>
              <a:rPr lang="ru-RU" sz="1400" b="1" i="0" dirty="0" smtClean="0">
                <a:solidFill>
                  <a:srgbClr val="708CA1"/>
                </a:solidFill>
                <a:latin typeface="Arial"/>
                <a:ea typeface="ＭＳ Ｐゴシック"/>
                <a:cs typeface="ＭＳ Ｐゴシック"/>
              </a:rPr>
              <a:t>Маска подсети IPv4</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2800" b="1" i="0" dirty="0" smtClean="0">
                <a:solidFill>
                  <a:srgbClr val="708CA1"/>
                </a:solidFill>
                <a:latin typeface="Arial"/>
                <a:ea typeface="ＭＳ Ｐゴシック"/>
                <a:cs typeface="ＭＳ Ｐゴシック"/>
              </a:rPr>
              <a:t>Сетевой адрес, адрес узла и адрес широковещательной рассылки IPv4</a:t>
            </a:r>
            <a:endParaRPr lang="ru-RU" sz="2800" dirty="0">
              <a:latin typeface="Arial" charset="0"/>
            </a:endParaRPr>
          </a:p>
        </p:txBody>
      </p:sp>
      <p:pic>
        <p:nvPicPr>
          <p:cNvPr id="1029" name="Picture 5" descr="E:\Work\CIE105259_Netacad Team\ITN course\RUS\rus_ITN_Instructor-PPTs\RUS-PPT-FIGURES\Chapter8\ITN_instructorPPT_Chapter8_Page14-1.jpg"/>
          <p:cNvPicPr>
            <a:picLocks noChangeAspect="1" noChangeArrowheads="1"/>
          </p:cNvPicPr>
          <p:nvPr/>
        </p:nvPicPr>
        <p:blipFill>
          <a:blip r:embed="rId3"/>
          <a:srcRect/>
          <a:stretch>
            <a:fillRect/>
          </a:stretch>
        </p:blipFill>
        <p:spPr bwMode="auto">
          <a:xfrm>
            <a:off x="179387" y="1471613"/>
            <a:ext cx="6102754" cy="5310187"/>
          </a:xfrm>
          <a:prstGeom prst="rect">
            <a:avLst/>
          </a:prstGeom>
          <a:noFill/>
        </p:spPr>
      </p:pic>
      <p:sp>
        <p:nvSpPr>
          <p:cNvPr id="2" name="TextBox 1"/>
          <p:cNvSpPr txBox="1"/>
          <p:nvPr/>
        </p:nvSpPr>
        <p:spPr>
          <a:xfrm>
            <a:off x="5519057" y="1948543"/>
            <a:ext cx="3446968" cy="2031325"/>
          </a:xfrm>
          <a:prstGeom prst="rect">
            <a:avLst/>
          </a:prstGeom>
          <a:noFill/>
        </p:spPr>
        <p:txBody>
          <a:bodyPr wrap="square" rtlCol="0">
            <a:spAutoFit/>
          </a:bodyPr>
          <a:lstStyle/>
          <a:p>
            <a:r>
              <a:rPr lang="ru-RU" b="1" dirty="0"/>
              <a:t>Сетевой адрес </a:t>
            </a:r>
            <a:r>
              <a:rPr lang="ru-RU" dirty="0"/>
              <a:t>— это стандартный способ обозначения сети</a:t>
            </a:r>
            <a:r>
              <a:rPr lang="ru-RU" dirty="0" smtClean="0"/>
              <a:t>.</a:t>
            </a:r>
          </a:p>
          <a:p>
            <a:endParaRPr lang="ru-RU" dirty="0"/>
          </a:p>
          <a:p>
            <a:r>
              <a:rPr lang="ru-RU" sz="4400" b="1" dirty="0" smtClean="0"/>
              <a:t>10.1.1.</a:t>
            </a:r>
            <a:r>
              <a:rPr lang="ru-RU" sz="4400" b="1" dirty="0" smtClean="0">
                <a:solidFill>
                  <a:srgbClr val="FF0000"/>
                </a:solidFill>
              </a:rPr>
              <a:t>0</a:t>
            </a:r>
            <a:endParaRPr lang="en-US" sz="4400" b="1" dirty="0">
              <a:solidFill>
                <a:srgbClr val="FF0000"/>
              </a:solidFill>
            </a:endParaRPr>
          </a:p>
        </p:txBody>
      </p:sp>
      <p:sp>
        <p:nvSpPr>
          <p:cNvPr id="3" name="TextBox 2"/>
          <p:cNvSpPr txBox="1"/>
          <p:nvPr/>
        </p:nvSpPr>
        <p:spPr>
          <a:xfrm>
            <a:off x="6619009" y="4374572"/>
            <a:ext cx="2182091" cy="1421928"/>
          </a:xfrm>
          <a:prstGeom prst="rect">
            <a:avLst/>
          </a:prstGeom>
          <a:noFill/>
        </p:spPr>
        <p:txBody>
          <a:bodyPr wrap="square" rtlCol="0">
            <a:spAutoFit/>
          </a:bodyPr>
          <a:lstStyle/>
          <a:p>
            <a:r>
              <a:rPr lang="en-US" dirty="0" smtClean="0"/>
              <a:t>10.1.1.0</a:t>
            </a:r>
          </a:p>
          <a:p>
            <a:r>
              <a:rPr lang="en-US" dirty="0" smtClean="0"/>
              <a:t>255.255.255.0</a:t>
            </a:r>
          </a:p>
          <a:p>
            <a:endParaRPr lang="en-US" dirty="0"/>
          </a:p>
          <a:p>
            <a:r>
              <a:rPr lang="en-US" dirty="0" smtClean="0"/>
              <a:t>10.1.1.0/24</a:t>
            </a:r>
            <a:endParaRPr lang="en-US" dirty="0"/>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93868" y="568560"/>
            <a:ext cx="8772157" cy="838200"/>
          </a:xfrm>
        </p:spPr>
        <p:txBody>
          <a:bodyPr/>
          <a:lstStyle/>
          <a:p>
            <a:pPr algn="l" defTabSz="814365">
              <a:spcBef>
                <a:spcPct val="0"/>
              </a:spcBef>
              <a:spcAft>
                <a:spcPct val="0"/>
              </a:spcAft>
              <a:buNone/>
            </a:pPr>
            <a:r>
              <a:rPr lang="ru-RU" sz="1400" b="1" i="0" dirty="0" smtClean="0">
                <a:solidFill>
                  <a:srgbClr val="708CA1"/>
                </a:solidFill>
                <a:latin typeface="Arial"/>
                <a:ea typeface="ＭＳ Ｐゴシック"/>
                <a:cs typeface="ＭＳ Ｐゴシック"/>
              </a:rPr>
              <a:t>Маска подсети IPv4</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2800" b="1" i="0" dirty="0" smtClean="0">
                <a:solidFill>
                  <a:srgbClr val="708CA1"/>
                </a:solidFill>
                <a:latin typeface="Arial"/>
                <a:ea typeface="ＭＳ Ｐゴシック"/>
                <a:cs typeface="ＭＳ Ｐゴシック"/>
              </a:rPr>
              <a:t>Сетевой адрес, адрес узла и адрес широковещательной рассылки IPv4</a:t>
            </a:r>
            <a:endParaRPr lang="ru-RU" sz="2800" dirty="0">
              <a:latin typeface="Arial" charset="0"/>
            </a:endParaRPr>
          </a:p>
        </p:txBody>
      </p:sp>
      <p:pic>
        <p:nvPicPr>
          <p:cNvPr id="1030" name="Picture 6" descr="E:\Work\CIE105259_Netacad Team\ITN course\RUS\rus_ITN_Instructor-PPTs\RUS-PPT-FIGURES\Chapter8\ITN_instructorPPT_Chapter8_Page14-2.jpg"/>
          <p:cNvPicPr>
            <a:picLocks noChangeAspect="1" noChangeArrowheads="1"/>
          </p:cNvPicPr>
          <p:nvPr/>
        </p:nvPicPr>
        <p:blipFill>
          <a:blip r:embed="rId3"/>
          <a:srcRect/>
          <a:stretch>
            <a:fillRect/>
          </a:stretch>
        </p:blipFill>
        <p:spPr bwMode="auto">
          <a:xfrm>
            <a:off x="432707" y="1565103"/>
            <a:ext cx="5587093" cy="4966304"/>
          </a:xfrm>
          <a:prstGeom prst="rect">
            <a:avLst/>
          </a:prstGeom>
          <a:noFill/>
        </p:spPr>
      </p:pic>
      <p:sp>
        <p:nvSpPr>
          <p:cNvPr id="2" name="TextBox 1"/>
          <p:cNvSpPr txBox="1"/>
          <p:nvPr/>
        </p:nvSpPr>
        <p:spPr>
          <a:xfrm>
            <a:off x="5649685" y="2296886"/>
            <a:ext cx="2699658" cy="1698927"/>
          </a:xfrm>
          <a:prstGeom prst="rect">
            <a:avLst/>
          </a:prstGeom>
          <a:noFill/>
        </p:spPr>
        <p:txBody>
          <a:bodyPr wrap="square" rtlCol="0">
            <a:spAutoFit/>
          </a:bodyPr>
          <a:lstStyle/>
          <a:p>
            <a:r>
              <a:rPr lang="ru-RU" b="1" dirty="0" smtClean="0"/>
              <a:t>Адрес узла</a:t>
            </a:r>
          </a:p>
          <a:p>
            <a:endParaRPr lang="ru-RU" b="1" dirty="0"/>
          </a:p>
          <a:p>
            <a:r>
              <a:rPr lang="ru-RU" sz="4400" b="1" dirty="0" smtClean="0"/>
              <a:t>10.1.1.</a:t>
            </a:r>
            <a:r>
              <a:rPr lang="ru-RU" sz="4400" b="1" dirty="0" smtClean="0">
                <a:solidFill>
                  <a:srgbClr val="FF0000"/>
                </a:solidFill>
              </a:rPr>
              <a:t>10</a:t>
            </a:r>
            <a:endParaRPr lang="en-US" sz="4400" b="1" dirty="0">
              <a:solidFill>
                <a:srgbClr val="FF0000"/>
              </a:solidFill>
            </a:endParaRPr>
          </a:p>
          <a:p>
            <a:endParaRPr lang="en-US" b="1" dirty="0"/>
          </a:p>
        </p:txBody>
      </p:sp>
    </p:spTree>
    <p:extLst>
      <p:ext uri="{BB962C8B-B14F-4D97-AF65-F5344CB8AC3E}">
        <p14:creationId xmlns:p14="http://schemas.microsoft.com/office/powerpoint/2010/main" val="2746194709"/>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E:\Work\CIE105259_Netacad Team\ITN course\RUS\rus_ITN_Instructor-PPTs\RUS-PPT-FIGURES\Chapter8\ITN_instructorPPT_Chapter8_Page14-3.jpg"/>
          <p:cNvPicPr>
            <a:picLocks noChangeAspect="1" noChangeArrowheads="1"/>
          </p:cNvPicPr>
          <p:nvPr/>
        </p:nvPicPr>
        <p:blipFill>
          <a:blip r:embed="rId3"/>
          <a:srcRect/>
          <a:stretch>
            <a:fillRect/>
          </a:stretch>
        </p:blipFill>
        <p:spPr bwMode="auto">
          <a:xfrm>
            <a:off x="193868" y="1719942"/>
            <a:ext cx="5472728" cy="4740908"/>
          </a:xfrm>
          <a:prstGeom prst="rect">
            <a:avLst/>
          </a:prstGeom>
          <a:noFill/>
        </p:spPr>
      </p:pic>
      <p:sp>
        <p:nvSpPr>
          <p:cNvPr id="29697" name="Rectangle 2"/>
          <p:cNvSpPr>
            <a:spLocks noGrp="1" noChangeArrowheads="1"/>
          </p:cNvSpPr>
          <p:nvPr>
            <p:ph type="title"/>
          </p:nvPr>
        </p:nvSpPr>
        <p:spPr>
          <a:xfrm>
            <a:off x="193868" y="568560"/>
            <a:ext cx="8772157" cy="838200"/>
          </a:xfrm>
        </p:spPr>
        <p:txBody>
          <a:bodyPr/>
          <a:lstStyle/>
          <a:p>
            <a:pPr algn="l" defTabSz="814365">
              <a:spcBef>
                <a:spcPct val="0"/>
              </a:spcBef>
              <a:spcAft>
                <a:spcPct val="0"/>
              </a:spcAft>
              <a:buNone/>
            </a:pPr>
            <a:r>
              <a:rPr lang="ru-RU" sz="1400" b="1" i="0" dirty="0" smtClean="0">
                <a:solidFill>
                  <a:srgbClr val="708CA1"/>
                </a:solidFill>
                <a:latin typeface="Arial"/>
                <a:ea typeface="ＭＳ Ｐゴシック"/>
                <a:cs typeface="ＭＳ Ｐゴシック"/>
              </a:rPr>
              <a:t>Маска подсети IPv4</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2800" b="1" i="0" dirty="0" smtClean="0">
                <a:solidFill>
                  <a:srgbClr val="708CA1"/>
                </a:solidFill>
                <a:latin typeface="Arial"/>
                <a:ea typeface="ＭＳ Ｐゴシック"/>
                <a:cs typeface="ＭＳ Ｐゴシック"/>
              </a:rPr>
              <a:t>Сетевой адрес, адрес узла и адрес широковещательной рассылки IPv4</a:t>
            </a:r>
            <a:endParaRPr lang="ru-RU" sz="2800" dirty="0">
              <a:latin typeface="Arial" charset="0"/>
            </a:endParaRPr>
          </a:p>
        </p:txBody>
      </p:sp>
      <p:sp>
        <p:nvSpPr>
          <p:cNvPr id="2" name="TextBox 1"/>
          <p:cNvSpPr txBox="1"/>
          <p:nvPr/>
        </p:nvSpPr>
        <p:spPr>
          <a:xfrm>
            <a:off x="4677917" y="1406759"/>
            <a:ext cx="4386079" cy="3028521"/>
          </a:xfrm>
          <a:prstGeom prst="rect">
            <a:avLst/>
          </a:prstGeom>
          <a:noFill/>
        </p:spPr>
        <p:txBody>
          <a:bodyPr wrap="square" rtlCol="0">
            <a:spAutoFit/>
          </a:bodyPr>
          <a:lstStyle/>
          <a:p>
            <a:r>
              <a:rPr lang="ru-RU" b="1" dirty="0"/>
              <a:t>Широковещательный IPv4-адрес </a:t>
            </a:r>
            <a:r>
              <a:rPr lang="ru-RU" dirty="0"/>
              <a:t>— это особый адрес для каждой сети, который осуществляет связь для всех узлов, расположенных в этой сети. </a:t>
            </a:r>
            <a:endParaRPr lang="ru-RU" dirty="0" smtClean="0"/>
          </a:p>
          <a:p>
            <a:endParaRPr lang="ru-RU" dirty="0"/>
          </a:p>
          <a:p>
            <a:r>
              <a:rPr lang="ru-RU" sz="4400" b="1" dirty="0" smtClean="0"/>
              <a:t>10.1.1.</a:t>
            </a:r>
            <a:r>
              <a:rPr lang="ru-RU" sz="4400" b="1" dirty="0" smtClean="0">
                <a:solidFill>
                  <a:srgbClr val="FF0000"/>
                </a:solidFill>
              </a:rPr>
              <a:t>255</a:t>
            </a:r>
            <a:endParaRPr lang="en-US" sz="4400" b="1" dirty="0">
              <a:solidFill>
                <a:srgbClr val="FF0000"/>
              </a:solidFill>
            </a:endParaRPr>
          </a:p>
        </p:txBody>
      </p:sp>
      <p:sp>
        <p:nvSpPr>
          <p:cNvPr id="3" name="TextBox 2"/>
          <p:cNvSpPr txBox="1"/>
          <p:nvPr/>
        </p:nvSpPr>
        <p:spPr>
          <a:xfrm>
            <a:off x="5998029" y="4920343"/>
            <a:ext cx="2967996" cy="1089529"/>
          </a:xfrm>
          <a:prstGeom prst="rect">
            <a:avLst/>
          </a:prstGeom>
          <a:noFill/>
        </p:spPr>
        <p:txBody>
          <a:bodyPr wrap="square" rtlCol="0">
            <a:spAutoFit/>
          </a:bodyPr>
          <a:lstStyle/>
          <a:p>
            <a:r>
              <a:rPr lang="ru-RU" b="1" dirty="0" smtClean="0"/>
              <a:t>Всегда не единицу больше последнего узла!</a:t>
            </a:r>
            <a:endParaRPr lang="en-US" b="1" dirty="0"/>
          </a:p>
        </p:txBody>
      </p:sp>
    </p:spTree>
    <p:extLst>
      <p:ext uri="{BB962C8B-B14F-4D97-AF65-F5344CB8AC3E}">
        <p14:creationId xmlns:p14="http://schemas.microsoft.com/office/powerpoint/2010/main" val="1510748825"/>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93869" y="394392"/>
            <a:ext cx="8742314" cy="686263"/>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Маска подсети IPv4</a:t>
            </a:r>
            <a:r>
              <a:rPr lang="ru-RU" sz="1600" b="1" i="0" dirty="0" smtClean="0">
                <a:solidFill>
                  <a:srgbClr val="708CA1"/>
                </a:solidFill>
                <a:latin typeface="Arial"/>
                <a:ea typeface="ＭＳ Ｐゴシック"/>
                <a:cs typeface="ＭＳ Ｐゴシック"/>
              </a:rPr>
              <a:t/>
            </a:r>
            <a:br>
              <a:rPr lang="ru-RU" sz="1600" b="1" i="0" dirty="0" smtClean="0">
                <a:solidFill>
                  <a:srgbClr val="708CA1"/>
                </a:solidFill>
                <a:latin typeface="Arial"/>
                <a:ea typeface="ＭＳ Ｐゴシック"/>
                <a:cs typeface="ＭＳ Ｐゴシック"/>
              </a:rPr>
            </a:br>
            <a:r>
              <a:rPr lang="ru-RU" sz="3200" b="1" i="0" dirty="0" smtClean="0">
                <a:solidFill>
                  <a:srgbClr val="708CA1"/>
                </a:solidFill>
                <a:latin typeface="Arial"/>
                <a:ea typeface="ＭＳ Ｐゴシック"/>
                <a:cs typeface="ＭＳ Ｐゴシック"/>
              </a:rPr>
              <a:t>Первый и последний адрес узла</a:t>
            </a:r>
            <a:endParaRPr lang="ru-RU" dirty="0">
              <a:latin typeface="Arial"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1830662385"/>
              </p:ext>
            </p:extLst>
          </p:nvPr>
        </p:nvGraphicFramePr>
        <p:xfrm>
          <a:off x="657055" y="1080655"/>
          <a:ext cx="7815942" cy="6071862"/>
        </p:xfrm>
        <a:graphic>
          <a:graphicData uri="http://schemas.openxmlformats.org/drawingml/2006/table">
            <a:tbl>
              <a:tblPr firstRow="1" bandRow="1">
                <a:tableStyleId>{5C22544A-7EE6-4342-B048-85BDC9FD1C3A}</a:tableStyleId>
              </a:tblPr>
              <a:tblGrid>
                <a:gridCol w="4376057">
                  <a:extLst>
                    <a:ext uri="{9D8B030D-6E8A-4147-A177-3AD203B41FA5}">
                      <a16:colId xmlns:a16="http://schemas.microsoft.com/office/drawing/2014/main" val="1547624363"/>
                    </a:ext>
                  </a:extLst>
                </a:gridCol>
                <a:gridCol w="3439885">
                  <a:extLst>
                    <a:ext uri="{9D8B030D-6E8A-4147-A177-3AD203B41FA5}">
                      <a16:colId xmlns:a16="http://schemas.microsoft.com/office/drawing/2014/main" val="1588870812"/>
                    </a:ext>
                  </a:extLst>
                </a:gridCol>
              </a:tblGrid>
              <a:tr h="825074">
                <a:tc>
                  <a:txBody>
                    <a:bodyPr/>
                    <a:lstStyle/>
                    <a:p>
                      <a:r>
                        <a:rPr lang="ru-RU" sz="3200" dirty="0" smtClean="0"/>
                        <a:t>Адрес</a:t>
                      </a:r>
                      <a:endParaRPr lang="en-US" sz="3200" dirty="0"/>
                    </a:p>
                  </a:txBody>
                  <a:tcPr/>
                </a:tc>
                <a:tc>
                  <a:txBody>
                    <a:bodyPr/>
                    <a:lstStyle/>
                    <a:p>
                      <a:r>
                        <a:rPr lang="en-US" sz="3200" dirty="0" smtClean="0"/>
                        <a:t>IP</a:t>
                      </a:r>
                      <a:endParaRPr lang="en-US" sz="3200" dirty="0"/>
                    </a:p>
                  </a:txBody>
                  <a:tcPr/>
                </a:tc>
                <a:extLst>
                  <a:ext uri="{0D108BD9-81ED-4DB2-BD59-A6C34878D82A}">
                    <a16:rowId xmlns:a16="http://schemas.microsoft.com/office/drawing/2014/main" val="4144494986"/>
                  </a:ext>
                </a:extLst>
              </a:tr>
              <a:tr h="825074">
                <a:tc>
                  <a:txBody>
                    <a:bodyPr/>
                    <a:lstStyle/>
                    <a:p>
                      <a:r>
                        <a:rPr lang="ru-RU" sz="3200" dirty="0" smtClean="0"/>
                        <a:t>Сетевой адрес </a:t>
                      </a:r>
                      <a:endParaRPr 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3200" dirty="0" smtClean="0"/>
                        <a:t>10.1.1.</a:t>
                      </a:r>
                      <a:r>
                        <a:rPr lang="ru-RU" sz="3200" dirty="0" smtClean="0">
                          <a:solidFill>
                            <a:srgbClr val="FF0000"/>
                          </a:solidFill>
                        </a:rPr>
                        <a:t>0</a:t>
                      </a:r>
                    </a:p>
                  </a:txBody>
                  <a:tcPr/>
                </a:tc>
                <a:extLst>
                  <a:ext uri="{0D108BD9-81ED-4DB2-BD59-A6C34878D82A}">
                    <a16:rowId xmlns:a16="http://schemas.microsoft.com/office/drawing/2014/main" val="382855248"/>
                  </a:ext>
                </a:extLst>
              </a:tr>
              <a:tr h="825074">
                <a:tc>
                  <a:txBody>
                    <a:bodyPr/>
                    <a:lstStyle/>
                    <a:p>
                      <a:r>
                        <a:rPr lang="ru-RU" sz="3200" dirty="0" smtClean="0"/>
                        <a:t>Первый узел </a:t>
                      </a:r>
                      <a:endParaRPr 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3200" dirty="0" smtClean="0"/>
                        <a:t>10.1.1.</a:t>
                      </a:r>
                      <a:r>
                        <a:rPr lang="ru-RU" sz="3200" dirty="0" smtClean="0">
                          <a:solidFill>
                            <a:srgbClr val="FF0000"/>
                          </a:solidFill>
                        </a:rPr>
                        <a:t>1</a:t>
                      </a:r>
                      <a:endParaRPr lang="en-US" sz="320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KG" sz="3200" dirty="0" smtClean="0">
                          <a:solidFill>
                            <a:srgbClr val="FF0000"/>
                          </a:solidFill>
                        </a:rPr>
                        <a:t>на</a:t>
                      </a:r>
                      <a:r>
                        <a:rPr lang="ru-KG" sz="3200" baseline="0" dirty="0" smtClean="0">
                          <a:solidFill>
                            <a:srgbClr val="FF0000"/>
                          </a:solidFill>
                        </a:rPr>
                        <a:t> 1 больше чем</a:t>
                      </a:r>
                    </a:p>
                    <a:p>
                      <a:pPr marL="0" marR="0" lvl="0" indent="0" algn="l" defTabSz="914400" rtl="0" eaLnBrk="1" fontAlgn="auto" latinLnBrk="0" hangingPunct="1">
                        <a:lnSpc>
                          <a:spcPct val="100000"/>
                        </a:lnSpc>
                        <a:spcBef>
                          <a:spcPts val="0"/>
                        </a:spcBef>
                        <a:spcAft>
                          <a:spcPts val="0"/>
                        </a:spcAft>
                        <a:buClrTx/>
                        <a:buSzTx/>
                        <a:buFontTx/>
                        <a:buNone/>
                        <a:tabLst/>
                        <a:defRPr/>
                      </a:pPr>
                      <a:r>
                        <a:rPr lang="ru-KG" sz="3200" baseline="0" dirty="0" smtClean="0">
                          <a:solidFill>
                            <a:srgbClr val="FF0000"/>
                          </a:solidFill>
                        </a:rPr>
                        <a:t>сетевой!</a:t>
                      </a:r>
                      <a:endParaRPr lang="ru-RU" sz="3200" dirty="0" smtClean="0">
                        <a:solidFill>
                          <a:srgbClr val="FF0000"/>
                        </a:solidFill>
                      </a:endParaRPr>
                    </a:p>
                  </a:txBody>
                  <a:tcPr/>
                </a:tc>
                <a:extLst>
                  <a:ext uri="{0D108BD9-81ED-4DB2-BD59-A6C34878D82A}">
                    <a16:rowId xmlns:a16="http://schemas.microsoft.com/office/drawing/2014/main" val="2679389191"/>
                  </a:ext>
                </a:extLst>
              </a:tr>
              <a:tr h="825074">
                <a:tc>
                  <a:txBody>
                    <a:bodyPr/>
                    <a:lstStyle/>
                    <a:p>
                      <a:r>
                        <a:rPr lang="ru-RU" sz="3200" dirty="0" smtClean="0"/>
                        <a:t>Последний узел </a:t>
                      </a:r>
                      <a:endParaRPr 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3200" dirty="0" smtClean="0"/>
                        <a:t>10.1.1.</a:t>
                      </a:r>
                      <a:r>
                        <a:rPr lang="ru-RU" sz="3200" dirty="0" smtClean="0">
                          <a:solidFill>
                            <a:srgbClr val="FF0000"/>
                          </a:solidFill>
                        </a:rPr>
                        <a:t>254</a:t>
                      </a:r>
                    </a:p>
                  </a:txBody>
                  <a:tcPr/>
                </a:tc>
                <a:extLst>
                  <a:ext uri="{0D108BD9-81ED-4DB2-BD59-A6C34878D82A}">
                    <a16:rowId xmlns:a16="http://schemas.microsoft.com/office/drawing/2014/main" val="1732605408"/>
                  </a:ext>
                </a:extLst>
              </a:tr>
              <a:tr h="1424101">
                <a:tc>
                  <a:txBody>
                    <a:bodyPr/>
                    <a:lstStyle/>
                    <a:p>
                      <a:r>
                        <a:rPr lang="ru-RU" sz="3200" dirty="0" smtClean="0"/>
                        <a:t>Широковещательный адрес </a:t>
                      </a:r>
                      <a:endParaRPr 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3200" dirty="0" smtClean="0"/>
                        <a:t>10.1.1.</a:t>
                      </a:r>
                      <a:r>
                        <a:rPr lang="ru-RU" sz="3200" dirty="0" smtClean="0">
                          <a:solidFill>
                            <a:srgbClr val="FF0000"/>
                          </a:solidFill>
                        </a:rPr>
                        <a:t>255</a:t>
                      </a:r>
                      <a:endParaRPr lang="ru-KG" sz="320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KG" sz="3200" dirty="0" smtClean="0">
                          <a:solidFill>
                            <a:srgbClr val="FF0000"/>
                          </a:solidFill>
                        </a:rPr>
                        <a:t>на</a:t>
                      </a:r>
                      <a:r>
                        <a:rPr lang="ru-KG" sz="3200" baseline="0" dirty="0" smtClean="0">
                          <a:solidFill>
                            <a:srgbClr val="FF0000"/>
                          </a:solidFill>
                        </a:rPr>
                        <a:t> 1 больше последнего</a:t>
                      </a:r>
                      <a:endParaRPr lang="en-US" sz="3200" dirty="0" smtClean="0">
                        <a:solidFill>
                          <a:srgbClr val="FF0000"/>
                        </a:solidFill>
                      </a:endParaRPr>
                    </a:p>
                    <a:p>
                      <a:endParaRPr lang="en-US" sz="3200" dirty="0"/>
                    </a:p>
                  </a:txBody>
                  <a:tcPr/>
                </a:tc>
                <a:extLst>
                  <a:ext uri="{0D108BD9-81ED-4DB2-BD59-A6C34878D82A}">
                    <a16:rowId xmlns:a16="http://schemas.microsoft.com/office/drawing/2014/main" val="1600569929"/>
                  </a:ext>
                </a:extLst>
              </a:tr>
            </a:tbl>
          </a:graphicData>
        </a:graphic>
      </p:graphicFrame>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Маска подсети IPv4</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Побитовая операция И</a:t>
            </a:r>
            <a:endParaRPr lang="ru-RU">
              <a:latin typeface="Arial" charset="0"/>
            </a:endParaRPr>
          </a:p>
        </p:txBody>
      </p:sp>
      <p:pic>
        <p:nvPicPr>
          <p:cNvPr id="11266" name="Picture 2"/>
          <p:cNvPicPr>
            <a:picLocks noChangeAspect="1" noChangeArrowheads="1"/>
          </p:cNvPicPr>
          <p:nvPr/>
        </p:nvPicPr>
        <p:blipFill>
          <a:blip r:embed="rId3"/>
          <a:srcRect b="10299"/>
          <a:stretch>
            <a:fillRect/>
          </a:stretch>
        </p:blipFill>
        <p:spPr bwMode="auto">
          <a:xfrm>
            <a:off x="783796" y="1232592"/>
            <a:ext cx="7641747" cy="428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84237" y="5912663"/>
            <a:ext cx="8246106" cy="480131"/>
          </a:xfrm>
          <a:prstGeom prst="rect">
            <a:avLst/>
          </a:prstGeom>
          <a:noFill/>
        </p:spPr>
        <p:txBody>
          <a:bodyPr wrap="square" rtlCol="0">
            <a:spAutoFit/>
          </a:bodyPr>
          <a:lstStyle/>
          <a:p>
            <a:pPr algn="ctr">
              <a:lnSpc>
                <a:spcPct val="90000"/>
              </a:lnSpc>
              <a:buNone/>
            </a:pPr>
            <a:r>
              <a:rPr lang="ru-RU" sz="2400" b="0" i="0" dirty="0" smtClean="0">
                <a:solidFill>
                  <a:schemeClr val="tx1"/>
                </a:solidFill>
                <a:latin typeface="Arial"/>
                <a:ea typeface="ＭＳ Ｐゴシック"/>
                <a:cs typeface="ＭＳ Ｐゴシック"/>
              </a:rPr>
              <a:t> </a:t>
            </a:r>
            <a:r>
              <a:rPr lang="ru-RU" sz="2800" b="1" i="0" dirty="0" smtClean="0">
                <a:solidFill>
                  <a:schemeClr val="tx1"/>
                </a:solidFill>
                <a:latin typeface="Arial"/>
                <a:ea typeface="ＭＳ Ｐゴシック"/>
                <a:cs typeface="ＭＳ Ｐゴシック"/>
              </a:rPr>
              <a:t>1 И 1 = </a:t>
            </a:r>
            <a:r>
              <a:rPr lang="ru-RU" sz="2800" b="1" i="0" dirty="0" smtClean="0">
                <a:solidFill>
                  <a:srgbClr val="FF0000"/>
                </a:solidFill>
                <a:latin typeface="Arial"/>
                <a:ea typeface="ＭＳ Ｐゴシック"/>
                <a:cs typeface="ＭＳ Ｐゴシック"/>
              </a:rPr>
              <a:t>1</a:t>
            </a:r>
            <a:r>
              <a:rPr lang="ru-RU" sz="2800" b="1" i="0" dirty="0" smtClean="0">
                <a:solidFill>
                  <a:schemeClr val="tx1"/>
                </a:solidFill>
                <a:latin typeface="Arial"/>
                <a:ea typeface="ＭＳ Ｐゴシック"/>
                <a:cs typeface="ＭＳ Ｐゴシック"/>
              </a:rPr>
              <a:t>    1 И 0 = </a:t>
            </a:r>
            <a:r>
              <a:rPr lang="ru-RU" sz="2800" b="1" i="0" dirty="0" smtClean="0">
                <a:solidFill>
                  <a:srgbClr val="FF0000"/>
                </a:solidFill>
                <a:latin typeface="Arial"/>
                <a:ea typeface="ＭＳ Ｐゴシック"/>
                <a:cs typeface="ＭＳ Ｐゴシック"/>
              </a:rPr>
              <a:t>0</a:t>
            </a:r>
            <a:r>
              <a:rPr lang="ru-RU" sz="2800" b="1" i="0" dirty="0" smtClean="0">
                <a:solidFill>
                  <a:schemeClr val="tx1"/>
                </a:solidFill>
                <a:latin typeface="Arial"/>
                <a:ea typeface="ＭＳ Ｐゴシック"/>
                <a:cs typeface="ＭＳ Ｐゴシック"/>
              </a:rPr>
              <a:t>    0 И 1 = </a:t>
            </a:r>
            <a:r>
              <a:rPr lang="ru-RU" sz="2800" b="1" i="0" dirty="0" smtClean="0">
                <a:solidFill>
                  <a:srgbClr val="FF0000"/>
                </a:solidFill>
                <a:latin typeface="Arial"/>
                <a:ea typeface="ＭＳ Ｐゴシック"/>
                <a:cs typeface="ＭＳ Ｐゴシック"/>
              </a:rPr>
              <a:t>0</a:t>
            </a:r>
            <a:r>
              <a:rPr lang="ru-RU" sz="2800" b="1" i="0" dirty="0" smtClean="0">
                <a:solidFill>
                  <a:schemeClr val="tx1"/>
                </a:solidFill>
                <a:latin typeface="Arial"/>
                <a:ea typeface="ＭＳ Ｐゴシック"/>
                <a:cs typeface="ＭＳ Ｐゴシック"/>
              </a:rPr>
              <a:t>    0 И 0 = </a:t>
            </a:r>
            <a:r>
              <a:rPr lang="ru-RU" sz="2800" b="1" i="0" dirty="0" smtClean="0">
                <a:solidFill>
                  <a:srgbClr val="FF0000"/>
                </a:solidFill>
                <a:latin typeface="Arial"/>
                <a:ea typeface="ＭＳ Ｐゴシック"/>
                <a:cs typeface="ＭＳ Ｐゴシック"/>
              </a:rPr>
              <a:t>0</a:t>
            </a:r>
            <a:endParaRPr lang="ru-RU" sz="2800" b="1" dirty="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Маска подсети IPv4</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Побитовая операция И</a:t>
            </a:r>
            <a:endParaRPr lang="ru-RU">
              <a:latin typeface="Arial" charset="0"/>
            </a:endParaRPr>
          </a:p>
        </p:txBody>
      </p:sp>
      <p:sp>
        <p:nvSpPr>
          <p:cNvPr id="4" name="TextBox 3"/>
          <p:cNvSpPr txBox="1"/>
          <p:nvPr/>
        </p:nvSpPr>
        <p:spPr>
          <a:xfrm>
            <a:off x="217681" y="1558636"/>
            <a:ext cx="3180679" cy="646331"/>
          </a:xfrm>
          <a:prstGeom prst="rect">
            <a:avLst/>
          </a:prstGeom>
          <a:noFill/>
        </p:spPr>
        <p:txBody>
          <a:bodyPr wrap="none" rtlCol="0">
            <a:spAutoFit/>
          </a:bodyPr>
          <a:lstStyle/>
          <a:p>
            <a:r>
              <a:rPr lang="ru-KG" sz="4000" b="1" dirty="0" smtClean="0">
                <a:solidFill>
                  <a:srgbClr val="FF0000"/>
                </a:solidFill>
              </a:rPr>
              <a:t>192.168.10</a:t>
            </a:r>
            <a:r>
              <a:rPr lang="ru-KG" sz="4000" dirty="0" smtClean="0"/>
              <a:t>.2</a:t>
            </a:r>
            <a:endParaRPr lang="en-US" sz="4000" dirty="0"/>
          </a:p>
        </p:txBody>
      </p:sp>
      <p:cxnSp>
        <p:nvCxnSpPr>
          <p:cNvPr id="6" name="Прямая со стрелкой 5"/>
          <p:cNvCxnSpPr/>
          <p:nvPr/>
        </p:nvCxnSpPr>
        <p:spPr bwMode="auto">
          <a:xfrm>
            <a:off x="2930235" y="2306781"/>
            <a:ext cx="2899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p:cNvSpPr txBox="1"/>
          <p:nvPr/>
        </p:nvSpPr>
        <p:spPr>
          <a:xfrm>
            <a:off x="5344879" y="1558636"/>
            <a:ext cx="3180678" cy="646331"/>
          </a:xfrm>
          <a:prstGeom prst="rect">
            <a:avLst/>
          </a:prstGeom>
          <a:noFill/>
        </p:spPr>
        <p:txBody>
          <a:bodyPr wrap="none" rtlCol="0">
            <a:spAutoFit/>
          </a:bodyPr>
          <a:lstStyle/>
          <a:p>
            <a:r>
              <a:rPr lang="ru-KG" sz="4000" b="1" dirty="0" smtClean="0">
                <a:solidFill>
                  <a:srgbClr val="FF0000"/>
                </a:solidFill>
              </a:rPr>
              <a:t>192.168.10</a:t>
            </a:r>
            <a:r>
              <a:rPr lang="ru-KG" sz="4000" dirty="0" smtClean="0"/>
              <a:t>.3</a:t>
            </a:r>
            <a:endParaRPr lang="en-US" sz="4000" dirty="0"/>
          </a:p>
        </p:txBody>
      </p:sp>
      <p:sp>
        <p:nvSpPr>
          <p:cNvPr id="8" name="TextBox 7"/>
          <p:cNvSpPr txBox="1"/>
          <p:nvPr/>
        </p:nvSpPr>
        <p:spPr>
          <a:xfrm>
            <a:off x="260594" y="4082460"/>
            <a:ext cx="8238346" cy="590931"/>
          </a:xfrm>
          <a:prstGeom prst="rect">
            <a:avLst/>
          </a:prstGeom>
          <a:noFill/>
        </p:spPr>
        <p:txBody>
          <a:bodyPr wrap="none" rtlCol="0">
            <a:spAutoFit/>
          </a:bodyPr>
          <a:lstStyle/>
          <a:p>
            <a:r>
              <a:rPr lang="ru-KG" sz="3600" b="1" dirty="0" smtClean="0">
                <a:solidFill>
                  <a:srgbClr val="FF0000"/>
                </a:solidFill>
              </a:rPr>
              <a:t>11000000.10101000.00001010</a:t>
            </a:r>
            <a:r>
              <a:rPr lang="ru-KG" sz="3600" dirty="0" smtClean="0"/>
              <a:t>.000010</a:t>
            </a:r>
            <a:endParaRPr lang="en-US" sz="3600" dirty="0"/>
          </a:p>
        </p:txBody>
      </p:sp>
      <p:sp>
        <p:nvSpPr>
          <p:cNvPr id="12" name="TextBox 11"/>
          <p:cNvSpPr txBox="1"/>
          <p:nvPr/>
        </p:nvSpPr>
        <p:spPr>
          <a:xfrm>
            <a:off x="260594" y="5147002"/>
            <a:ext cx="8204105" cy="590931"/>
          </a:xfrm>
          <a:prstGeom prst="rect">
            <a:avLst/>
          </a:prstGeom>
          <a:noFill/>
        </p:spPr>
        <p:txBody>
          <a:bodyPr wrap="none" rtlCol="0">
            <a:spAutoFit/>
          </a:bodyPr>
          <a:lstStyle/>
          <a:p>
            <a:r>
              <a:rPr lang="ru-KG" sz="3600" b="1" dirty="0" smtClean="0">
                <a:solidFill>
                  <a:srgbClr val="FF0000"/>
                </a:solidFill>
              </a:rPr>
              <a:t>11000000.10101000.00001010</a:t>
            </a:r>
            <a:r>
              <a:rPr lang="ru-KG" sz="3600" dirty="0" smtClean="0"/>
              <a:t>.000011</a:t>
            </a:r>
            <a:endParaRPr lang="en-US" sz="3600" dirty="0"/>
          </a:p>
        </p:txBody>
      </p:sp>
      <p:sp>
        <p:nvSpPr>
          <p:cNvPr id="10" name="TextBox 9"/>
          <p:cNvSpPr txBox="1"/>
          <p:nvPr/>
        </p:nvSpPr>
        <p:spPr>
          <a:xfrm>
            <a:off x="3540812" y="4531632"/>
            <a:ext cx="438335" cy="757130"/>
          </a:xfrm>
          <a:prstGeom prst="rect">
            <a:avLst/>
          </a:prstGeom>
          <a:noFill/>
        </p:spPr>
        <p:txBody>
          <a:bodyPr wrap="square" rtlCol="0">
            <a:spAutoFit/>
          </a:bodyPr>
          <a:lstStyle/>
          <a:p>
            <a:r>
              <a:rPr lang="ru-KG" sz="4800" dirty="0" smtClean="0"/>
              <a:t>=</a:t>
            </a:r>
            <a:endParaRPr lang="en-US" sz="4800" dirty="0"/>
          </a:p>
        </p:txBody>
      </p:sp>
    </p:spTree>
    <p:extLst>
      <p:ext uri="{BB962C8B-B14F-4D97-AF65-F5344CB8AC3E}">
        <p14:creationId xmlns:p14="http://schemas.microsoft.com/office/powerpoint/2010/main" val="983422530"/>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Маска подсети IPv4</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Побитовая операция И</a:t>
            </a:r>
            <a:endParaRPr lang="ru-RU">
              <a:latin typeface="Arial" charset="0"/>
            </a:endParaRPr>
          </a:p>
        </p:txBody>
      </p:sp>
      <p:sp>
        <p:nvSpPr>
          <p:cNvPr id="3" name="TextBox 2"/>
          <p:cNvSpPr txBox="1"/>
          <p:nvPr/>
        </p:nvSpPr>
        <p:spPr>
          <a:xfrm>
            <a:off x="484237" y="5912663"/>
            <a:ext cx="8246106" cy="480131"/>
          </a:xfrm>
          <a:prstGeom prst="rect">
            <a:avLst/>
          </a:prstGeom>
          <a:noFill/>
        </p:spPr>
        <p:txBody>
          <a:bodyPr wrap="square" rtlCol="0">
            <a:spAutoFit/>
          </a:bodyPr>
          <a:lstStyle/>
          <a:p>
            <a:pPr algn="ctr">
              <a:lnSpc>
                <a:spcPct val="90000"/>
              </a:lnSpc>
              <a:buNone/>
            </a:pPr>
            <a:r>
              <a:rPr lang="ru-RU" sz="2400" b="0" i="0" dirty="0" smtClean="0">
                <a:solidFill>
                  <a:schemeClr val="tx1"/>
                </a:solidFill>
                <a:latin typeface="Arial"/>
                <a:ea typeface="ＭＳ Ｐゴシック"/>
                <a:cs typeface="ＭＳ Ｐゴシック"/>
              </a:rPr>
              <a:t> </a:t>
            </a:r>
            <a:r>
              <a:rPr lang="ru-RU" sz="2800" b="1" i="0" dirty="0" smtClean="0">
                <a:solidFill>
                  <a:schemeClr val="tx1"/>
                </a:solidFill>
                <a:latin typeface="Arial"/>
                <a:ea typeface="ＭＳ Ｐゴシック"/>
                <a:cs typeface="ＭＳ Ｐゴシック"/>
              </a:rPr>
              <a:t>1 И 1 = </a:t>
            </a:r>
            <a:r>
              <a:rPr lang="ru-RU" sz="2800" b="1" i="0" dirty="0" smtClean="0">
                <a:solidFill>
                  <a:srgbClr val="FF0000"/>
                </a:solidFill>
                <a:latin typeface="Arial"/>
                <a:ea typeface="ＭＳ Ｐゴシック"/>
                <a:cs typeface="ＭＳ Ｐゴシック"/>
              </a:rPr>
              <a:t>1</a:t>
            </a:r>
            <a:r>
              <a:rPr lang="ru-RU" sz="2800" b="1" i="0" dirty="0" smtClean="0">
                <a:solidFill>
                  <a:schemeClr val="tx1"/>
                </a:solidFill>
                <a:latin typeface="Arial"/>
                <a:ea typeface="ＭＳ Ｐゴシック"/>
                <a:cs typeface="ＭＳ Ｐゴシック"/>
              </a:rPr>
              <a:t>    1 И 0 = </a:t>
            </a:r>
            <a:r>
              <a:rPr lang="ru-RU" sz="2800" b="1" i="0" dirty="0" smtClean="0">
                <a:solidFill>
                  <a:srgbClr val="FF0000"/>
                </a:solidFill>
                <a:latin typeface="Arial"/>
                <a:ea typeface="ＭＳ Ｐゴシック"/>
                <a:cs typeface="ＭＳ Ｐゴシック"/>
              </a:rPr>
              <a:t>0</a:t>
            </a:r>
            <a:r>
              <a:rPr lang="ru-RU" sz="2800" b="1" i="0" dirty="0" smtClean="0">
                <a:solidFill>
                  <a:schemeClr val="tx1"/>
                </a:solidFill>
                <a:latin typeface="Arial"/>
                <a:ea typeface="ＭＳ Ｐゴシック"/>
                <a:cs typeface="ＭＳ Ｐゴシック"/>
              </a:rPr>
              <a:t>    0 И 1 = </a:t>
            </a:r>
            <a:r>
              <a:rPr lang="ru-RU" sz="2800" b="1" i="0" dirty="0" smtClean="0">
                <a:solidFill>
                  <a:srgbClr val="FF0000"/>
                </a:solidFill>
                <a:latin typeface="Arial"/>
                <a:ea typeface="ＭＳ Ｐゴシック"/>
                <a:cs typeface="ＭＳ Ｐゴシック"/>
              </a:rPr>
              <a:t>0</a:t>
            </a:r>
            <a:r>
              <a:rPr lang="ru-RU" sz="2800" b="1" i="0" dirty="0" smtClean="0">
                <a:solidFill>
                  <a:schemeClr val="tx1"/>
                </a:solidFill>
                <a:latin typeface="Arial"/>
                <a:ea typeface="ＭＳ Ｐゴシック"/>
                <a:cs typeface="ＭＳ Ｐゴシック"/>
              </a:rPr>
              <a:t>    0 И 0 = </a:t>
            </a:r>
            <a:r>
              <a:rPr lang="ru-RU" sz="2800" b="1" i="0" dirty="0" smtClean="0">
                <a:solidFill>
                  <a:srgbClr val="FF0000"/>
                </a:solidFill>
                <a:latin typeface="Arial"/>
                <a:ea typeface="ＭＳ Ｐゴシック"/>
                <a:cs typeface="ＭＳ Ｐゴシック"/>
              </a:rPr>
              <a:t>0</a:t>
            </a:r>
            <a:endParaRPr lang="ru-RU" sz="2800" b="1" dirty="0">
              <a:solidFill>
                <a:srgbClr val="FF0000"/>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76" y="1621971"/>
            <a:ext cx="8066767" cy="3962623"/>
          </a:xfrm>
          <a:prstGeom prst="rect">
            <a:avLst/>
          </a:prstGeom>
        </p:spPr>
      </p:pic>
    </p:spTree>
    <p:extLst>
      <p:ext uri="{BB962C8B-B14F-4D97-AF65-F5344CB8AC3E}">
        <p14:creationId xmlns:p14="http://schemas.microsoft.com/office/powerpoint/2010/main" val="3066843061"/>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Одноадресная передача, многоадресная и широковещательная рассылка IPv4</a:t>
            </a: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Назначение узлу статического IPv4-адреса</a:t>
            </a:r>
            <a:endParaRPr lang="ru-RU" sz="3000" dirty="0">
              <a:latin typeface="Arial" charset="0"/>
            </a:endParaRPr>
          </a:p>
        </p:txBody>
      </p:sp>
      <p:sp>
        <p:nvSpPr>
          <p:cNvPr id="2" name="TextBox 1"/>
          <p:cNvSpPr txBox="1"/>
          <p:nvPr/>
        </p:nvSpPr>
        <p:spPr>
          <a:xfrm>
            <a:off x="454251" y="1573996"/>
            <a:ext cx="3590925" cy="507831"/>
          </a:xfrm>
          <a:prstGeom prst="rect">
            <a:avLst/>
          </a:prstGeom>
          <a:noFill/>
        </p:spPr>
        <p:txBody>
          <a:bodyPr wrap="square" rtlCol="0">
            <a:spAutoFit/>
          </a:bodyPr>
          <a:lstStyle/>
          <a:p>
            <a:pPr algn="ctr">
              <a:lnSpc>
                <a:spcPct val="90000"/>
              </a:lnSpc>
              <a:buNone/>
            </a:pPr>
            <a:r>
              <a:rPr lang="ru-RU" sz="1500" b="1" i="0" dirty="0" smtClean="0">
                <a:solidFill>
                  <a:schemeClr val="tx1"/>
                </a:solidFill>
                <a:latin typeface="Arial"/>
                <a:ea typeface="ＭＳ Ｐゴシック"/>
                <a:cs typeface="ＭＳ Ｐゴシック"/>
              </a:rPr>
              <a:t>Свойства интерфейса локальной сети (LAN)</a:t>
            </a:r>
            <a:endParaRPr lang="ru-RU" sz="1500" b="1" dirty="0"/>
          </a:p>
        </p:txBody>
      </p:sp>
      <p:sp>
        <p:nvSpPr>
          <p:cNvPr id="3" name="TextBox 2"/>
          <p:cNvSpPr txBox="1"/>
          <p:nvPr/>
        </p:nvSpPr>
        <p:spPr>
          <a:xfrm>
            <a:off x="4586518" y="1704622"/>
            <a:ext cx="4267200" cy="300082"/>
          </a:xfrm>
          <a:prstGeom prst="rect">
            <a:avLst/>
          </a:prstGeom>
          <a:noFill/>
        </p:spPr>
        <p:txBody>
          <a:bodyPr wrap="square" rtlCol="0">
            <a:spAutoFit/>
          </a:bodyPr>
          <a:lstStyle/>
          <a:p>
            <a:pPr algn="ctr">
              <a:lnSpc>
                <a:spcPct val="90000"/>
              </a:lnSpc>
              <a:buNone/>
            </a:pPr>
            <a:r>
              <a:rPr lang="ru-RU" sz="1500" b="1" i="0" dirty="0" smtClean="0">
                <a:solidFill>
                  <a:schemeClr val="tx1"/>
                </a:solidFill>
                <a:latin typeface="Arial"/>
                <a:ea typeface="ＭＳ Ｐゴシック"/>
                <a:cs typeface="ＭＳ Ｐゴシック"/>
              </a:rPr>
              <a:t>Настройка статического IPv4-адреса</a:t>
            </a:r>
            <a:endParaRPr lang="ru-RU" sz="15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92" y="2052889"/>
            <a:ext cx="3943647" cy="40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6518" y="2052889"/>
            <a:ext cx="4410859" cy="3845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799" y="729342"/>
            <a:ext cx="8131629" cy="6075509"/>
          </a:xfrm>
          <a:prstGeom prst="rect">
            <a:avLst/>
          </a:prstGeom>
          <a:noFill/>
        </p:spPr>
        <p:txBody>
          <a:bodyPr wrap="square" rtlCol="0">
            <a:spAutoFit/>
          </a:bodyPr>
          <a:lstStyle/>
          <a:p>
            <a:r>
              <a:rPr lang="ru-RU" sz="3600" b="1" dirty="0"/>
              <a:t>Адресация</a:t>
            </a:r>
            <a:r>
              <a:rPr lang="ru-RU" sz="3600" dirty="0"/>
              <a:t> — это основная функция протоколов сетевого уровня, которая позволяет узлам обмениваться данными вне зависимости от того, находятся ли узлы в одной или нескольких сетях. </a:t>
            </a:r>
            <a:endParaRPr lang="en-US" sz="3600" dirty="0" smtClean="0"/>
          </a:p>
          <a:p>
            <a:endParaRPr lang="en-US" sz="3600" dirty="0"/>
          </a:p>
          <a:p>
            <a:r>
              <a:rPr lang="ru-RU" sz="3600" b="1" dirty="0" smtClean="0"/>
              <a:t>IP-протокол </a:t>
            </a:r>
            <a:r>
              <a:rPr lang="ru-RU" sz="3600" b="1" dirty="0"/>
              <a:t>версии 4 (IPv4) </a:t>
            </a:r>
            <a:r>
              <a:rPr lang="ru-RU" sz="3600" dirty="0"/>
              <a:t>и </a:t>
            </a:r>
            <a:r>
              <a:rPr lang="ru-RU" sz="3600" b="1" dirty="0"/>
              <a:t>IP-протокол версии 6 (IPv6)</a:t>
            </a:r>
            <a:r>
              <a:rPr lang="ru-RU" sz="3600" dirty="0"/>
              <a:t> </a:t>
            </a:r>
            <a:r>
              <a:rPr lang="ru-RU" sz="3600" dirty="0" smtClean="0"/>
              <a:t>обеспечивают </a:t>
            </a:r>
            <a:r>
              <a:rPr lang="ru-RU" sz="3600" dirty="0"/>
              <a:t>адресацию пакетов, которые служат для передачи данных.</a:t>
            </a:r>
            <a:endParaRPr lang="en-US" sz="3600" dirty="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Одноадресная передача, широковещательная и многоадресная рассылка IPv4</a:t>
            </a: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2600" b="1" i="0" dirty="0" smtClean="0">
                <a:solidFill>
                  <a:srgbClr val="708CA1"/>
                </a:solidFill>
                <a:latin typeface="Arial"/>
                <a:ea typeface="ＭＳ Ｐゴシック"/>
                <a:cs typeface="ＭＳ Ｐゴシック"/>
              </a:rPr>
              <a:t>Назначение узлу динамического IPv4-адреса</a:t>
            </a:r>
            <a:endParaRPr lang="ru-RU" sz="2600" dirty="0">
              <a:latin typeface="Arial" charset="0"/>
            </a:endParaRPr>
          </a:p>
        </p:txBody>
      </p:sp>
      <p:sp>
        <p:nvSpPr>
          <p:cNvPr id="2" name="TextBox 1"/>
          <p:cNvSpPr txBox="1"/>
          <p:nvPr/>
        </p:nvSpPr>
        <p:spPr>
          <a:xfrm>
            <a:off x="5617029" y="4352756"/>
            <a:ext cx="2641600" cy="424732"/>
          </a:xfrm>
          <a:prstGeom prst="rect">
            <a:avLst/>
          </a:prstGeom>
          <a:noFill/>
        </p:spPr>
        <p:txBody>
          <a:bodyPr wrap="square" rtlCol="0">
            <a:spAutoFit/>
          </a:bodyPr>
          <a:lstStyle/>
          <a:p>
            <a:pPr algn="ctr">
              <a:lnSpc>
                <a:spcPct val="90000"/>
              </a:lnSpc>
              <a:buNone/>
            </a:pPr>
            <a:r>
              <a:rPr lang="ru-RU" sz="2400" b="0" i="0" smtClean="0">
                <a:solidFill>
                  <a:schemeClr val="tx1"/>
                </a:solidFill>
                <a:latin typeface="Arial"/>
                <a:ea typeface="ＭＳ Ｐゴシック"/>
                <a:cs typeface="ＭＳ Ｐゴシック"/>
              </a:rPr>
              <a:t>Проверка</a:t>
            </a:r>
            <a:endParaRPr lang="ru-RU"/>
          </a:p>
        </p:txBody>
      </p:sp>
      <p:sp>
        <p:nvSpPr>
          <p:cNvPr id="3" name="TextBox 2"/>
          <p:cNvSpPr txBox="1"/>
          <p:nvPr/>
        </p:nvSpPr>
        <p:spPr>
          <a:xfrm>
            <a:off x="522514" y="5152571"/>
            <a:ext cx="8244115" cy="1200329"/>
          </a:xfrm>
          <a:prstGeom prst="rect">
            <a:avLst/>
          </a:prstGeom>
          <a:noFill/>
        </p:spPr>
        <p:txBody>
          <a:bodyPr wrap="square" rtlCol="0">
            <a:spAutoFit/>
          </a:bodyPr>
          <a:lstStyle/>
          <a:p>
            <a:pPr algn="l">
              <a:buNone/>
            </a:pPr>
            <a:r>
              <a:rPr lang="ru-RU" sz="2000" b="1" i="0" dirty="0" smtClean="0">
                <a:solidFill>
                  <a:schemeClr val="tx1"/>
                </a:solidFill>
                <a:latin typeface="Arial"/>
                <a:ea typeface="ＭＳ Ｐゴシック"/>
                <a:cs typeface="ＭＳ Ｐゴシック"/>
              </a:rPr>
              <a:t>DHCP </a:t>
            </a:r>
            <a:r>
              <a:rPr lang="ru-RU" sz="2000" b="0" i="0" dirty="0" smtClean="0">
                <a:solidFill>
                  <a:schemeClr val="tx1"/>
                </a:solidFill>
                <a:latin typeface="Arial"/>
                <a:ea typeface="ＭＳ Ｐゴシック"/>
                <a:cs typeface="ＭＳ Ｐゴシック"/>
              </a:rPr>
              <a:t>— предпочтительный метод «аренды» IPv4-адресов для узлов в больших сетях. Этот метод позволяет снизить нагрузку на специалистов по обслуживанию сети и практически устраняет риск ошибок ввода.</a:t>
            </a:r>
            <a:endParaRPr lang="ru-RU"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10" y="1447347"/>
            <a:ext cx="3943335" cy="3488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745" y="1447347"/>
            <a:ext cx="4772025"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4235014"/>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Одноадресная передача, широковещательная и многоадресная рассылка IPv4</a:t>
            </a: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2800" b="1" i="0" dirty="0" smtClean="0">
                <a:solidFill>
                  <a:srgbClr val="708CA1"/>
                </a:solidFill>
                <a:latin typeface="Arial"/>
                <a:ea typeface="ＭＳ Ｐゴシック"/>
                <a:cs typeface="ＭＳ Ｐゴシック"/>
              </a:rPr>
              <a:t>Одноадресная передача</a:t>
            </a:r>
            <a:endParaRPr lang="ru-RU" sz="2800" dirty="0">
              <a:latin typeface="Arial" charset="0"/>
            </a:endParaRPr>
          </a:p>
        </p:txBody>
      </p:sp>
      <p:sp>
        <p:nvSpPr>
          <p:cNvPr id="4" name="Rectangle 3"/>
          <p:cNvSpPr/>
          <p:nvPr/>
        </p:nvSpPr>
        <p:spPr>
          <a:xfrm>
            <a:off x="326570" y="1556071"/>
            <a:ext cx="8222343" cy="1754326"/>
          </a:xfrm>
          <a:prstGeom prst="rect">
            <a:avLst/>
          </a:prstGeom>
        </p:spPr>
        <p:txBody>
          <a:bodyPr wrap="square">
            <a:spAutoFit/>
          </a:bodyPr>
          <a:lstStyle/>
          <a:p>
            <a:pPr algn="l">
              <a:buNone/>
            </a:pPr>
            <a:r>
              <a:rPr lang="ru-RU" sz="2400" b="0" i="0" dirty="0" smtClean="0">
                <a:solidFill>
                  <a:schemeClr val="tx1"/>
                </a:solidFill>
                <a:latin typeface="Arial"/>
                <a:ea typeface="ＭＳ Ｐゴシック"/>
                <a:cs typeface="ＭＳ Ｐゴシック"/>
              </a:rPr>
              <a:t>В IPv4-сети узлы могут обмениваться данными одним из следующих трёх способов.</a:t>
            </a:r>
          </a:p>
          <a:p>
            <a:pPr algn="l">
              <a:buNone/>
            </a:pPr>
            <a:endParaRPr lang="ru-RU" dirty="0" smtClean="0"/>
          </a:p>
          <a:p>
            <a:pPr marL="457200" indent="-457200" algn="l">
              <a:buFont typeface="Arial"/>
              <a:buAutoNum type="arabicPeriod"/>
            </a:pPr>
            <a:r>
              <a:rPr lang="ru-RU" sz="2400" b="1" i="0" dirty="0" smtClean="0">
                <a:solidFill>
                  <a:schemeClr val="tx1"/>
                </a:solidFill>
                <a:latin typeface="Arial"/>
                <a:ea typeface="ＭＳ Ｐゴシック"/>
                <a:cs typeface="ＭＳ Ｐゴシック"/>
              </a:rPr>
              <a:t>Одноадресная передача</a:t>
            </a:r>
            <a:r>
              <a:rPr lang="ru-RU" sz="2400" b="0" i="0" dirty="0" smtClean="0">
                <a:solidFill>
                  <a:schemeClr val="tx1"/>
                </a:solidFill>
                <a:latin typeface="Arial"/>
                <a:ea typeface="ＭＳ Ｐゴシック"/>
                <a:cs typeface="ＭＳ Ｐゴシック"/>
              </a:rPr>
              <a:t> — процедура отправки пакета с одного узла на отдельный узел.</a:t>
            </a:r>
            <a:endParaRPr lang="ru-RU" dirty="0"/>
          </a:p>
        </p:txBody>
      </p:sp>
      <p:pic>
        <p:nvPicPr>
          <p:cNvPr id="2050" name="Picture 2"/>
          <p:cNvPicPr>
            <a:picLocks noChangeAspect="1" noChangeArrowheads="1"/>
          </p:cNvPicPr>
          <p:nvPr/>
        </p:nvPicPr>
        <p:blipFill>
          <a:blip r:embed="rId3"/>
          <a:stretch>
            <a:fillRect/>
          </a:stretch>
        </p:blipFill>
        <p:spPr bwMode="auto">
          <a:xfrm>
            <a:off x="2423886" y="3318766"/>
            <a:ext cx="4325257" cy="3321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flipV="1">
            <a:off x="2772229" y="4542971"/>
            <a:ext cx="1451428" cy="59508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a:off x="5196114" y="4601028"/>
            <a:ext cx="885371" cy="595086"/>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020686650"/>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Одноадресная передача, широковещательная и многоадресная рассылка IPv4</a:t>
            </a: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Широковещательная передача</a:t>
            </a:r>
            <a:endParaRPr lang="ru-RU" sz="3000" dirty="0">
              <a:latin typeface="Arial" charset="0"/>
            </a:endParaRPr>
          </a:p>
        </p:txBody>
      </p:sp>
      <p:sp>
        <p:nvSpPr>
          <p:cNvPr id="2" name="Content Placeholder 1"/>
          <p:cNvSpPr>
            <a:spLocks noGrp="1"/>
          </p:cNvSpPr>
          <p:nvPr>
            <p:ph idx="1"/>
          </p:nvPr>
        </p:nvSpPr>
        <p:spPr>
          <a:xfrm>
            <a:off x="213109" y="1379492"/>
            <a:ext cx="8733677" cy="713991"/>
          </a:xfrm>
        </p:spPr>
        <p:txBody>
          <a:bodyPr/>
          <a:lstStyle/>
          <a:p>
            <a:pPr marL="457200" indent="-457200" algn="l" defTabSz="814365">
              <a:spcBef>
                <a:spcPct val="50000"/>
              </a:spcBef>
              <a:spcAft>
                <a:spcPct val="0"/>
              </a:spcAft>
              <a:buClr>
                <a:srgbClr val="708CA1"/>
              </a:buClr>
              <a:buFont typeface="Arial"/>
              <a:buAutoNum type="arabicPeriod" startAt="2"/>
            </a:pPr>
            <a:r>
              <a:rPr lang="ru-RU" sz="2400" b="1" i="0" smtClean="0">
                <a:solidFill>
                  <a:srgbClr val="000000"/>
                </a:solidFill>
                <a:latin typeface="Arial"/>
                <a:ea typeface="ＭＳ Ｐゴシック"/>
                <a:cs typeface="ＭＳ Ｐゴシック"/>
              </a:rPr>
              <a:t>Широковещательная передача</a:t>
            </a:r>
            <a:r>
              <a:rPr lang="ru-RU" sz="2400" b="0" i="0" smtClean="0">
                <a:solidFill>
                  <a:srgbClr val="000000"/>
                </a:solidFill>
                <a:latin typeface="Arial"/>
                <a:ea typeface="ＭＳ Ｐゴシック"/>
                <a:cs typeface="ＭＳ Ｐゴシック"/>
              </a:rPr>
              <a:t> — процедура отправки пакета с одного узла на все узлы сети</a:t>
            </a:r>
            <a:endParaRPr lang="ru-RU"/>
          </a:p>
        </p:txBody>
      </p:sp>
      <p:pic>
        <p:nvPicPr>
          <p:cNvPr id="3074" name="Picture 2"/>
          <p:cNvPicPr>
            <a:picLocks noChangeAspect="1" noChangeArrowheads="1"/>
          </p:cNvPicPr>
          <p:nvPr/>
        </p:nvPicPr>
        <p:blipFill>
          <a:blip r:embed="rId3"/>
          <a:stretch>
            <a:fillRect/>
          </a:stretch>
        </p:blipFill>
        <p:spPr bwMode="auto">
          <a:xfrm>
            <a:off x="1513243" y="2240383"/>
            <a:ext cx="4880438" cy="384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p:nvPr/>
        </p:nvCxnSpPr>
        <p:spPr bwMode="auto">
          <a:xfrm flipV="1">
            <a:off x="1881394" y="3962399"/>
            <a:ext cx="1364342" cy="783771"/>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6" name="Straight Arrow Connector 5"/>
          <p:cNvCxnSpPr/>
          <p:nvPr/>
        </p:nvCxnSpPr>
        <p:spPr bwMode="auto">
          <a:xfrm>
            <a:off x="4281709" y="4008126"/>
            <a:ext cx="1103085" cy="88537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8" name="Straight Arrow Connector 7"/>
          <p:cNvCxnSpPr/>
          <p:nvPr/>
        </p:nvCxnSpPr>
        <p:spPr bwMode="auto">
          <a:xfrm rot="16200000" flipH="1">
            <a:off x="3802737" y="4673599"/>
            <a:ext cx="1059544" cy="420914"/>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10" name="Straight Arrow Connector 9"/>
          <p:cNvCxnSpPr/>
          <p:nvPr/>
        </p:nvCxnSpPr>
        <p:spPr bwMode="auto">
          <a:xfrm flipH="1">
            <a:off x="3024394" y="4340241"/>
            <a:ext cx="464457" cy="921657"/>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14" name="Rectangle 13"/>
          <p:cNvSpPr/>
          <p:nvPr/>
        </p:nvSpPr>
        <p:spPr>
          <a:xfrm>
            <a:off x="390058" y="2560334"/>
            <a:ext cx="2454741" cy="1754326"/>
          </a:xfrm>
          <a:prstGeom prst="rect">
            <a:avLst/>
          </a:prstGeom>
        </p:spPr>
        <p:txBody>
          <a:bodyPr wrap="square">
            <a:spAutoFit/>
          </a:bodyPr>
          <a:lstStyle/>
          <a:p>
            <a:pPr algn="ctr">
              <a:lnSpc>
                <a:spcPct val="90000"/>
              </a:lnSpc>
              <a:buNone/>
            </a:pPr>
            <a:r>
              <a:rPr lang="ru-RU" sz="2000" b="1" i="0" dirty="0" smtClean="0">
                <a:solidFill>
                  <a:srgbClr val="FF0000"/>
                </a:solidFill>
                <a:latin typeface="Arial"/>
                <a:ea typeface="ＭＳ Ｐゴシック"/>
                <a:cs typeface="ＭＳ Ｐゴシック"/>
              </a:rPr>
              <a:t>Маршрутизаторы не выполняют переадресацию ограниченной широковещательной рассылки!</a:t>
            </a:r>
            <a:endParaRPr lang="ru-RU" sz="2000" b="1" dirty="0">
              <a:solidFill>
                <a:srgbClr val="FF0000"/>
              </a:solidFill>
            </a:endParaRPr>
          </a:p>
        </p:txBody>
      </p:sp>
      <p:sp>
        <p:nvSpPr>
          <p:cNvPr id="15" name="Rectangle 14"/>
          <p:cNvSpPr/>
          <p:nvPr/>
        </p:nvSpPr>
        <p:spPr>
          <a:xfrm>
            <a:off x="5463357" y="2696486"/>
            <a:ext cx="3483429" cy="1754326"/>
          </a:xfrm>
          <a:prstGeom prst="rect">
            <a:avLst/>
          </a:prstGeom>
        </p:spPr>
        <p:txBody>
          <a:bodyPr wrap="square">
            <a:spAutoFit/>
          </a:bodyPr>
          <a:lstStyle/>
          <a:p>
            <a:pPr algn="l">
              <a:buNone/>
            </a:pPr>
            <a:r>
              <a:rPr lang="ru-RU" b="1" dirty="0" smtClean="0"/>
              <a:t>Прямая</a:t>
            </a:r>
            <a:r>
              <a:rPr lang="ru-RU" dirty="0" smtClean="0"/>
              <a:t> – на все узлы нелокальной сети</a:t>
            </a:r>
          </a:p>
          <a:p>
            <a:pPr algn="l">
              <a:buNone/>
            </a:pPr>
            <a:endParaRPr lang="ru-RU" dirty="0" smtClean="0"/>
          </a:p>
          <a:p>
            <a:pPr algn="l">
              <a:buNone/>
            </a:pPr>
            <a:r>
              <a:rPr lang="ru-RU" b="1" dirty="0" smtClean="0"/>
              <a:t>Ограниченная</a:t>
            </a:r>
            <a:r>
              <a:rPr lang="ru-RU" dirty="0" smtClean="0"/>
              <a:t> – на узлы в локальной сети</a:t>
            </a:r>
            <a:endParaRPr lang="ru-RU" dirty="0"/>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Одноадресная передача, широковещательная и многоадресная рассылка IPv4</a:t>
            </a: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Многоадресная передача</a:t>
            </a:r>
            <a:endParaRPr lang="ru-RU" sz="3000" dirty="0">
              <a:latin typeface="Arial" charset="0"/>
            </a:endParaRPr>
          </a:p>
        </p:txBody>
      </p:sp>
      <p:sp>
        <p:nvSpPr>
          <p:cNvPr id="2" name="Content Placeholder 1"/>
          <p:cNvSpPr>
            <a:spLocks noGrp="1"/>
          </p:cNvSpPr>
          <p:nvPr>
            <p:ph idx="1"/>
          </p:nvPr>
        </p:nvSpPr>
        <p:spPr>
          <a:xfrm>
            <a:off x="169566" y="1452063"/>
            <a:ext cx="8733677" cy="5086416"/>
          </a:xfrm>
        </p:spPr>
        <p:txBody>
          <a:bodyPr/>
          <a:lstStyle/>
          <a:p>
            <a:pPr marL="342900" indent="-342900" algn="l" defTabSz="814365">
              <a:spcBef>
                <a:spcPct val="50000"/>
              </a:spcBef>
              <a:spcAft>
                <a:spcPct val="0"/>
              </a:spcAft>
              <a:buClr>
                <a:srgbClr val="708CA1"/>
              </a:buClr>
              <a:buFont typeface="Arial"/>
              <a:buChar char="•"/>
            </a:pPr>
            <a:r>
              <a:rPr lang="ru-RU" sz="2400" b="1" i="0" dirty="0" smtClean="0">
                <a:solidFill>
                  <a:srgbClr val="000000"/>
                </a:solidFill>
                <a:latin typeface="Arial"/>
                <a:ea typeface="ＭＳ Ｐゴシック"/>
                <a:cs typeface="ＭＳ Ｐゴシック"/>
              </a:rPr>
              <a:t>Многоадресная передача</a:t>
            </a:r>
            <a:r>
              <a:rPr lang="ru-RU" sz="2400" b="0" i="0" dirty="0" smtClean="0">
                <a:solidFill>
                  <a:srgbClr val="000000"/>
                </a:solidFill>
                <a:latin typeface="Arial"/>
                <a:ea typeface="ＭＳ Ｐゴシック"/>
                <a:cs typeface="ＭＳ Ｐゴシック"/>
              </a:rPr>
              <a:t> — процедура отправки пакета с одного узла на группу выбранных узлов (могут находиться в различных сетях)</a:t>
            </a:r>
          </a:p>
          <a:p>
            <a:pPr marL="342900" indent="-342900" algn="l" defTabSz="814365">
              <a:spcBef>
                <a:spcPct val="50000"/>
              </a:spcBef>
              <a:spcAft>
                <a:spcPct val="0"/>
              </a:spcAft>
              <a:buClr>
                <a:srgbClr val="708CA1"/>
              </a:buClr>
              <a:buFont typeface="Arial"/>
              <a:buChar char="•"/>
            </a:pPr>
            <a:r>
              <a:rPr lang="ru-RU" sz="2400" b="0" i="0" dirty="0" smtClean="0">
                <a:solidFill>
                  <a:srgbClr val="000000"/>
                </a:solidFill>
                <a:latin typeface="Arial"/>
                <a:ea typeface="ＭＳ Ｐゴシック"/>
                <a:cs typeface="ＭＳ Ｐゴシック"/>
              </a:rPr>
              <a:t>Снижает поток трафика </a:t>
            </a:r>
            <a:endParaRPr lang="ru-RU" dirty="0" smtClean="0"/>
          </a:p>
          <a:p>
            <a:pPr marL="342900" indent="-342900" algn="l" defTabSz="814365">
              <a:spcBef>
                <a:spcPct val="50000"/>
              </a:spcBef>
              <a:spcAft>
                <a:spcPct val="0"/>
              </a:spcAft>
              <a:buClr>
                <a:srgbClr val="708CA1"/>
              </a:buClr>
              <a:buFont typeface="Arial"/>
              <a:buChar char="•"/>
            </a:pPr>
            <a:r>
              <a:rPr lang="ru-RU" sz="2400" b="0" i="0" dirty="0" smtClean="0">
                <a:solidFill>
                  <a:srgbClr val="000000"/>
                </a:solidFill>
                <a:latin typeface="Arial"/>
                <a:ea typeface="ＭＳ Ｐゴシック"/>
                <a:cs typeface="ＭＳ Ｐゴシック"/>
              </a:rPr>
              <a:t>Зарезервировано для адресации групп многоадресной передачи, диапазон </a:t>
            </a:r>
            <a:r>
              <a:rPr lang="ru-RU" sz="2400" b="1" i="0" dirty="0" smtClean="0">
                <a:solidFill>
                  <a:srgbClr val="000000"/>
                </a:solidFill>
                <a:latin typeface="Arial"/>
                <a:ea typeface="ＭＳ Ｐゴシック"/>
                <a:cs typeface="ＭＳ Ｐゴシック"/>
              </a:rPr>
              <a:t>224.0.0.0 – 239.255.255.255</a:t>
            </a:r>
            <a:r>
              <a:rPr lang="ru-RU" sz="2400" b="0" i="0" dirty="0" smtClean="0">
                <a:solidFill>
                  <a:srgbClr val="000000"/>
                </a:solidFill>
                <a:latin typeface="Arial"/>
                <a:ea typeface="ＭＳ Ｐゴシック"/>
                <a:cs typeface="ＭＳ Ｐゴシック"/>
              </a:rPr>
              <a:t>. </a:t>
            </a:r>
          </a:p>
          <a:p>
            <a:pPr marL="342900" indent="-342900" algn="l" defTabSz="814365">
              <a:spcBef>
                <a:spcPct val="50000"/>
              </a:spcBef>
              <a:spcAft>
                <a:spcPct val="0"/>
              </a:spcAft>
              <a:buClr>
                <a:srgbClr val="708CA1"/>
              </a:buClr>
              <a:buFont typeface="Arial"/>
              <a:buChar char="•"/>
            </a:pPr>
            <a:r>
              <a:rPr lang="ru-RU" sz="2400" b="0" i="0" dirty="0" smtClean="0">
                <a:solidFill>
                  <a:srgbClr val="000000"/>
                </a:solidFill>
                <a:latin typeface="Arial"/>
                <a:ea typeface="ＭＳ Ｐゴシック"/>
                <a:cs typeface="ＭＳ Ｐゴシック"/>
              </a:rPr>
              <a:t>Локальный адрес канала: диапазон </a:t>
            </a:r>
            <a:r>
              <a:rPr lang="ru-RU" sz="2400" b="1" i="0" dirty="0" smtClean="0">
                <a:solidFill>
                  <a:srgbClr val="000000"/>
                </a:solidFill>
                <a:latin typeface="Arial"/>
                <a:ea typeface="ＭＳ Ｐゴシック"/>
                <a:cs typeface="ＭＳ Ｐゴシック"/>
              </a:rPr>
              <a:t>224.0.0.0—224.0.0.255 </a:t>
            </a:r>
            <a:r>
              <a:rPr lang="ru-RU" sz="2400" b="0" i="0" dirty="0" smtClean="0">
                <a:solidFill>
                  <a:srgbClr val="000000"/>
                </a:solidFill>
                <a:latin typeface="Arial"/>
                <a:ea typeface="ＭＳ Ｐゴシック"/>
                <a:cs typeface="ＭＳ Ｐゴシック"/>
              </a:rPr>
              <a:t>(например, данные маршрутизации, которыми обмениваются протоколы маршрутизации)</a:t>
            </a:r>
          </a:p>
          <a:p>
            <a:pPr marL="342900" indent="-342900" algn="l" defTabSz="814365">
              <a:spcBef>
                <a:spcPct val="50000"/>
              </a:spcBef>
              <a:spcAft>
                <a:spcPct val="0"/>
              </a:spcAft>
              <a:buClr>
                <a:srgbClr val="708CA1"/>
              </a:buClr>
              <a:buFont typeface="Arial"/>
              <a:buChar char="•"/>
            </a:pPr>
            <a:r>
              <a:rPr lang="ru-RU" sz="2400" b="0" i="0" dirty="0" smtClean="0">
                <a:solidFill>
                  <a:srgbClr val="000000"/>
                </a:solidFill>
                <a:latin typeface="Arial"/>
                <a:ea typeface="ＭＳ Ｐゴシック"/>
                <a:cs typeface="ＭＳ Ｐゴシック"/>
              </a:rPr>
              <a:t>Адреса глобальной области: диапазон </a:t>
            </a:r>
            <a:r>
              <a:rPr lang="ru-RU" sz="2400" b="1" i="0" dirty="0" smtClean="0">
                <a:solidFill>
                  <a:srgbClr val="000000"/>
                </a:solidFill>
                <a:latin typeface="Arial"/>
                <a:ea typeface="ＭＳ Ｐゴシック"/>
                <a:cs typeface="ＭＳ Ｐゴシック"/>
              </a:rPr>
              <a:t>224.0.1.0—238.255.255.255</a:t>
            </a:r>
            <a:r>
              <a:rPr lang="ru-RU" sz="2400" b="0" i="0" dirty="0" smtClean="0">
                <a:solidFill>
                  <a:srgbClr val="000000"/>
                </a:solidFill>
                <a:latin typeface="Arial"/>
                <a:ea typeface="ＭＳ Ｐゴシック"/>
                <a:cs typeface="ＭＳ Ｐゴシック"/>
              </a:rPr>
              <a:t> (например, адрес 224.0.1.1 зарезервирован для протокола сетевого времени)</a:t>
            </a:r>
            <a:endParaRPr lang="ru-RU" dirty="0" smtClean="0"/>
          </a:p>
          <a:p>
            <a:pPr marL="0" indent="0" algn="l" defTabSz="814365">
              <a:spcBef>
                <a:spcPct val="50000"/>
              </a:spcBef>
              <a:spcAft>
                <a:spcPct val="0"/>
              </a:spcAft>
              <a:buNone/>
            </a:pPr>
            <a:endParaRPr lang="ru-RU" dirty="0" smtClean="0"/>
          </a:p>
          <a:p>
            <a:pPr marL="0" indent="0" algn="l" defTabSz="814365">
              <a:spcBef>
                <a:spcPct val="50000"/>
              </a:spcBef>
              <a:spcAft>
                <a:spcPct val="0"/>
              </a:spcAft>
              <a:buNone/>
            </a:pPr>
            <a:endParaRPr lang="ru-RU" dirty="0"/>
          </a:p>
        </p:txBody>
      </p:sp>
    </p:spTree>
    <p:extLst>
      <p:ext uri="{BB962C8B-B14F-4D97-AF65-F5344CB8AC3E}">
        <p14:creationId xmlns:p14="http://schemas.microsoft.com/office/powerpoint/2010/main" val="3037599730"/>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Типы IPv4-адресов</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Публичные и частные IPv4-адреса</a:t>
            </a:r>
            <a:endParaRPr lang="ru-RU">
              <a:latin typeface="Arial" charset="0"/>
            </a:endParaRPr>
          </a:p>
        </p:txBody>
      </p:sp>
      <p:sp>
        <p:nvSpPr>
          <p:cNvPr id="2" name="Content Placeholder 1"/>
          <p:cNvSpPr>
            <a:spLocks noGrp="1"/>
          </p:cNvSpPr>
          <p:nvPr>
            <p:ph idx="1"/>
          </p:nvPr>
        </p:nvSpPr>
        <p:spPr>
          <a:xfrm>
            <a:off x="6011009" y="4203079"/>
            <a:ext cx="3062653" cy="2237915"/>
          </a:xfrm>
        </p:spPr>
        <p:txBody>
          <a:bodyPr/>
          <a:lstStyle/>
          <a:p>
            <a:pPr marL="0" indent="0" algn="l" defTabSz="814365">
              <a:spcBef>
                <a:spcPct val="50000"/>
              </a:spcBef>
              <a:spcAft>
                <a:spcPct val="0"/>
              </a:spcAft>
              <a:buNone/>
            </a:pPr>
            <a:r>
              <a:rPr lang="ru-RU" sz="1600" b="1" i="0" dirty="0" smtClean="0">
                <a:solidFill>
                  <a:srgbClr val="000000"/>
                </a:solidFill>
                <a:latin typeface="Arial"/>
                <a:ea typeface="ＭＳ Ｐゴシック"/>
                <a:cs typeface="ＭＳ Ｐゴシック"/>
              </a:rPr>
              <a:t>Блоки частных адресов</a:t>
            </a:r>
          </a:p>
          <a:p>
            <a:pPr marL="236555" indent="-236555" algn="l" defTabSz="814365">
              <a:lnSpc>
                <a:spcPct val="95000"/>
              </a:lnSpc>
              <a:spcBef>
                <a:spcPct val="50000"/>
              </a:spcBef>
              <a:spcAft>
                <a:spcPct val="0"/>
              </a:spcAft>
              <a:buClr>
                <a:srgbClr val="708CA1"/>
              </a:buClr>
              <a:buFont typeface="Wingdings"/>
              <a:buChar char="§"/>
            </a:pPr>
            <a:r>
              <a:rPr lang="ru-RU" sz="1600" b="0" i="0" dirty="0" smtClean="0">
                <a:solidFill>
                  <a:srgbClr val="000000"/>
                </a:solidFill>
                <a:latin typeface="Arial"/>
                <a:ea typeface="ＭＳ Ｐゴシック"/>
                <a:cs typeface="ＭＳ Ｐゴシック"/>
              </a:rPr>
              <a:t>10.0.0.0–10.255.255.255 </a:t>
            </a:r>
            <a:r>
              <a:rPr lang="ru-RU" sz="1600" b="0" i="0" dirty="0" smtClean="0">
                <a:solidFill>
                  <a:srgbClr val="000000"/>
                </a:solidFill>
                <a:latin typeface="Arial"/>
                <a:ea typeface="ＭＳ Ｐゴシック"/>
                <a:cs typeface="ＭＳ Ｐゴシック"/>
              </a:rPr>
              <a:t>(10.0.0.0/8)</a:t>
            </a:r>
          </a:p>
          <a:p>
            <a:pPr marL="236555" indent="-236555" algn="l" defTabSz="814365">
              <a:lnSpc>
                <a:spcPct val="95000"/>
              </a:lnSpc>
              <a:spcBef>
                <a:spcPct val="50000"/>
              </a:spcBef>
              <a:spcAft>
                <a:spcPct val="0"/>
              </a:spcAft>
              <a:buClr>
                <a:srgbClr val="708CA1"/>
              </a:buClr>
              <a:buFont typeface="Wingdings"/>
              <a:buChar char="§"/>
            </a:pPr>
            <a:r>
              <a:rPr lang="ru-RU" sz="1600" b="0" i="0" dirty="0" smtClean="0">
                <a:solidFill>
                  <a:srgbClr val="000000"/>
                </a:solidFill>
                <a:latin typeface="Arial"/>
                <a:ea typeface="ＭＳ Ｐゴシック"/>
                <a:cs typeface="ＭＳ Ｐゴシック"/>
              </a:rPr>
              <a:t>172.16.0.0–172.31.255.255 (172.16.0.0/12)</a:t>
            </a:r>
          </a:p>
          <a:p>
            <a:pPr marL="236555" indent="-236555" algn="l" defTabSz="814365">
              <a:lnSpc>
                <a:spcPct val="95000"/>
              </a:lnSpc>
              <a:spcBef>
                <a:spcPct val="50000"/>
              </a:spcBef>
              <a:spcAft>
                <a:spcPct val="0"/>
              </a:spcAft>
              <a:buClr>
                <a:srgbClr val="708CA1"/>
              </a:buClr>
              <a:buFont typeface="Wingdings"/>
              <a:buChar char="§"/>
            </a:pPr>
            <a:r>
              <a:rPr lang="ru-RU" sz="1600" b="0" i="0" dirty="0" smtClean="0">
                <a:solidFill>
                  <a:srgbClr val="000000"/>
                </a:solidFill>
                <a:latin typeface="Arial"/>
                <a:ea typeface="ＭＳ Ｐゴシック"/>
                <a:cs typeface="ＭＳ Ｐゴシック"/>
              </a:rPr>
              <a:t>192.168.0.0–192.168.255.255 (192.168.0.0/16)</a:t>
            </a: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2592"/>
            <a:ext cx="5874067" cy="4869953"/>
          </a:xfrm>
          <a:prstGeom prst="rect">
            <a:avLst/>
          </a:prstGeom>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Типы IPv4-адресов</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Специальное использование IPv4-адресов</a:t>
            </a:r>
            <a:endParaRPr lang="ru-RU" sz="3000" dirty="0">
              <a:latin typeface="Arial" charset="0"/>
            </a:endParaRPr>
          </a:p>
        </p:txBody>
      </p:sp>
      <p:sp>
        <p:nvSpPr>
          <p:cNvPr id="2" name="Content Placeholder 1"/>
          <p:cNvSpPr>
            <a:spLocks noGrp="1"/>
          </p:cNvSpPr>
          <p:nvPr>
            <p:ph idx="1"/>
          </p:nvPr>
        </p:nvSpPr>
        <p:spPr>
          <a:xfrm>
            <a:off x="213109" y="1379492"/>
            <a:ext cx="8733677" cy="5311594"/>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100" b="1" i="0" dirty="0" smtClean="0">
                <a:solidFill>
                  <a:srgbClr val="000000"/>
                </a:solidFill>
                <a:latin typeface="Arial"/>
                <a:ea typeface="ＭＳ Ｐゴシック"/>
                <a:cs typeface="ＭＳ Ｐゴシック"/>
              </a:rPr>
              <a:t>Сетевые адреса и адреса широковещательной рассылки:</a:t>
            </a:r>
            <a:r>
              <a:rPr lang="ru-RU" sz="2100" b="0" i="0" dirty="0" smtClean="0">
                <a:solidFill>
                  <a:srgbClr val="000000"/>
                </a:solidFill>
                <a:latin typeface="Arial"/>
                <a:ea typeface="ＭＳ Ｐゴシック"/>
                <a:cs typeface="ＭＳ Ｐゴシック"/>
              </a:rPr>
              <a:t> в пределах каждой сети узлам не назначаются первый и последний адреса</a:t>
            </a:r>
            <a:endParaRPr lang="ru-RU" sz="2100" dirty="0" smtClean="0"/>
          </a:p>
          <a:p>
            <a:pPr marL="236555" indent="-236555" algn="l" defTabSz="814365">
              <a:lnSpc>
                <a:spcPct val="95000"/>
              </a:lnSpc>
              <a:spcBef>
                <a:spcPct val="50000"/>
              </a:spcBef>
              <a:spcAft>
                <a:spcPct val="0"/>
              </a:spcAft>
              <a:buClr>
                <a:srgbClr val="708CA1"/>
              </a:buClr>
              <a:buFont typeface="Wingdings"/>
              <a:buChar char="§"/>
            </a:pPr>
            <a:r>
              <a:rPr lang="ru-RU" sz="2100" b="1" i="0" dirty="0" smtClean="0">
                <a:solidFill>
                  <a:srgbClr val="000000"/>
                </a:solidFill>
                <a:latin typeface="Arial"/>
                <a:ea typeface="ＭＳ Ｐゴシック"/>
                <a:cs typeface="ＭＳ Ｐゴシック"/>
              </a:rPr>
              <a:t>Интерфейс «обратной петли»: </a:t>
            </a:r>
            <a:r>
              <a:rPr lang="ru-RU" sz="2100" b="0" i="0" dirty="0" smtClean="0">
                <a:solidFill>
                  <a:srgbClr val="000000"/>
                </a:solidFill>
                <a:latin typeface="Arial"/>
                <a:ea typeface="ＭＳ Ｐゴシック"/>
                <a:cs typeface="ＭＳ Ｐゴシック"/>
              </a:rPr>
              <a:t>127.0.0.1 представляет собой специальный адрес, используемый узлами для направления трафика на эти узлы (адреса в диапазоне 127.0.0.0 – 127.255.255.255 зарезервированы)</a:t>
            </a:r>
            <a:endParaRPr lang="ru-RU" sz="2100" dirty="0" smtClean="0"/>
          </a:p>
          <a:p>
            <a:pPr marL="236555" indent="-236555" algn="l" defTabSz="814365">
              <a:lnSpc>
                <a:spcPct val="95000"/>
              </a:lnSpc>
              <a:spcBef>
                <a:spcPct val="50000"/>
              </a:spcBef>
              <a:spcAft>
                <a:spcPct val="0"/>
              </a:spcAft>
              <a:buClr>
                <a:srgbClr val="708CA1"/>
              </a:buClr>
              <a:buFont typeface="Wingdings"/>
              <a:buChar char="§"/>
            </a:pPr>
            <a:r>
              <a:rPr lang="ru-RU" sz="2100" b="1" i="0" dirty="0" smtClean="0">
                <a:solidFill>
                  <a:srgbClr val="000000"/>
                </a:solidFill>
                <a:latin typeface="Arial"/>
                <a:ea typeface="ＭＳ Ｐゴシック"/>
                <a:cs typeface="ＭＳ Ｐゴシック"/>
              </a:rPr>
              <a:t>Локальный адрес канала: </a:t>
            </a:r>
            <a:r>
              <a:rPr lang="ru-RU" sz="2100" b="0" i="0" dirty="0" smtClean="0">
                <a:solidFill>
                  <a:srgbClr val="000000"/>
                </a:solidFill>
                <a:latin typeface="Arial"/>
                <a:ea typeface="ＭＳ Ｐゴシック"/>
                <a:cs typeface="ＭＳ Ｐゴシック"/>
              </a:rPr>
              <a:t>адреса в диапазоне 169.254.0.0– 169.254.255.255 (169.254.0.0/16) можно автоматически назначать локальному узлу</a:t>
            </a:r>
            <a:endParaRPr lang="ru-RU" sz="2100" dirty="0" smtClean="0"/>
          </a:p>
          <a:p>
            <a:pPr marL="236555" indent="-236555" algn="l" defTabSz="814365">
              <a:lnSpc>
                <a:spcPct val="95000"/>
              </a:lnSpc>
              <a:spcBef>
                <a:spcPct val="50000"/>
              </a:spcBef>
              <a:spcAft>
                <a:spcPct val="0"/>
              </a:spcAft>
              <a:buClr>
                <a:srgbClr val="708CA1"/>
              </a:buClr>
              <a:buFont typeface="Wingdings"/>
              <a:buChar char="§"/>
            </a:pPr>
            <a:r>
              <a:rPr lang="ru-RU" sz="2100" b="1" i="0" dirty="0" smtClean="0">
                <a:solidFill>
                  <a:srgbClr val="000000"/>
                </a:solidFill>
                <a:latin typeface="Arial"/>
                <a:ea typeface="ＭＳ Ｐゴシック"/>
                <a:cs typeface="ＭＳ Ｐゴシック"/>
              </a:rPr>
              <a:t>Адреса TEST-NET:</a:t>
            </a:r>
            <a:r>
              <a:rPr lang="ru-RU" sz="2100" b="0" i="0" dirty="0" smtClean="0">
                <a:solidFill>
                  <a:srgbClr val="000000"/>
                </a:solidFill>
                <a:latin typeface="Arial"/>
                <a:ea typeface="ＭＳ Ｐゴシック"/>
                <a:cs typeface="ＭＳ Ｐゴシック"/>
              </a:rPr>
              <a:t> в диапазоне 192.0.2.0—192.0.2.255 (192.0.2.0/24) отложены для образовательных и обучающих целей и используются в документации и примерах сетей</a:t>
            </a:r>
            <a:endParaRPr lang="ru-RU" sz="2100" dirty="0" smtClean="0"/>
          </a:p>
          <a:p>
            <a:pPr marL="236555" indent="-236555" algn="l" defTabSz="814365">
              <a:lnSpc>
                <a:spcPct val="95000"/>
              </a:lnSpc>
              <a:spcBef>
                <a:spcPct val="50000"/>
              </a:spcBef>
              <a:spcAft>
                <a:spcPct val="0"/>
              </a:spcAft>
              <a:buClr>
                <a:srgbClr val="708CA1"/>
              </a:buClr>
              <a:buFont typeface="Wingdings"/>
              <a:buChar char="§"/>
            </a:pPr>
            <a:r>
              <a:rPr lang="ru-RU" sz="2100" b="1" i="0" dirty="0" smtClean="0">
                <a:solidFill>
                  <a:srgbClr val="000000"/>
                </a:solidFill>
                <a:latin typeface="Arial"/>
                <a:ea typeface="ＭＳ Ｐゴシック"/>
                <a:cs typeface="ＭＳ Ｐゴシック"/>
              </a:rPr>
              <a:t>Экспериментальные адреса:</a:t>
            </a:r>
            <a:r>
              <a:rPr lang="ru-RU" sz="2100" b="0" i="0" dirty="0" smtClean="0">
                <a:solidFill>
                  <a:srgbClr val="000000"/>
                </a:solidFill>
                <a:latin typeface="Arial"/>
                <a:ea typeface="ＭＳ Ｐゴシック"/>
                <a:cs typeface="ＭＳ Ｐゴシック"/>
              </a:rPr>
              <a:t> в диапазоне 240.0.0.0—255.255.255.254 зарезервированы</a:t>
            </a:r>
            <a:endParaRPr lang="ru-RU" sz="2100" b="1" dirty="0" smtClean="0"/>
          </a:p>
        </p:txBody>
      </p:sp>
    </p:spTree>
    <p:extLst>
      <p:ext uri="{BB962C8B-B14F-4D97-AF65-F5344CB8AC3E}">
        <p14:creationId xmlns:p14="http://schemas.microsoft.com/office/powerpoint/2010/main" val="356092421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Типы IPv4-адресов</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Устаревшая классовая адресация</a:t>
            </a:r>
            <a:endParaRPr lang="ru-RU">
              <a:latin typeface="Arial" charset="0"/>
            </a:endParaRPr>
          </a:p>
        </p:txBody>
      </p:sp>
      <p:pic>
        <p:nvPicPr>
          <p:cNvPr id="5124" name="Picture 4" descr="E:\Work\CIE105259_Netacad Team\ITN course\RUS\en_ITN_Instructor-PPTs\Chapter8\ITN_instructorPPT_Chapter8_Page24-1.jpg"/>
          <p:cNvPicPr>
            <a:picLocks noChangeAspect="1" noChangeArrowheads="1"/>
          </p:cNvPicPr>
          <p:nvPr/>
        </p:nvPicPr>
        <p:blipFill>
          <a:blip r:embed="rId3"/>
          <a:srcRect r="4381" b="7301"/>
          <a:stretch>
            <a:fillRect/>
          </a:stretch>
        </p:blipFill>
        <p:spPr bwMode="auto">
          <a:xfrm>
            <a:off x="304800" y="1611380"/>
            <a:ext cx="8564162" cy="3337991"/>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Типы IPv4-адресов</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Устаревшая классовая адресация</a:t>
            </a:r>
            <a:endParaRPr lang="ru-RU">
              <a:latin typeface="Arial"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9123" y="1232592"/>
            <a:ext cx="5936416" cy="5581021"/>
          </a:xfrm>
          <a:prstGeom prst="rect">
            <a:avLst/>
          </a:prstGeom>
        </p:spPr>
      </p:pic>
    </p:spTree>
    <p:extLst>
      <p:ext uri="{BB962C8B-B14F-4D97-AF65-F5344CB8AC3E}">
        <p14:creationId xmlns:p14="http://schemas.microsoft.com/office/powerpoint/2010/main" val="1258548428"/>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Типы IPv4-адресов</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Устаревшая классовая адресация</a:t>
            </a:r>
            <a:endParaRPr lang="ru-RU">
              <a:latin typeface="Arial" charset="0"/>
            </a:endParaRPr>
          </a:p>
        </p:txBody>
      </p:sp>
      <p:sp>
        <p:nvSpPr>
          <p:cNvPr id="2" name="TextBox 1"/>
          <p:cNvSpPr txBox="1"/>
          <p:nvPr/>
        </p:nvSpPr>
        <p:spPr>
          <a:xfrm>
            <a:off x="290286" y="1654629"/>
            <a:ext cx="8592457" cy="2751522"/>
          </a:xfrm>
          <a:prstGeom prst="rect">
            <a:avLst/>
          </a:prstGeom>
          <a:noFill/>
        </p:spPr>
        <p:txBody>
          <a:bodyPr wrap="square" rtlCol="0">
            <a:spAutoFit/>
          </a:bodyPr>
          <a:lstStyle/>
          <a:p>
            <a:pPr algn="l">
              <a:buNone/>
            </a:pPr>
            <a:r>
              <a:rPr lang="ru-RU" sz="2400" b="1" i="0" smtClean="0">
                <a:solidFill>
                  <a:schemeClr val="tx1"/>
                </a:solidFill>
                <a:latin typeface="Arial"/>
                <a:ea typeface="ＭＳ Ｐゴシック"/>
                <a:cs typeface="ＭＳ Ｐゴシック"/>
              </a:rPr>
              <a:t>Бесклассовая адресация</a:t>
            </a:r>
            <a:endParaRPr lang="ru-RU" smtClean="0"/>
          </a:p>
          <a:p>
            <a:pPr marL="342900" indent="-342900" algn="l">
              <a:buFont typeface="Arial"/>
              <a:buChar char="•"/>
            </a:pPr>
            <a:r>
              <a:rPr lang="ru-RU" sz="2400" b="0" i="0" smtClean="0">
                <a:solidFill>
                  <a:schemeClr val="tx1"/>
                </a:solidFill>
                <a:latin typeface="Arial"/>
                <a:ea typeface="ＭＳ Ｐゴシック"/>
                <a:cs typeface="ＭＳ Ｐゴシック"/>
              </a:rPr>
              <a:t>Формальное имя — бесклассовая междоменная маршрутизация (CIDR, произносится как «сайдер»)</a:t>
            </a:r>
          </a:p>
          <a:p>
            <a:pPr marL="342900" indent="-342900" algn="l">
              <a:buFont typeface="Arial"/>
              <a:buChar char="•"/>
            </a:pPr>
            <a:r>
              <a:rPr lang="ru-RU" sz="2400" b="0" i="0" smtClean="0">
                <a:solidFill>
                  <a:schemeClr val="tx1"/>
                </a:solidFill>
                <a:latin typeface="Arial"/>
                <a:ea typeface="ＭＳ Ｐゴシック"/>
                <a:cs typeface="ＭＳ Ｐゴシック"/>
              </a:rPr>
              <a:t>Создан новый набор стандартов, с помощью которого поставщики услуг выделяют IPv4-адреса на любой границе бита адреса (длина префикса), а не только по адресу класса A, B или C</a:t>
            </a:r>
            <a:endParaRPr lang="ru-RU" smtClean="0"/>
          </a:p>
          <a:p>
            <a:pPr algn="ctr">
              <a:lnSpc>
                <a:spcPct val="90000"/>
              </a:lnSpc>
              <a:buNone/>
            </a:pPr>
            <a:endParaRPr lang="ru-RU"/>
          </a:p>
        </p:txBody>
      </p:sp>
    </p:spTree>
    <p:extLst>
      <p:ext uri="{BB962C8B-B14F-4D97-AF65-F5344CB8AC3E}">
        <p14:creationId xmlns:p14="http://schemas.microsoft.com/office/powerpoint/2010/main" val="3880867561"/>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Типы IPv4-адресов</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Назначение IP-адресов</a:t>
            </a:r>
            <a:endParaRPr lang="ru-RU">
              <a:latin typeface="Arial" charset="0"/>
            </a:endParaRPr>
          </a:p>
        </p:txBody>
      </p:sp>
      <p:sp>
        <p:nvSpPr>
          <p:cNvPr id="3" name="TextBox 2"/>
          <p:cNvSpPr txBox="1"/>
          <p:nvPr/>
        </p:nvSpPr>
        <p:spPr>
          <a:xfrm>
            <a:off x="595191" y="1493967"/>
            <a:ext cx="6509603" cy="757130"/>
          </a:xfrm>
          <a:prstGeom prst="rect">
            <a:avLst/>
          </a:prstGeom>
          <a:noFill/>
        </p:spPr>
        <p:txBody>
          <a:bodyPr wrap="none" rtlCol="0">
            <a:spAutoFit/>
          </a:bodyPr>
          <a:lstStyle/>
          <a:p>
            <a:pPr algn="l">
              <a:buNone/>
            </a:pPr>
            <a:r>
              <a:rPr lang="ru-RU" sz="2400" b="0" i="0" smtClean="0">
                <a:solidFill>
                  <a:schemeClr val="tx1"/>
                </a:solidFill>
                <a:latin typeface="Arial"/>
                <a:ea typeface="ＭＳ Ｐゴシック"/>
                <a:cs typeface="ＭＳ Ｐゴシック"/>
              </a:rPr>
              <a:t>Региональные интернет-регистраторы (RIR)</a:t>
            </a:r>
          </a:p>
          <a:p>
            <a:pPr algn="l">
              <a:buNone/>
            </a:pPr>
            <a:r>
              <a:rPr lang="ru-RU" sz="2400" b="0" i="0" smtClean="0">
                <a:solidFill>
                  <a:schemeClr val="tx1"/>
                </a:solidFill>
                <a:latin typeface="Arial"/>
                <a:ea typeface="ＭＳ Ｐゴシック"/>
                <a:cs typeface="ＭＳ Ｐゴシック"/>
              </a:rPr>
              <a:t>Основные регистраторы:</a:t>
            </a:r>
            <a:endParaRPr lang="ru-RU" sz="2400" b="0" i="0">
              <a:solidFill>
                <a:schemeClr val="tx1"/>
              </a:solidFill>
              <a:latin typeface="Arial"/>
              <a:ea typeface="ＭＳ Ｐゴシック"/>
              <a:cs typeface="ＭＳ Ｐゴシック"/>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919" y="2529632"/>
            <a:ext cx="6789910" cy="3696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Структура IPv4-адреса</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Двоичное представление чисел</a:t>
            </a:r>
            <a:endParaRPr lang="ru-RU">
              <a:latin typeface="Arial" charset="0"/>
            </a:endParaRPr>
          </a:p>
        </p:txBody>
      </p:sp>
      <p:sp>
        <p:nvSpPr>
          <p:cNvPr id="4" name="Объект 3"/>
          <p:cNvSpPr>
            <a:spLocks noGrp="1"/>
          </p:cNvSpPr>
          <p:nvPr>
            <p:ph idx="1"/>
          </p:nvPr>
        </p:nvSpPr>
        <p:spPr>
          <a:xfrm>
            <a:off x="2727072" y="1510120"/>
            <a:ext cx="3705748" cy="1483451"/>
          </a:xfrm>
        </p:spPr>
        <p:txBody>
          <a:bodyPr/>
          <a:lstStyle/>
          <a:p>
            <a:pPr marL="0" indent="0" algn="ctr">
              <a:buNone/>
            </a:pPr>
            <a:r>
              <a:rPr lang="en-US" sz="9600" b="1" dirty="0" smtClean="0"/>
              <a:t>0 </a:t>
            </a:r>
            <a:r>
              <a:rPr lang="ru-RU" sz="9600" b="1" dirty="0" smtClean="0"/>
              <a:t>и 1</a:t>
            </a:r>
            <a:endParaRPr lang="en-US" sz="9600" b="1" dirty="0"/>
          </a:p>
        </p:txBody>
      </p:sp>
      <p:sp>
        <p:nvSpPr>
          <p:cNvPr id="5" name="TextBox 4"/>
          <p:cNvSpPr txBox="1"/>
          <p:nvPr/>
        </p:nvSpPr>
        <p:spPr>
          <a:xfrm>
            <a:off x="500743" y="3450772"/>
            <a:ext cx="8207829" cy="2585323"/>
          </a:xfrm>
          <a:prstGeom prst="rect">
            <a:avLst/>
          </a:prstGeom>
          <a:noFill/>
        </p:spPr>
        <p:txBody>
          <a:bodyPr wrap="square" rtlCol="0">
            <a:spAutoFit/>
          </a:bodyPr>
          <a:lstStyle/>
          <a:p>
            <a:r>
              <a:rPr lang="ru-RU" sz="3600" dirty="0" smtClean="0">
                <a:solidFill>
                  <a:srgbClr val="333333"/>
                </a:solidFill>
                <a:latin typeface="CiscoSansTTLight"/>
              </a:rPr>
              <a:t>Буква «А</a:t>
            </a:r>
            <a:r>
              <a:rPr lang="ru-RU" sz="3600" dirty="0">
                <a:solidFill>
                  <a:srgbClr val="333333"/>
                </a:solidFill>
                <a:latin typeface="CiscoSansTTLight"/>
              </a:rPr>
              <a:t>» в коде ASCII представлена в виде бита </a:t>
            </a:r>
            <a:r>
              <a:rPr lang="ru-RU" sz="3600" b="1" dirty="0" smtClean="0">
                <a:solidFill>
                  <a:srgbClr val="333333"/>
                </a:solidFill>
                <a:latin typeface="CiscoSansTTLight"/>
              </a:rPr>
              <a:t>01000001</a:t>
            </a:r>
            <a:r>
              <a:rPr lang="ru-RU" sz="3600" dirty="0" smtClean="0">
                <a:solidFill>
                  <a:srgbClr val="333333"/>
                </a:solidFill>
                <a:latin typeface="CiscoSansTTLight"/>
              </a:rPr>
              <a:t>.</a:t>
            </a:r>
          </a:p>
          <a:p>
            <a:endParaRPr lang="ru-RU" sz="3600" dirty="0" smtClean="0">
              <a:solidFill>
                <a:srgbClr val="333333"/>
              </a:solidFill>
              <a:latin typeface="CiscoSansTTLight"/>
            </a:endParaRPr>
          </a:p>
          <a:p>
            <a:r>
              <a:rPr lang="ru-RU" sz="3600" dirty="0" smtClean="0">
                <a:solidFill>
                  <a:srgbClr val="333333"/>
                </a:solidFill>
                <a:latin typeface="CiscoSansTTLight"/>
              </a:rPr>
              <a:t>Буква </a:t>
            </a:r>
            <a:r>
              <a:rPr lang="ru-RU" sz="3600" dirty="0">
                <a:solidFill>
                  <a:srgbClr val="333333"/>
                </a:solidFill>
                <a:latin typeface="CiscoSansTTLight"/>
              </a:rPr>
              <a:t>нижнего регистра «a» представлена в виде бита </a:t>
            </a:r>
            <a:r>
              <a:rPr lang="ru-RU" sz="3600" b="1" dirty="0">
                <a:solidFill>
                  <a:srgbClr val="333333"/>
                </a:solidFill>
                <a:latin typeface="CiscoSansTTLight"/>
              </a:rPr>
              <a:t>01100001</a:t>
            </a:r>
            <a:r>
              <a:rPr lang="ru-RU" sz="3600" dirty="0">
                <a:solidFill>
                  <a:srgbClr val="333333"/>
                </a:solidFill>
                <a:latin typeface="CiscoSansTTLight"/>
              </a:rPr>
              <a:t>.</a:t>
            </a:r>
            <a:endParaRPr lang="en-US" sz="3600" dirty="0"/>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Типы IPv4-адресов</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Назначение IP-адресов</a:t>
            </a:r>
            <a:endParaRPr lang="ru-RU">
              <a:latin typeface="Arial"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024" y="1232592"/>
            <a:ext cx="6551844" cy="5469673"/>
          </a:xfrm>
          <a:prstGeom prst="rect">
            <a:avLst/>
          </a:prstGeom>
        </p:spPr>
      </p:pic>
      <p:sp>
        <p:nvSpPr>
          <p:cNvPr id="8" name="Стрелка вниз 7"/>
          <p:cNvSpPr/>
          <p:nvPr/>
        </p:nvSpPr>
        <p:spPr bwMode="auto">
          <a:xfrm rot="4461676">
            <a:off x="6581671" y="1223497"/>
            <a:ext cx="440184" cy="129623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9" name="TextBox 8"/>
          <p:cNvSpPr txBox="1"/>
          <p:nvPr/>
        </p:nvSpPr>
        <p:spPr>
          <a:xfrm>
            <a:off x="6845523" y="934043"/>
            <a:ext cx="2020690" cy="424732"/>
          </a:xfrm>
          <a:prstGeom prst="rect">
            <a:avLst/>
          </a:prstGeom>
          <a:noFill/>
        </p:spPr>
        <p:txBody>
          <a:bodyPr wrap="square" rtlCol="0">
            <a:spAutoFit/>
          </a:bodyPr>
          <a:lstStyle/>
          <a:p>
            <a:r>
              <a:rPr lang="ru-RU" b="1" dirty="0" smtClean="0">
                <a:solidFill>
                  <a:srgbClr val="FF0000"/>
                </a:solidFill>
              </a:rPr>
              <a:t>ДОРОГО!</a:t>
            </a:r>
            <a:endParaRPr lang="en-US" b="1" dirty="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Типы IPv4-адресов</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Назначение IP-адресов</a:t>
            </a:r>
            <a:endParaRPr lang="ru-RU">
              <a:latin typeface="Arial"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172" y="1361686"/>
            <a:ext cx="6163547" cy="5010822"/>
          </a:xfrm>
          <a:prstGeom prst="rect">
            <a:avLst/>
          </a:prstGeom>
        </p:spPr>
      </p:pic>
    </p:spTree>
    <p:extLst>
      <p:ext uri="{BB962C8B-B14F-4D97-AF65-F5344CB8AC3E}">
        <p14:creationId xmlns:p14="http://schemas.microsoft.com/office/powerpoint/2010/main" val="2011721460"/>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Типы IPv4-адресов</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Назначение IP-адресов</a:t>
            </a:r>
            <a:endParaRPr lang="ru-RU">
              <a:latin typeface="Arial"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140" y="1412519"/>
            <a:ext cx="6209612" cy="5209174"/>
          </a:xfrm>
          <a:prstGeom prst="rect">
            <a:avLst/>
          </a:prstGeom>
        </p:spPr>
      </p:pic>
    </p:spTree>
    <p:extLst>
      <p:ext uri="{BB962C8B-B14F-4D97-AF65-F5344CB8AC3E}">
        <p14:creationId xmlns:p14="http://schemas.microsoft.com/office/powerpoint/2010/main" val="254753809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Проблемы IPv4-адресов</a:t>
            </a: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Потребность в использовании IPv6-адресов</a:t>
            </a:r>
            <a:endParaRPr lang="ru-RU" sz="3000" dirty="0">
              <a:latin typeface="Arial" charset="0"/>
            </a:endParaRPr>
          </a:p>
        </p:txBody>
      </p:sp>
      <p:sp>
        <p:nvSpPr>
          <p:cNvPr id="2" name="Content Placeholder 1"/>
          <p:cNvSpPr>
            <a:spLocks noGrp="1"/>
          </p:cNvSpPr>
          <p:nvPr>
            <p:ph idx="1"/>
          </p:nvPr>
        </p:nvSpPr>
        <p:spPr>
          <a:xfrm>
            <a:off x="213109" y="1771584"/>
            <a:ext cx="8733677" cy="5086416"/>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Протокол IPv6 является более поздней версией протокола IPv4</a:t>
            </a:r>
          </a:p>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Истощение пространства адресов IPv4 обусловило переход к протоколу IPv6</a:t>
            </a:r>
            <a:endParaRPr lang="ru-RU" dirty="0" smtClean="0"/>
          </a:p>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По прогнозам, все пять региональных интернет-регистраторов исчерпают IPv4-адреса в период с 2015 до 2020 гг.</a:t>
            </a:r>
          </a:p>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В связи с растущим распространением Интернета, ограниченным пространством IPv4-адресов, а также проблемами, связанными с протоколом NAT и «Вещественным Интернетом», появилась необходимость перейти на использование IPv6-адресов.</a:t>
            </a:r>
            <a:endParaRPr lang="ru-RU" dirty="0"/>
          </a:p>
        </p:txBody>
      </p:sp>
    </p:spTree>
    <p:extLst>
      <p:ext uri="{BB962C8B-B14F-4D97-AF65-F5344CB8AC3E}">
        <p14:creationId xmlns:p14="http://schemas.microsoft.com/office/powerpoint/2010/main" val="2110371000"/>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Проблемы IPv4-адресов</a:t>
            </a: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Потребность в использовании IPv6-адресов</a:t>
            </a:r>
            <a:endParaRPr lang="ru-RU" sz="3000" dirty="0">
              <a:latin typeface="Arial" charset="0"/>
            </a:endParaRPr>
          </a:p>
        </p:txBody>
      </p:sp>
      <p:sp>
        <p:nvSpPr>
          <p:cNvPr id="2" name="Content Placeholder 1"/>
          <p:cNvSpPr>
            <a:spLocks noGrp="1"/>
          </p:cNvSpPr>
          <p:nvPr>
            <p:ph idx="1"/>
          </p:nvPr>
        </p:nvSpPr>
        <p:spPr>
          <a:xfrm>
            <a:off x="198594" y="1741713"/>
            <a:ext cx="8733677" cy="4499429"/>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Теоретически IPv4-адрес ограничен максимальным количеством в 4,3 миллиарда адресов и частными адресами в сочетании с NAT </a:t>
            </a:r>
            <a:endParaRPr lang="ru-RU" dirty="0" smtClean="0"/>
          </a:p>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Расширенное пространство 128-битных IPv6-адресов предоставляет 340 </a:t>
            </a:r>
            <a:r>
              <a:rPr lang="ru-RU" sz="2400" b="0" i="0" dirty="0" err="1" smtClean="0">
                <a:solidFill>
                  <a:srgbClr val="000000"/>
                </a:solidFill>
                <a:latin typeface="Arial"/>
                <a:ea typeface="ＭＳ Ｐゴシック"/>
                <a:cs typeface="ＭＳ Ｐゴシック"/>
              </a:rPr>
              <a:t>ундециллионов</a:t>
            </a:r>
            <a:r>
              <a:rPr lang="ru-RU" sz="2400" b="0" i="0" dirty="0" smtClean="0">
                <a:solidFill>
                  <a:srgbClr val="000000"/>
                </a:solidFill>
                <a:latin typeface="Arial"/>
                <a:ea typeface="ＭＳ Ｐゴシック"/>
                <a:cs typeface="ＭＳ Ｐゴシック"/>
              </a:rPr>
              <a:t> </a:t>
            </a:r>
            <a:r>
              <a:rPr lang="ru-RU" sz="2400" b="0" i="0" dirty="0" smtClean="0">
                <a:solidFill>
                  <a:srgbClr val="000000"/>
                </a:solidFill>
                <a:latin typeface="Arial"/>
                <a:ea typeface="ＭＳ Ｐゴシック"/>
                <a:cs typeface="ＭＳ Ｐゴシック"/>
              </a:rPr>
              <a:t>адресов (</a:t>
            </a:r>
            <a:r>
              <a:rPr lang="ru-RU" sz="2400" b="1" i="0" dirty="0" smtClean="0">
                <a:solidFill>
                  <a:srgbClr val="FF0000"/>
                </a:solidFill>
                <a:latin typeface="Arial"/>
                <a:ea typeface="ＭＳ Ｐゴシック"/>
                <a:cs typeface="ＭＳ Ｐゴシック"/>
              </a:rPr>
              <a:t>340 + 36 нулей</a:t>
            </a:r>
            <a:r>
              <a:rPr lang="ru-RU" sz="2400" b="0" i="0" dirty="0" smtClean="0">
                <a:solidFill>
                  <a:srgbClr val="000000"/>
                </a:solidFill>
                <a:latin typeface="Arial"/>
                <a:ea typeface="ＭＳ Ｐゴシック"/>
                <a:cs typeface="ＭＳ Ｐゴシック"/>
              </a:rPr>
              <a:t>)</a:t>
            </a:r>
            <a:endParaRPr lang="ru-RU" sz="2400" b="0" i="0" dirty="0" smtClean="0">
              <a:solidFill>
                <a:srgbClr val="000000"/>
              </a:solidFill>
              <a:latin typeface="Arial"/>
              <a:ea typeface="ＭＳ Ｐゴシック"/>
              <a:cs typeface="ＭＳ Ｐゴシック"/>
            </a:endParaRPr>
          </a:p>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IPv6 позволяет устранить ограничения IPv4 и добавить дополнительные усовершенствования (например ICMPv6)</a:t>
            </a:r>
            <a:endParaRPr lang="ru-RU" b="1" dirty="0"/>
          </a:p>
        </p:txBody>
      </p:sp>
    </p:spTree>
    <p:extLst>
      <p:ext uri="{BB962C8B-B14F-4D97-AF65-F5344CB8AC3E}">
        <p14:creationId xmlns:p14="http://schemas.microsoft.com/office/powerpoint/2010/main" val="2484954065"/>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93868" y="583074"/>
            <a:ext cx="8772157" cy="838200"/>
          </a:xfrm>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Проблемы IPv4-адресов</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Параллельное использование IPv4- и IPv6-адресов</a:t>
            </a:r>
            <a:endParaRPr lang="ru-RU" sz="3000" dirty="0">
              <a:latin typeface="Arial" charset="0"/>
            </a:endParaRPr>
          </a:p>
        </p:txBody>
      </p:sp>
      <p:sp>
        <p:nvSpPr>
          <p:cNvPr id="3" name="TextBox 2"/>
          <p:cNvSpPr txBox="1"/>
          <p:nvPr/>
        </p:nvSpPr>
        <p:spPr>
          <a:xfrm>
            <a:off x="464456" y="1349829"/>
            <a:ext cx="8186057" cy="424732"/>
          </a:xfrm>
          <a:prstGeom prst="rect">
            <a:avLst/>
          </a:prstGeom>
          <a:noFill/>
        </p:spPr>
        <p:txBody>
          <a:bodyPr wrap="square" rtlCol="0">
            <a:spAutoFit/>
          </a:bodyPr>
          <a:lstStyle/>
          <a:p>
            <a:pPr algn="l">
              <a:buNone/>
            </a:pPr>
            <a:r>
              <a:rPr lang="ru-RU" sz="2400" b="0" i="0" smtClean="0">
                <a:solidFill>
                  <a:schemeClr val="tx1"/>
                </a:solidFill>
                <a:latin typeface="Arial"/>
                <a:ea typeface="ＭＳ Ｐゴシック"/>
                <a:cs typeface="ＭＳ Ｐゴシック"/>
              </a:rPr>
              <a:t>Методы перехода можно разделить на три категории.</a:t>
            </a:r>
            <a:endParaRPr lang="ru-RU" sz="2400" b="0" i="0">
              <a:solidFill>
                <a:schemeClr val="tx1"/>
              </a:solidFill>
              <a:latin typeface="Arial"/>
              <a:ea typeface="ＭＳ Ｐゴシック"/>
              <a:cs typeface="ＭＳ Ｐゴシック"/>
            </a:endParaRPr>
          </a:p>
        </p:txBody>
      </p:sp>
      <p:sp>
        <p:nvSpPr>
          <p:cNvPr id="4" name="TextBox 3"/>
          <p:cNvSpPr txBox="1"/>
          <p:nvPr/>
        </p:nvSpPr>
        <p:spPr>
          <a:xfrm>
            <a:off x="986970" y="2830286"/>
            <a:ext cx="813025" cy="424732"/>
          </a:xfrm>
          <a:prstGeom prst="rect">
            <a:avLst/>
          </a:prstGeom>
          <a:noFill/>
        </p:spPr>
        <p:txBody>
          <a:bodyPr wrap="square" rtlCol="0">
            <a:spAutoFit/>
          </a:bodyPr>
          <a:lstStyle/>
          <a:p>
            <a:pPr algn="ctr">
              <a:lnSpc>
                <a:spcPct val="90000"/>
              </a:lnSpc>
              <a:buNone/>
            </a:pPr>
            <a:r>
              <a:rPr lang="ru-RU" sz="2400" b="0" i="0" smtClean="0">
                <a:solidFill>
                  <a:schemeClr val="tx1"/>
                </a:solidFill>
                <a:latin typeface="Arial"/>
                <a:ea typeface="ＭＳ Ｐゴシック"/>
                <a:cs typeface="ＭＳ Ｐゴシック"/>
              </a:rPr>
              <a:t>№1</a:t>
            </a:r>
            <a:endParaRPr lang="ru-RU"/>
          </a:p>
        </p:txBody>
      </p:sp>
      <p:sp>
        <p:nvSpPr>
          <p:cNvPr id="5" name="TextBox 4"/>
          <p:cNvSpPr txBox="1"/>
          <p:nvPr/>
        </p:nvSpPr>
        <p:spPr>
          <a:xfrm>
            <a:off x="1161143" y="5138055"/>
            <a:ext cx="6908800" cy="1421928"/>
          </a:xfrm>
          <a:prstGeom prst="rect">
            <a:avLst/>
          </a:prstGeom>
          <a:noFill/>
        </p:spPr>
        <p:txBody>
          <a:bodyPr wrap="square" rtlCol="0">
            <a:spAutoFit/>
          </a:bodyPr>
          <a:lstStyle/>
          <a:p>
            <a:pPr algn="ctr">
              <a:lnSpc>
                <a:spcPct val="90000"/>
              </a:lnSpc>
              <a:buNone/>
            </a:pPr>
            <a:r>
              <a:rPr lang="ru-RU" sz="2400" b="1" i="0" dirty="0" smtClean="0">
                <a:solidFill>
                  <a:schemeClr val="tx1"/>
                </a:solidFill>
                <a:latin typeface="Arial"/>
                <a:ea typeface="ＭＳ Ｐゴシック"/>
                <a:cs typeface="ＭＳ Ｐゴシック"/>
              </a:rPr>
              <a:t>Двойной стек</a:t>
            </a:r>
            <a:r>
              <a:rPr lang="ru-RU" sz="2400" b="0" i="0" dirty="0" smtClean="0">
                <a:solidFill>
                  <a:schemeClr val="tx1"/>
                </a:solidFill>
                <a:latin typeface="Arial"/>
                <a:ea typeface="ＭＳ Ｐゴシック"/>
                <a:cs typeface="ＭＳ Ｐゴシック"/>
              </a:rPr>
              <a:t>: позволяет совмещать IPv4- и IPv6-адреса в пределах одной сети. Устройства могут параллельно использовать стеки протоколов IPv4- и IPv6-адресов.</a:t>
            </a:r>
            <a:endParaRPr lang="ru-RU" dirty="0"/>
          </a:p>
        </p:txBody>
      </p:sp>
      <p:pic>
        <p:nvPicPr>
          <p:cNvPr id="8194" name="Picture 2"/>
          <p:cNvPicPr>
            <a:picLocks noChangeAspect="1" noChangeArrowheads="1"/>
          </p:cNvPicPr>
          <p:nvPr/>
        </p:nvPicPr>
        <p:blipFill>
          <a:blip r:embed="rId3"/>
          <a:srcRect t="19376"/>
          <a:stretch>
            <a:fillRect/>
          </a:stretch>
        </p:blipFill>
        <p:spPr bwMode="auto">
          <a:xfrm>
            <a:off x="2394930" y="1976527"/>
            <a:ext cx="4891241" cy="3172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93868" y="612102"/>
            <a:ext cx="8772157" cy="838200"/>
          </a:xfrm>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Проблемы IPv4-адресов</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Параллельное использование IPv4- и IPv6-адресов</a:t>
            </a:r>
            <a:endParaRPr lang="ru-RU" sz="3000" dirty="0">
              <a:latin typeface="Arial" charset="0"/>
            </a:endParaRPr>
          </a:p>
        </p:txBody>
      </p:sp>
      <p:sp>
        <p:nvSpPr>
          <p:cNvPr id="2" name="TextBox 1"/>
          <p:cNvSpPr txBox="1"/>
          <p:nvPr/>
        </p:nvSpPr>
        <p:spPr>
          <a:xfrm>
            <a:off x="914400" y="2385690"/>
            <a:ext cx="2162629" cy="424732"/>
          </a:xfrm>
          <a:prstGeom prst="rect">
            <a:avLst/>
          </a:prstGeom>
          <a:noFill/>
        </p:spPr>
        <p:txBody>
          <a:bodyPr wrap="square" rtlCol="0">
            <a:spAutoFit/>
          </a:bodyPr>
          <a:lstStyle/>
          <a:p>
            <a:pPr algn="ctr">
              <a:lnSpc>
                <a:spcPct val="90000"/>
              </a:lnSpc>
              <a:buNone/>
            </a:pPr>
            <a:r>
              <a:rPr lang="ru-RU" sz="2400" b="0" i="0" smtClean="0">
                <a:solidFill>
                  <a:schemeClr val="tx1"/>
                </a:solidFill>
                <a:latin typeface="Arial"/>
                <a:ea typeface="ＭＳ Ｐゴシック"/>
                <a:cs typeface="ＭＳ Ｐゴシック"/>
              </a:rPr>
              <a:t>№2</a:t>
            </a:r>
            <a:endParaRPr lang="ru-RU"/>
          </a:p>
        </p:txBody>
      </p:sp>
      <p:sp>
        <p:nvSpPr>
          <p:cNvPr id="4" name="TextBox 3"/>
          <p:cNvSpPr txBox="1"/>
          <p:nvPr/>
        </p:nvSpPr>
        <p:spPr>
          <a:xfrm>
            <a:off x="1291771" y="4876800"/>
            <a:ext cx="6502400" cy="1089529"/>
          </a:xfrm>
          <a:prstGeom prst="rect">
            <a:avLst/>
          </a:prstGeom>
          <a:noFill/>
        </p:spPr>
        <p:txBody>
          <a:bodyPr wrap="square" rtlCol="0">
            <a:spAutoFit/>
          </a:bodyPr>
          <a:lstStyle/>
          <a:p>
            <a:pPr algn="ctr">
              <a:lnSpc>
                <a:spcPct val="90000"/>
              </a:lnSpc>
              <a:buNone/>
            </a:pPr>
            <a:r>
              <a:rPr lang="ru-RU" sz="2400" b="1" i="0" smtClean="0">
                <a:solidFill>
                  <a:schemeClr val="tx1"/>
                </a:solidFill>
                <a:latin typeface="Arial"/>
                <a:ea typeface="ＭＳ Ｐゴシック"/>
                <a:cs typeface="ＭＳ Ｐゴシック"/>
              </a:rPr>
              <a:t>Туннелирование</a:t>
            </a:r>
            <a:r>
              <a:rPr lang="ru-RU" sz="2400" b="0" i="0" smtClean="0">
                <a:solidFill>
                  <a:schemeClr val="tx1"/>
                </a:solidFill>
                <a:latin typeface="Arial"/>
                <a:ea typeface="ＭＳ Ｐゴシック"/>
                <a:cs typeface="ＭＳ Ｐゴシック"/>
              </a:rPr>
              <a:t>: способ передачи пакетов IPv6 по IPv4-сети. Пакет IPv6 инкапсулируется внутри пакета IPv4.</a:t>
            </a:r>
            <a:endParaRPr lang="ru-RU"/>
          </a:p>
        </p:txBody>
      </p:sp>
      <p:pic>
        <p:nvPicPr>
          <p:cNvPr id="9218" name="Picture 2"/>
          <p:cNvPicPr>
            <a:picLocks noChangeAspect="1" noChangeArrowheads="1"/>
          </p:cNvPicPr>
          <p:nvPr/>
        </p:nvPicPr>
        <p:blipFill>
          <a:blip r:embed="rId3"/>
          <a:srcRect t="16260" b="8663"/>
          <a:stretch>
            <a:fillRect/>
          </a:stretch>
        </p:blipFill>
        <p:spPr bwMode="auto">
          <a:xfrm>
            <a:off x="2434946" y="1950163"/>
            <a:ext cx="5039911" cy="2854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3850446"/>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srcRect t="41936" b="9954"/>
          <a:stretch>
            <a:fillRect/>
          </a:stretch>
        </p:blipFill>
        <p:spPr bwMode="auto">
          <a:xfrm>
            <a:off x="1486761" y="2394857"/>
            <a:ext cx="6797427" cy="2075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177" name="Rectangle 2"/>
          <p:cNvSpPr>
            <a:spLocks noGrp="1" noChangeArrowheads="1"/>
          </p:cNvSpPr>
          <p:nvPr>
            <p:ph type="title"/>
          </p:nvPr>
        </p:nvSpPr>
        <p:spPr>
          <a:xfrm>
            <a:off x="193868" y="597588"/>
            <a:ext cx="8772157" cy="838200"/>
          </a:xfrm>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Проблемы IPv4-адресов</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Параллельное использование IPv4- и IPv6-адресов</a:t>
            </a:r>
            <a:endParaRPr lang="ru-RU" sz="3000" dirty="0">
              <a:latin typeface="Arial" charset="0"/>
            </a:endParaRPr>
          </a:p>
        </p:txBody>
      </p:sp>
      <p:sp>
        <p:nvSpPr>
          <p:cNvPr id="2" name="TextBox 1"/>
          <p:cNvSpPr txBox="1"/>
          <p:nvPr/>
        </p:nvSpPr>
        <p:spPr>
          <a:xfrm>
            <a:off x="622549" y="2452914"/>
            <a:ext cx="872422" cy="424732"/>
          </a:xfrm>
          <a:prstGeom prst="rect">
            <a:avLst/>
          </a:prstGeom>
          <a:noFill/>
        </p:spPr>
        <p:txBody>
          <a:bodyPr wrap="square" rtlCol="0">
            <a:spAutoFit/>
          </a:bodyPr>
          <a:lstStyle/>
          <a:p>
            <a:pPr algn="ctr">
              <a:lnSpc>
                <a:spcPct val="90000"/>
              </a:lnSpc>
              <a:buNone/>
            </a:pPr>
            <a:r>
              <a:rPr lang="ru-RU" sz="2400" b="0" i="0" dirty="0" smtClean="0">
                <a:solidFill>
                  <a:schemeClr val="tx1"/>
                </a:solidFill>
                <a:latin typeface="Arial"/>
                <a:ea typeface="ＭＳ Ｐゴシック"/>
                <a:cs typeface="ＭＳ Ｐゴシック"/>
              </a:rPr>
              <a:t>№3</a:t>
            </a:r>
            <a:endParaRPr lang="ru-RU" dirty="0"/>
          </a:p>
        </p:txBody>
      </p:sp>
      <p:sp>
        <p:nvSpPr>
          <p:cNvPr id="4" name="TextBox 3"/>
          <p:cNvSpPr txBox="1"/>
          <p:nvPr/>
        </p:nvSpPr>
        <p:spPr>
          <a:xfrm>
            <a:off x="303240" y="4847775"/>
            <a:ext cx="8521451" cy="1754326"/>
          </a:xfrm>
          <a:prstGeom prst="rect">
            <a:avLst/>
          </a:prstGeom>
          <a:noFill/>
        </p:spPr>
        <p:txBody>
          <a:bodyPr wrap="square" rtlCol="0">
            <a:spAutoFit/>
          </a:bodyPr>
          <a:lstStyle/>
          <a:p>
            <a:pPr algn="ctr">
              <a:lnSpc>
                <a:spcPct val="90000"/>
              </a:lnSpc>
              <a:buNone/>
            </a:pPr>
            <a:r>
              <a:rPr lang="ru-RU" sz="2400" b="1" i="0" dirty="0" smtClean="0">
                <a:solidFill>
                  <a:schemeClr val="tx1"/>
                </a:solidFill>
                <a:latin typeface="Arial"/>
                <a:ea typeface="ＭＳ Ｐゴシック"/>
                <a:cs typeface="ＭＳ Ｐゴシック"/>
              </a:rPr>
              <a:t>Преобразование.</a:t>
            </a:r>
            <a:r>
              <a:rPr lang="ru-RU" sz="2400" b="0" i="0" dirty="0" smtClean="0">
                <a:solidFill>
                  <a:schemeClr val="tx1"/>
                </a:solidFill>
                <a:latin typeface="Arial"/>
                <a:ea typeface="ＭＳ Ｐゴシック"/>
                <a:cs typeface="ＭＳ Ｐゴシック"/>
              </a:rPr>
              <a:t> Преобразование сетевых адресов (NAT64) позволяет устройствам под управлением IPv6 обмениваться данными с устройствами IPv4 при помощи метода преобразования, аналогичного NAT для IPv4. Пакет IPv6 преобразовывается в пакет IPv4, и наоборот.</a:t>
            </a:r>
            <a:endParaRPr lang="ru-RU" sz="2400" b="0" i="0" dirty="0">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val="2935865744"/>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IPv6-адресация</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Шестнадцатеричная система счисления</a:t>
            </a:r>
            <a:endParaRPr lang="ru-RU">
              <a:latin typeface="Arial" charset="0"/>
            </a:endParaRPr>
          </a:p>
        </p:txBody>
      </p:sp>
      <p:sp>
        <p:nvSpPr>
          <p:cNvPr id="2" name="Content Placeholder 1"/>
          <p:cNvSpPr>
            <a:spLocks noGrp="1"/>
          </p:cNvSpPr>
          <p:nvPr>
            <p:ph idx="1"/>
          </p:nvPr>
        </p:nvSpPr>
        <p:spPr>
          <a:xfrm>
            <a:off x="213109" y="1771584"/>
            <a:ext cx="3342891" cy="5086416"/>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000" b="0" i="0" smtClean="0">
                <a:solidFill>
                  <a:srgbClr val="000000"/>
                </a:solidFill>
                <a:latin typeface="Arial"/>
                <a:ea typeface="ＭＳ Ｐゴシック"/>
                <a:cs typeface="ＭＳ Ｐゴシック"/>
              </a:rPr>
              <a:t>В шестнадцатеричной системе используется шестнадцатеричное основание</a:t>
            </a:r>
            <a:endParaRPr lang="ru-RU" sz="2000" smtClean="0"/>
          </a:p>
          <a:p>
            <a:pPr marL="236555" indent="-236555" algn="l" defTabSz="814365">
              <a:lnSpc>
                <a:spcPct val="95000"/>
              </a:lnSpc>
              <a:spcBef>
                <a:spcPct val="50000"/>
              </a:spcBef>
              <a:spcAft>
                <a:spcPct val="0"/>
              </a:spcAft>
              <a:buClr>
                <a:srgbClr val="708CA1"/>
              </a:buClr>
              <a:buFont typeface="Wingdings"/>
              <a:buChar char="§"/>
            </a:pPr>
            <a:r>
              <a:rPr lang="ru-RU" sz="2000" b="0" i="0" smtClean="0">
                <a:solidFill>
                  <a:srgbClr val="000000"/>
                </a:solidFill>
                <a:latin typeface="Arial"/>
                <a:ea typeface="ＭＳ Ｐゴシック"/>
                <a:cs typeface="ＭＳ Ｐゴシック"/>
              </a:rPr>
              <a:t>В системе счисления с шестнадцатеричным основанием используются числа от 0 до 9, а также буквы от A до F</a:t>
            </a:r>
          </a:p>
          <a:p>
            <a:pPr marL="236555" indent="-236555" algn="l" defTabSz="814365">
              <a:lnSpc>
                <a:spcPct val="95000"/>
              </a:lnSpc>
              <a:spcBef>
                <a:spcPct val="50000"/>
              </a:spcBef>
              <a:spcAft>
                <a:spcPct val="0"/>
              </a:spcAft>
              <a:buClr>
                <a:srgbClr val="708CA1"/>
              </a:buClr>
              <a:buFont typeface="Wingdings"/>
              <a:buChar char="§"/>
            </a:pPr>
            <a:r>
              <a:rPr lang="ru-RU" sz="2000" b="0" i="0" smtClean="0">
                <a:solidFill>
                  <a:srgbClr val="000000"/>
                </a:solidFill>
                <a:latin typeface="Arial"/>
                <a:ea typeface="ＭＳ Ｐゴシック"/>
                <a:cs typeface="ＭＳ Ｐゴシック"/>
              </a:rPr>
              <a:t>Четыре бита (половина байта) могут быть представлены одним шестнадцатеричным значением</a:t>
            </a:r>
          </a:p>
          <a:p>
            <a:pPr marL="236555" indent="-236555" algn="l" defTabSz="814365">
              <a:lnSpc>
                <a:spcPct val="95000"/>
              </a:lnSpc>
              <a:spcBef>
                <a:spcPct val="50000"/>
              </a:spcBef>
              <a:spcAft>
                <a:spcPct val="0"/>
              </a:spcAft>
              <a:buClr>
                <a:srgbClr val="708CA1"/>
              </a:buClr>
              <a:buFont typeface="Wingdings"/>
              <a:buChar char="§"/>
            </a:pPr>
            <a:endParaRPr lang="ru-RU" sz="2000"/>
          </a:p>
        </p:txBody>
      </p:sp>
      <p:pic>
        <p:nvPicPr>
          <p:cNvPr id="6146" name="Picture 2" descr="E:\Work\CIE105259_Netacad Team\ITN course\RUS\en_ITN_Instructor-PPTs\Chapter8\ITN_instructorPPT_Chapter8_Page34.jpg"/>
          <p:cNvPicPr>
            <a:picLocks noChangeAspect="1" noChangeArrowheads="1"/>
          </p:cNvPicPr>
          <p:nvPr/>
        </p:nvPicPr>
        <p:blipFill>
          <a:blip r:embed="rId3"/>
          <a:srcRect/>
          <a:stretch>
            <a:fillRect/>
          </a:stretch>
        </p:blipFill>
        <p:spPr bwMode="auto">
          <a:xfrm>
            <a:off x="3653876" y="1567316"/>
            <a:ext cx="5433842" cy="4935084"/>
          </a:xfrm>
          <a:prstGeom prst="rect">
            <a:avLst/>
          </a:prstGeom>
          <a:noFill/>
        </p:spPr>
      </p:pic>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IPv6-адресация</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Представление IPv6-адреса</a:t>
            </a:r>
            <a:endParaRPr lang="ru-RU">
              <a:latin typeface="Arial" charset="0"/>
            </a:endParaRPr>
          </a:p>
        </p:txBody>
      </p:sp>
      <p:sp>
        <p:nvSpPr>
          <p:cNvPr id="2" name="Content Placeholder 1"/>
          <p:cNvSpPr>
            <a:spLocks noGrp="1"/>
          </p:cNvSpPr>
          <p:nvPr>
            <p:ph idx="1"/>
          </p:nvPr>
        </p:nvSpPr>
        <p:spPr>
          <a:xfrm>
            <a:off x="213109" y="1771584"/>
            <a:ext cx="3342891" cy="5086416"/>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Рассмотрите шаблоны двоичных битов, соответствующие десятичным и шестнадцатеричным значениям</a:t>
            </a:r>
            <a:endParaRPr lang="ru-RU" dirty="0"/>
          </a:p>
        </p:txBody>
      </p:sp>
      <p:pic>
        <p:nvPicPr>
          <p:cNvPr id="7170" name="Picture 2" descr="E:\Work\CIE105259_Netacad Team\ITN course\RUS\en_ITN_Instructor-PPTs\Chapter8\ITN_instructorPPT_Chapter8_Page35.jpg"/>
          <p:cNvPicPr>
            <a:picLocks noChangeAspect="1" noChangeArrowheads="1"/>
          </p:cNvPicPr>
          <p:nvPr/>
        </p:nvPicPr>
        <p:blipFill>
          <a:blip r:embed="rId3"/>
          <a:srcRect/>
          <a:stretch>
            <a:fillRect/>
          </a:stretch>
        </p:blipFill>
        <p:spPr bwMode="auto">
          <a:xfrm>
            <a:off x="3681640" y="1207860"/>
            <a:ext cx="5462360" cy="5444991"/>
          </a:xfrm>
          <a:prstGeom prst="rect">
            <a:avLst/>
          </a:prstGeom>
          <a:noFill/>
        </p:spPr>
      </p:pic>
    </p:spTree>
    <p:extLst>
      <p:ext uri="{BB962C8B-B14F-4D97-AF65-F5344CB8AC3E}">
        <p14:creationId xmlns:p14="http://schemas.microsoft.com/office/powerpoint/2010/main" val="1528555159"/>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Структура IPv4-адреса</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Двоичное представление чисел</a:t>
            </a:r>
            <a:endParaRPr lang="ru-RU">
              <a:latin typeface="Arial" charset="0"/>
            </a:endParaRPr>
          </a:p>
        </p:txBody>
      </p:sp>
      <p:sp>
        <p:nvSpPr>
          <p:cNvPr id="4" name="Объект 3"/>
          <p:cNvSpPr>
            <a:spLocks noGrp="1"/>
          </p:cNvSpPr>
          <p:nvPr>
            <p:ph idx="1"/>
          </p:nvPr>
        </p:nvSpPr>
        <p:spPr>
          <a:xfrm>
            <a:off x="0" y="1608091"/>
            <a:ext cx="8966025" cy="1624966"/>
          </a:xfrm>
        </p:spPr>
        <p:txBody>
          <a:bodyPr/>
          <a:lstStyle/>
          <a:p>
            <a:pPr marL="0" indent="0" algn="ctr">
              <a:buNone/>
            </a:pPr>
            <a:r>
              <a:rPr lang="ru-RU" sz="9600" b="1" dirty="0" smtClean="0"/>
              <a:t>192.168.10.10</a:t>
            </a:r>
            <a:endParaRPr lang="en-US" sz="9600" b="1" dirty="0"/>
          </a:p>
        </p:txBody>
      </p:sp>
      <p:sp>
        <p:nvSpPr>
          <p:cNvPr id="5" name="TextBox 4"/>
          <p:cNvSpPr txBox="1"/>
          <p:nvPr/>
        </p:nvSpPr>
        <p:spPr>
          <a:xfrm>
            <a:off x="-446314" y="3608556"/>
            <a:ext cx="10058399" cy="604215"/>
          </a:xfrm>
          <a:prstGeom prst="rect">
            <a:avLst/>
          </a:prstGeom>
          <a:noFill/>
        </p:spPr>
        <p:txBody>
          <a:bodyPr wrap="square" rtlCol="0">
            <a:spAutoFit/>
          </a:bodyPr>
          <a:lstStyle/>
          <a:p>
            <a:r>
              <a:rPr lang="ru-RU" sz="3600" b="1" dirty="0" smtClean="0"/>
              <a:t>11000000 10101000 00001010 00001010</a:t>
            </a:r>
            <a:endParaRPr lang="en-US" sz="3600" b="1" dirty="0"/>
          </a:p>
        </p:txBody>
      </p:sp>
      <p:sp>
        <p:nvSpPr>
          <p:cNvPr id="2" name="Скругленный прямоугольник 1"/>
          <p:cNvSpPr/>
          <p:nvPr/>
        </p:nvSpPr>
        <p:spPr bwMode="auto">
          <a:xfrm>
            <a:off x="3684604" y="6013113"/>
            <a:ext cx="2493249" cy="45950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r>
              <a:rPr kumimoji="0" lang="ru-RU" sz="2400" b="0" i="0" u="none" strike="noStrike" cap="none" normalizeH="0" baseline="0" dirty="0" smtClean="0">
                <a:ln>
                  <a:noFill/>
                </a:ln>
                <a:solidFill>
                  <a:schemeClr val="bg1"/>
                </a:solidFill>
                <a:effectLst/>
                <a:latin typeface="Arial" charset="0"/>
              </a:rPr>
              <a:t>Серия из 32 бит</a:t>
            </a:r>
            <a:endParaRPr kumimoji="0" lang="en-US" sz="2400" b="0" i="0" u="none" strike="noStrike" cap="none" normalizeH="0" baseline="0" dirty="0" smtClean="0">
              <a:ln>
                <a:noFill/>
              </a:ln>
              <a:solidFill>
                <a:schemeClr val="bg1"/>
              </a:solidFill>
              <a:effectLst/>
              <a:latin typeface="Arial" charset="0"/>
            </a:endParaRPr>
          </a:p>
        </p:txBody>
      </p:sp>
      <p:cxnSp>
        <p:nvCxnSpPr>
          <p:cNvPr id="6" name="Прямая со стрелкой 5"/>
          <p:cNvCxnSpPr/>
          <p:nvPr/>
        </p:nvCxnSpPr>
        <p:spPr bwMode="auto">
          <a:xfrm flipH="1" flipV="1">
            <a:off x="2431473" y="4873336"/>
            <a:ext cx="1369374" cy="113977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Прямая со стрелкой 7"/>
          <p:cNvCxnSpPr/>
          <p:nvPr/>
        </p:nvCxnSpPr>
        <p:spPr bwMode="auto">
          <a:xfrm flipH="1" flipV="1">
            <a:off x="4048004" y="4212771"/>
            <a:ext cx="435008" cy="180034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Прямая со стрелкой 9"/>
          <p:cNvCxnSpPr/>
          <p:nvPr/>
        </p:nvCxnSpPr>
        <p:spPr bwMode="auto">
          <a:xfrm flipV="1">
            <a:off x="6177853" y="4588270"/>
            <a:ext cx="1085392" cy="14248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Прямая со стрелкой 10"/>
          <p:cNvCxnSpPr/>
          <p:nvPr/>
        </p:nvCxnSpPr>
        <p:spPr bwMode="auto">
          <a:xfrm flipV="1">
            <a:off x="5424055" y="4212771"/>
            <a:ext cx="322118" cy="18003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Левая фигурная скобка 15"/>
          <p:cNvSpPr/>
          <p:nvPr/>
        </p:nvSpPr>
        <p:spPr bwMode="auto">
          <a:xfrm rot="16200000">
            <a:off x="919832" y="3620184"/>
            <a:ext cx="933897" cy="1902347"/>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382376" y="5112942"/>
            <a:ext cx="2130071" cy="424732"/>
          </a:xfrm>
          <a:prstGeom prst="rect">
            <a:avLst/>
          </a:prstGeom>
          <a:noFill/>
        </p:spPr>
        <p:txBody>
          <a:bodyPr wrap="none" rtlCol="0">
            <a:spAutoFit/>
          </a:bodyPr>
          <a:lstStyle/>
          <a:p>
            <a:r>
              <a:rPr lang="en-US" dirty="0" smtClean="0"/>
              <a:t>8 </a:t>
            </a:r>
            <a:r>
              <a:rPr lang="ru-KG" dirty="0" smtClean="0"/>
              <a:t>бит (1 байт)</a:t>
            </a:r>
            <a:endParaRPr lang="en-US" dirty="0"/>
          </a:p>
        </p:txBody>
      </p:sp>
    </p:spTree>
    <p:extLst>
      <p:ext uri="{BB962C8B-B14F-4D97-AF65-F5344CB8AC3E}">
        <p14:creationId xmlns:p14="http://schemas.microsoft.com/office/powerpoint/2010/main" val="2362514005"/>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IPv6-адресация</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Представление IPv6-адреса</a:t>
            </a:r>
            <a:endParaRPr lang="ru-RU">
              <a:latin typeface="Arial" charset="0"/>
            </a:endParaRPr>
          </a:p>
        </p:txBody>
      </p:sp>
      <p:sp>
        <p:nvSpPr>
          <p:cNvPr id="2"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ru-RU" sz="2200" b="0" i="0" dirty="0" smtClean="0">
                <a:solidFill>
                  <a:srgbClr val="000000"/>
                </a:solidFill>
                <a:latin typeface="Arial"/>
                <a:ea typeface="ＭＳ Ｐゴシック"/>
                <a:cs typeface="ＭＳ Ｐゴシック"/>
              </a:rPr>
              <a:t>Имеют длину 128 битов и записываются как строка шестнадцатеричных значений</a:t>
            </a:r>
          </a:p>
          <a:p>
            <a:pPr marL="236555" indent="-236555" algn="l" defTabSz="814365">
              <a:lnSpc>
                <a:spcPct val="95000"/>
              </a:lnSpc>
              <a:spcBef>
                <a:spcPct val="50000"/>
              </a:spcBef>
              <a:spcAft>
                <a:spcPct val="0"/>
              </a:spcAft>
              <a:buClr>
                <a:srgbClr val="708CA1"/>
              </a:buClr>
              <a:buFont typeface="Wingdings"/>
              <a:buChar char="§"/>
            </a:pPr>
            <a:r>
              <a:rPr lang="ru-RU" sz="2200" b="0" i="0" dirty="0" smtClean="0">
                <a:solidFill>
                  <a:srgbClr val="000000"/>
                </a:solidFill>
                <a:latin typeface="Arial"/>
                <a:ea typeface="ＭＳ Ｐゴシック"/>
                <a:cs typeface="ＭＳ Ｐゴシック"/>
              </a:rPr>
              <a:t>В рамках протокола IPv6 4 бита представляют одно шестнадцатеричное число, 32 шестнадцатеричных значения составляют адрес IPv6</a:t>
            </a:r>
          </a:p>
          <a:p>
            <a:pPr marL="0" indent="0" algn="l" defTabSz="814365">
              <a:spcBef>
                <a:spcPct val="50000"/>
              </a:spcBef>
              <a:spcAft>
                <a:spcPct val="0"/>
              </a:spcAft>
              <a:buNone/>
            </a:pPr>
            <a:endParaRPr lang="ru-RU" sz="2200" dirty="0" smtClean="0"/>
          </a:p>
          <a:p>
            <a:pPr marL="457200" lvl="1" indent="0" algn="l" defTabSz="814365">
              <a:spcBef>
                <a:spcPct val="35000"/>
              </a:spcBef>
              <a:spcAft>
                <a:spcPct val="0"/>
              </a:spcAft>
              <a:buNone/>
            </a:pPr>
            <a:r>
              <a:rPr lang="ru-RU" sz="2200" b="1" i="0" dirty="0" smtClean="0">
                <a:solidFill>
                  <a:srgbClr val="000000"/>
                </a:solidFill>
                <a:latin typeface="Courier New"/>
                <a:ea typeface="Times New Roman"/>
                <a:cs typeface="Courier New"/>
              </a:rPr>
              <a:t>2001:0DB8:0000:1111:0000:0000:0000:0200</a:t>
            </a:r>
          </a:p>
          <a:p>
            <a:pPr marL="457200" lvl="1" indent="0" algn="l" defTabSz="814365">
              <a:spcBef>
                <a:spcPct val="35000"/>
              </a:spcBef>
              <a:spcAft>
                <a:spcPct val="0"/>
              </a:spcAft>
              <a:buNone/>
            </a:pPr>
            <a:r>
              <a:rPr lang="ru-RU" sz="2200" b="1" i="0" dirty="0" smtClean="0">
                <a:solidFill>
                  <a:srgbClr val="000000"/>
                </a:solidFill>
                <a:latin typeface="Courier New"/>
                <a:ea typeface="Times New Roman"/>
                <a:cs typeface="Courier New"/>
              </a:rPr>
              <a:t>FE80:0000:0000:0000:0123:4567:89AB:CDEF</a:t>
            </a:r>
          </a:p>
          <a:p>
            <a:pPr marL="800100" lvl="1" indent="-342900" algn="l" defTabSz="814365">
              <a:spcBef>
                <a:spcPct val="35000"/>
              </a:spcBef>
              <a:spcAft>
                <a:spcPct val="0"/>
              </a:spcAft>
              <a:buClr>
                <a:srgbClr val="708CA1"/>
              </a:buClr>
              <a:buFont typeface="Arial"/>
              <a:buChar char="•"/>
            </a:pPr>
            <a:endParaRPr lang="ru-RU" sz="2200" dirty="0" smtClean="0"/>
          </a:p>
          <a:p>
            <a:pPr marL="236555" indent="-236555" algn="l" defTabSz="814365">
              <a:lnSpc>
                <a:spcPct val="95000"/>
              </a:lnSpc>
              <a:spcBef>
                <a:spcPct val="50000"/>
              </a:spcBef>
              <a:spcAft>
                <a:spcPct val="0"/>
              </a:spcAft>
              <a:buClr>
                <a:srgbClr val="708CA1"/>
              </a:buClr>
              <a:buFont typeface="Wingdings"/>
              <a:buChar char="§"/>
            </a:pPr>
            <a:r>
              <a:rPr lang="ru-RU" sz="2200" b="0" i="0" dirty="0" smtClean="0">
                <a:solidFill>
                  <a:srgbClr val="000000"/>
                </a:solidFill>
                <a:latin typeface="Arial"/>
                <a:ea typeface="ＭＳ Ｐゴシック"/>
                <a:cs typeface="ＭＳ Ｐゴシック"/>
              </a:rPr>
              <a:t>Для обозначения сегмента из 16 битов или четырёх шестнадцатеричных чисел используется хекстет.</a:t>
            </a:r>
            <a:endParaRPr lang="ru-RU" sz="2200" dirty="0" smtClean="0"/>
          </a:p>
          <a:p>
            <a:pPr marL="236555" indent="-236555" algn="l" defTabSz="814365">
              <a:lnSpc>
                <a:spcPct val="95000"/>
              </a:lnSpc>
              <a:spcBef>
                <a:spcPct val="50000"/>
              </a:spcBef>
              <a:spcAft>
                <a:spcPct val="0"/>
              </a:spcAft>
              <a:buClr>
                <a:srgbClr val="708CA1"/>
              </a:buClr>
              <a:buFont typeface="Wingdings"/>
              <a:buChar char="§"/>
            </a:pPr>
            <a:r>
              <a:rPr lang="ru-RU" sz="2200" b="0" i="0" dirty="0" smtClean="0">
                <a:solidFill>
                  <a:srgbClr val="000000"/>
                </a:solidFill>
                <a:latin typeface="Arial"/>
                <a:ea typeface="ＭＳ Ｐゴシック"/>
                <a:cs typeface="ＭＳ Ｐゴシック"/>
              </a:rPr>
              <a:t>Может записываться символами в нижнем или верхнем регистре </a:t>
            </a:r>
            <a:endParaRPr lang="ru-RU" sz="2200" b="1" dirty="0" smtClean="0"/>
          </a:p>
          <a:p>
            <a:pPr marL="236555" indent="-236555" algn="l" defTabSz="814365">
              <a:lnSpc>
                <a:spcPct val="95000"/>
              </a:lnSpc>
              <a:spcBef>
                <a:spcPct val="50000"/>
              </a:spcBef>
              <a:spcAft>
                <a:spcPct val="0"/>
              </a:spcAft>
              <a:buClr>
                <a:srgbClr val="708CA1"/>
              </a:buClr>
              <a:buFont typeface="Wingdings"/>
              <a:buChar char="§"/>
            </a:pPr>
            <a:endParaRPr lang="ru-RU" sz="2200" dirty="0"/>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IPv6-адресация</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Представление IPv6-адреса</a:t>
            </a:r>
            <a:endParaRPr lang="ru-RU">
              <a:latin typeface="Arial"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845" y="1333873"/>
            <a:ext cx="6352202" cy="5199234"/>
          </a:xfrm>
          <a:prstGeom prst="rect">
            <a:avLst/>
          </a:prstGeom>
        </p:spPr>
      </p:pic>
    </p:spTree>
    <p:extLst>
      <p:ext uri="{BB962C8B-B14F-4D97-AF65-F5344CB8AC3E}">
        <p14:creationId xmlns:p14="http://schemas.microsoft.com/office/powerpoint/2010/main" val="1165184329"/>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IPv6-адресация</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Представление IPv6-адреса</a:t>
            </a:r>
            <a:endParaRPr lang="ru-RU">
              <a:latin typeface="Arial"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206" y="1232592"/>
            <a:ext cx="6813480" cy="5375341"/>
          </a:xfrm>
          <a:prstGeom prst="rect">
            <a:avLst/>
          </a:prstGeom>
        </p:spPr>
      </p:pic>
    </p:spTree>
    <p:extLst>
      <p:ext uri="{BB962C8B-B14F-4D97-AF65-F5344CB8AC3E}">
        <p14:creationId xmlns:p14="http://schemas.microsoft.com/office/powerpoint/2010/main" val="3374224990"/>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IPv6-адресация</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Правило 1. Пропуск начальных нулей</a:t>
            </a:r>
            <a:endParaRPr lang="ru-RU">
              <a:latin typeface="Arial" charset="0"/>
            </a:endParaRPr>
          </a:p>
        </p:txBody>
      </p:sp>
      <p:sp>
        <p:nvSpPr>
          <p:cNvPr id="2"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Первое правило, которое позволяет уменьшить объём обозначений в IPv6-адресах — это возможность пропуска всех начальных нулей во всех 16-битных разделах хекстета.</a:t>
            </a:r>
          </a:p>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01AB можно представить как 1AB</a:t>
            </a:r>
          </a:p>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09F0 можно представить как 9F0</a:t>
            </a:r>
          </a:p>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0A00 можно представить как A00</a:t>
            </a:r>
          </a:p>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00AB можно представить как AB</a:t>
            </a:r>
          </a:p>
          <a:p>
            <a:pPr marL="0" indent="0" algn="l" defTabSz="814365">
              <a:spcBef>
                <a:spcPct val="50000"/>
              </a:spcBef>
              <a:spcAft>
                <a:spcPct val="0"/>
              </a:spcAft>
              <a:buNone/>
            </a:pPr>
            <a:endParaRPr lang="ru-RU"/>
          </a:p>
        </p:txBody>
      </p:sp>
      <p:pic>
        <p:nvPicPr>
          <p:cNvPr id="1026" name="Picture 2"/>
          <p:cNvPicPr>
            <a:picLocks noChangeAspect="1" noChangeArrowheads="1"/>
          </p:cNvPicPr>
          <p:nvPr/>
        </p:nvPicPr>
        <p:blipFill>
          <a:blip r:embed="rId3"/>
          <a:srcRect t="15665" b="18523"/>
          <a:stretch>
            <a:fillRect/>
          </a:stretch>
        </p:blipFill>
        <p:spPr bwMode="auto">
          <a:xfrm>
            <a:off x="553798" y="5065486"/>
            <a:ext cx="7327459" cy="1661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93868" y="742731"/>
            <a:ext cx="8772157" cy="838200"/>
          </a:xfrm>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IPv6-адресация</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Правило 2. Исключение всех нулевых сегментов</a:t>
            </a:r>
            <a:endParaRPr lang="ru-RU" sz="3000" dirty="0">
              <a:latin typeface="Arial" charset="0"/>
            </a:endParaRPr>
          </a:p>
        </p:txBody>
      </p:sp>
      <p:sp>
        <p:nvSpPr>
          <p:cNvPr id="2" name="Content Placeholder 1"/>
          <p:cNvSpPr>
            <a:spLocks noGrp="1"/>
          </p:cNvSpPr>
          <p:nvPr>
            <p:ph idx="1"/>
          </p:nvPr>
        </p:nvSpPr>
        <p:spPr>
          <a:xfrm>
            <a:off x="213109" y="1771584"/>
            <a:ext cx="8733677" cy="5086416"/>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Двойное двоеточие (::) может заменять все единичные, непрерывные строки из одного или нескольких 16-битных сегментов (хекстетов), которые состоят только из нулей </a:t>
            </a:r>
            <a:endParaRPr lang="ru-RU" dirty="0" smtClean="0"/>
          </a:p>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Двойное двоеточие (::) можно использовать в одном адресе только один раз; в противном случае адрес будет неоднозначным </a:t>
            </a:r>
          </a:p>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Это называется</a:t>
            </a:r>
            <a:r>
              <a:rPr lang="ru-RU" sz="2400" b="0" i="1" dirty="0" smtClean="0">
                <a:solidFill>
                  <a:srgbClr val="000000"/>
                </a:solidFill>
                <a:latin typeface="Arial"/>
                <a:ea typeface="ＭＳ Ｐゴシック"/>
                <a:cs typeface="ＭＳ Ｐゴシック"/>
              </a:rPr>
              <a:t> сжатым форматом</a:t>
            </a:r>
            <a:endParaRPr lang="ru-RU" dirty="0" smtClean="0"/>
          </a:p>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Неверный адрес: 2001:0DB8::ABCD::1234</a:t>
            </a:r>
          </a:p>
          <a:p>
            <a:pPr marL="0" indent="0" algn="l" defTabSz="814365">
              <a:spcBef>
                <a:spcPct val="50000"/>
              </a:spcBef>
              <a:spcAft>
                <a:spcPct val="0"/>
              </a:spcAft>
              <a:buNone/>
            </a:pPr>
            <a:endParaRPr lang="ru-RU" dirty="0" smtClean="0"/>
          </a:p>
          <a:p>
            <a:pPr marL="0" indent="0" algn="l" defTabSz="814365">
              <a:spcBef>
                <a:spcPct val="50000"/>
              </a:spcBef>
              <a:spcAft>
                <a:spcPct val="0"/>
              </a:spcAft>
              <a:buNone/>
            </a:pPr>
            <a:endParaRPr lang="ru-RU" dirty="0"/>
          </a:p>
        </p:txBody>
      </p:sp>
    </p:spTree>
    <p:extLst>
      <p:ext uri="{BB962C8B-B14F-4D97-AF65-F5344CB8AC3E}">
        <p14:creationId xmlns:p14="http://schemas.microsoft.com/office/powerpoint/2010/main" val="1254732528"/>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tretch>
            <a:fillRect/>
          </a:stretch>
        </p:blipFill>
        <p:spPr bwMode="auto">
          <a:xfrm>
            <a:off x="2593372" y="1045716"/>
            <a:ext cx="5746760" cy="374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1" name="Rectangle 2"/>
          <p:cNvSpPr>
            <a:spLocks noGrp="1" noChangeArrowheads="1"/>
          </p:cNvSpPr>
          <p:nvPr>
            <p:ph type="title"/>
          </p:nvPr>
        </p:nvSpPr>
        <p:spPr>
          <a:xfrm>
            <a:off x="193868" y="626616"/>
            <a:ext cx="8772157" cy="838200"/>
          </a:xfrm>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IPv6-адресация</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Правило 2. Исключение всех нулевых сегментов</a:t>
            </a:r>
            <a:endParaRPr lang="ru-RU" sz="3000" dirty="0">
              <a:latin typeface="Arial" charset="0"/>
            </a:endParaRPr>
          </a:p>
        </p:txBody>
      </p:sp>
      <p:sp>
        <p:nvSpPr>
          <p:cNvPr id="2" name="Content Placeholder 1"/>
          <p:cNvSpPr>
            <a:spLocks noGrp="1"/>
          </p:cNvSpPr>
          <p:nvPr>
            <p:ph idx="1"/>
          </p:nvPr>
        </p:nvSpPr>
        <p:spPr>
          <a:xfrm>
            <a:off x="213109" y="1423034"/>
            <a:ext cx="8733677" cy="5086416"/>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Примеры</a:t>
            </a:r>
          </a:p>
          <a:p>
            <a:pPr marL="0" indent="0" algn="l" defTabSz="814365">
              <a:spcBef>
                <a:spcPct val="50000"/>
              </a:spcBef>
              <a:spcAft>
                <a:spcPct val="0"/>
              </a:spcAft>
              <a:buNone/>
            </a:pPr>
            <a:endParaRPr lang="ru-RU" smtClean="0"/>
          </a:p>
          <a:p>
            <a:pPr marL="0" indent="0" algn="l" defTabSz="814365">
              <a:spcBef>
                <a:spcPct val="50000"/>
              </a:spcBef>
              <a:spcAft>
                <a:spcPct val="0"/>
              </a:spcAft>
              <a:buNone/>
            </a:pPr>
            <a:r>
              <a:rPr lang="ru-RU" sz="2400" b="0" i="0" smtClean="0">
                <a:solidFill>
                  <a:srgbClr val="000000"/>
                </a:solidFill>
                <a:latin typeface="Arial"/>
                <a:ea typeface="ＭＳ Ｐゴシック"/>
                <a:cs typeface="ＭＳ Ｐゴシック"/>
              </a:rPr>
              <a:t>№1</a:t>
            </a:r>
            <a:endParaRPr lang="ru-RU"/>
          </a:p>
        </p:txBody>
      </p:sp>
      <p:pic>
        <p:nvPicPr>
          <p:cNvPr id="14338" name="Picture 2"/>
          <p:cNvPicPr>
            <a:picLocks noChangeAspect="1" noChangeArrowheads="1"/>
          </p:cNvPicPr>
          <p:nvPr/>
        </p:nvPicPr>
        <p:blipFill>
          <a:blip r:embed="rId4"/>
          <a:stretch>
            <a:fillRect/>
          </a:stretch>
        </p:blipFill>
        <p:spPr bwMode="auto">
          <a:xfrm>
            <a:off x="1328053" y="4569407"/>
            <a:ext cx="6278550" cy="2267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6855" y="5411011"/>
            <a:ext cx="686406" cy="424732"/>
          </a:xfrm>
          <a:prstGeom prst="rect">
            <a:avLst/>
          </a:prstGeom>
          <a:noFill/>
        </p:spPr>
        <p:txBody>
          <a:bodyPr wrap="none" rtlCol="0">
            <a:spAutoFit/>
          </a:bodyPr>
          <a:lstStyle/>
          <a:p>
            <a:pPr algn="ctr">
              <a:lnSpc>
                <a:spcPct val="90000"/>
              </a:lnSpc>
              <a:buNone/>
            </a:pPr>
            <a:r>
              <a:rPr lang="ru-RU" sz="2400" b="0" i="0" smtClean="0">
                <a:solidFill>
                  <a:schemeClr val="tx1"/>
                </a:solidFill>
                <a:latin typeface="Arial"/>
                <a:ea typeface="ＭＳ Ｐゴシック"/>
                <a:cs typeface="ＭＳ Ｐゴシック"/>
              </a:rPr>
              <a:t>№2</a:t>
            </a:r>
            <a:endParaRPr lang="ru-RU"/>
          </a:p>
        </p:txBody>
      </p:sp>
    </p:spTree>
    <p:extLst>
      <p:ext uri="{BB962C8B-B14F-4D97-AF65-F5344CB8AC3E}">
        <p14:creationId xmlns:p14="http://schemas.microsoft.com/office/powerpoint/2010/main" val="1629426301"/>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Типы IPv6-адресов</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Типы IPv6-адресов</a:t>
            </a:r>
            <a:endParaRPr lang="ru-RU">
              <a:latin typeface="Arial" charset="0"/>
            </a:endParaRPr>
          </a:p>
        </p:txBody>
      </p:sp>
      <p:sp>
        <p:nvSpPr>
          <p:cNvPr id="4" name="Rectangle 3"/>
          <p:cNvSpPr/>
          <p:nvPr/>
        </p:nvSpPr>
        <p:spPr>
          <a:xfrm>
            <a:off x="319314" y="1857829"/>
            <a:ext cx="8432800" cy="3416320"/>
          </a:xfrm>
          <a:prstGeom prst="rect">
            <a:avLst/>
          </a:prstGeom>
        </p:spPr>
        <p:txBody>
          <a:bodyPr wrap="square">
            <a:spAutoFit/>
          </a:bodyPr>
          <a:lstStyle/>
          <a:p>
            <a:pPr algn="l">
              <a:buNone/>
            </a:pPr>
            <a:r>
              <a:rPr lang="ru-RU" sz="2400" b="0" i="0" smtClean="0">
                <a:solidFill>
                  <a:schemeClr val="tx1"/>
                </a:solidFill>
                <a:latin typeface="Arial"/>
                <a:ea typeface="ＭＳ Ｐゴシック"/>
                <a:cs typeface="ＭＳ Ｐゴシック"/>
              </a:rPr>
              <a:t>Существует три типа IPv6-адресов:</a:t>
            </a:r>
          </a:p>
          <a:p>
            <a:pPr algn="ctr">
              <a:lnSpc>
                <a:spcPct val="90000"/>
              </a:lnSpc>
              <a:buNone/>
            </a:pPr>
            <a:endParaRPr lang="ru-RU" b="1" smtClean="0"/>
          </a:p>
          <a:p>
            <a:pPr marL="457200" indent="-457200" algn="l">
              <a:buFont typeface="Arial"/>
              <a:buChar char="•"/>
            </a:pPr>
            <a:r>
              <a:rPr lang="ru-RU" sz="2400" b="1" i="0" smtClean="0">
                <a:solidFill>
                  <a:schemeClr val="tx1"/>
                </a:solidFill>
                <a:latin typeface="Arial"/>
                <a:ea typeface="ＭＳ Ｐゴシック"/>
                <a:cs typeface="ＭＳ Ｐゴシック"/>
              </a:rPr>
              <a:t>одноадресной передачи;</a:t>
            </a:r>
          </a:p>
          <a:p>
            <a:pPr marL="457200" indent="-457200" algn="l">
              <a:buFont typeface="Arial"/>
              <a:buChar char="•"/>
            </a:pPr>
            <a:endParaRPr lang="ru-RU" smtClean="0"/>
          </a:p>
          <a:p>
            <a:pPr marL="457200" indent="-457200" algn="l">
              <a:buFont typeface="Arial"/>
              <a:buChar char="•"/>
            </a:pPr>
            <a:r>
              <a:rPr lang="ru-RU" sz="2400" b="1" i="0" smtClean="0">
                <a:solidFill>
                  <a:schemeClr val="tx1"/>
                </a:solidFill>
                <a:latin typeface="Arial"/>
                <a:ea typeface="ＭＳ Ｐゴシック"/>
                <a:cs typeface="ＭＳ Ｐゴシック"/>
              </a:rPr>
              <a:t>многоадресной рассылки;</a:t>
            </a:r>
            <a:r>
              <a:rPr lang="ru-RU" sz="2400" b="0" i="0" smtClean="0">
                <a:solidFill>
                  <a:schemeClr val="tx1"/>
                </a:solidFill>
                <a:latin typeface="Arial"/>
                <a:ea typeface="ＭＳ Ｐゴシック"/>
                <a:cs typeface="ＭＳ Ｐゴシック"/>
              </a:rPr>
              <a:t> </a:t>
            </a:r>
          </a:p>
          <a:p>
            <a:pPr marL="457200" indent="-457200" algn="l">
              <a:buFont typeface="Arial"/>
              <a:buChar char="•"/>
            </a:pPr>
            <a:endParaRPr lang="ru-RU" smtClean="0"/>
          </a:p>
          <a:p>
            <a:pPr marL="457200" indent="-457200" algn="l">
              <a:buFont typeface="Arial"/>
              <a:buChar char="•"/>
            </a:pPr>
            <a:r>
              <a:rPr lang="ru-RU" sz="2400" b="1" i="0" smtClean="0">
                <a:solidFill>
                  <a:schemeClr val="tx1"/>
                </a:solidFill>
                <a:latin typeface="Arial"/>
                <a:ea typeface="ＭＳ Ｐゴシック"/>
                <a:cs typeface="ＭＳ Ｐゴシック"/>
              </a:rPr>
              <a:t>адрес любого хоста из группы</a:t>
            </a:r>
            <a:r>
              <a:rPr lang="ru-RU" sz="2400" b="0" i="0" smtClean="0">
                <a:solidFill>
                  <a:schemeClr val="tx1"/>
                </a:solidFill>
                <a:latin typeface="Arial"/>
                <a:ea typeface="ＭＳ Ｐゴシック"/>
                <a:cs typeface="ＭＳ Ｐゴシック"/>
              </a:rPr>
              <a:t>.</a:t>
            </a:r>
            <a:endParaRPr lang="ru-RU" smtClean="0"/>
          </a:p>
          <a:p>
            <a:pPr algn="ctr">
              <a:lnSpc>
                <a:spcPct val="90000"/>
              </a:lnSpc>
              <a:buNone/>
            </a:pPr>
            <a:endParaRPr lang="ru-RU" smtClean="0"/>
          </a:p>
          <a:p>
            <a:pPr algn="l">
              <a:buNone/>
            </a:pPr>
            <a:r>
              <a:rPr lang="ru-RU" sz="2400" b="0" i="0" smtClean="0">
                <a:solidFill>
                  <a:schemeClr val="tx1"/>
                </a:solidFill>
                <a:latin typeface="Arial"/>
                <a:ea typeface="ＭＳ Ｐゴシック"/>
                <a:cs typeface="ＭＳ Ｐゴシック"/>
              </a:rPr>
              <a:t>Примечание. Протокол IPv6 не содержит адресов широковещательной рассылки.</a:t>
            </a:r>
            <a:endParaRPr lang="ru-RU">
              <a:effectLst/>
            </a:endParaRPr>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Типы IPv6-адресов</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3200" b="1" i="0" dirty="0" smtClean="0">
                <a:solidFill>
                  <a:srgbClr val="708CA1"/>
                </a:solidFill>
                <a:latin typeface="Arial"/>
                <a:ea typeface="ＭＳ Ｐゴシック"/>
                <a:cs typeface="ＭＳ Ｐゴシック"/>
              </a:rPr>
              <a:t>Длина IPv6-префикса</a:t>
            </a:r>
            <a:endParaRPr lang="ru-RU" dirty="0">
              <a:latin typeface="Arial" charset="0"/>
            </a:endParaRPr>
          </a:p>
        </p:txBody>
      </p:sp>
      <p:sp>
        <p:nvSpPr>
          <p:cNvPr id="2" name="Content Placeholder 1"/>
          <p:cNvSpPr>
            <a:spLocks noGrp="1"/>
          </p:cNvSpPr>
          <p:nvPr>
            <p:ph idx="1"/>
          </p:nvPr>
        </p:nvSpPr>
        <p:spPr>
          <a:xfrm>
            <a:off x="213109" y="1436913"/>
            <a:ext cx="8733677" cy="4898365"/>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200" b="0" i="0" dirty="0" smtClean="0">
                <a:solidFill>
                  <a:srgbClr val="000000"/>
                </a:solidFill>
                <a:latin typeface="Arial"/>
                <a:ea typeface="ＭＳ Ｐゴシック"/>
                <a:cs typeface="ＭＳ Ｐゴシック"/>
              </a:rPr>
              <a:t>IPv6 не использует для маски подсети десятичное представление с разделительными точками</a:t>
            </a:r>
          </a:p>
          <a:p>
            <a:pPr marL="236555" indent="-236555" algn="l" defTabSz="814365">
              <a:lnSpc>
                <a:spcPct val="95000"/>
              </a:lnSpc>
              <a:spcBef>
                <a:spcPct val="50000"/>
              </a:spcBef>
              <a:spcAft>
                <a:spcPct val="0"/>
              </a:spcAft>
              <a:buClr>
                <a:srgbClr val="708CA1"/>
              </a:buClr>
              <a:buFont typeface="Wingdings"/>
              <a:buChar char="§"/>
            </a:pPr>
            <a:r>
              <a:rPr lang="ru-RU" sz="2200" b="0" i="0" dirty="0" smtClean="0">
                <a:solidFill>
                  <a:srgbClr val="000000"/>
                </a:solidFill>
                <a:latin typeface="Arial"/>
                <a:ea typeface="ＭＳ Ｐゴシック"/>
                <a:cs typeface="ＭＳ Ｐゴシック"/>
              </a:rPr>
              <a:t>Длина префикса обозначает сетевую часть IPv6-адреса, используя следующий формат: </a:t>
            </a:r>
          </a:p>
          <a:p>
            <a:pPr marL="800100" lvl="1" indent="-342900" algn="l" defTabSz="814365">
              <a:spcBef>
                <a:spcPct val="35000"/>
              </a:spcBef>
              <a:spcAft>
                <a:spcPct val="0"/>
              </a:spcAft>
              <a:buClr>
                <a:srgbClr val="708CA1"/>
              </a:buClr>
              <a:buFont typeface="Arial"/>
              <a:buChar char="•"/>
            </a:pPr>
            <a:r>
              <a:rPr lang="ru-RU" sz="1800" b="0" i="0" dirty="0" smtClean="0">
                <a:solidFill>
                  <a:srgbClr val="000000"/>
                </a:solidFill>
                <a:latin typeface="Arial"/>
                <a:ea typeface="ＭＳ Ｐゴシック"/>
                <a:cs typeface="ＭＳ Ｐゴシック"/>
              </a:rPr>
              <a:t>IPv6-адрес/длина префикса</a:t>
            </a:r>
          </a:p>
          <a:p>
            <a:pPr marL="800100" lvl="1" indent="-342900" algn="l" defTabSz="814365">
              <a:spcBef>
                <a:spcPct val="35000"/>
              </a:spcBef>
              <a:spcAft>
                <a:spcPct val="0"/>
              </a:spcAft>
              <a:buClr>
                <a:srgbClr val="708CA1"/>
              </a:buClr>
              <a:buFont typeface="Arial"/>
              <a:buChar char="•"/>
            </a:pPr>
            <a:r>
              <a:rPr lang="ru-RU" sz="1800" b="0" i="0" dirty="0" smtClean="0">
                <a:solidFill>
                  <a:srgbClr val="000000"/>
                </a:solidFill>
                <a:latin typeface="Arial"/>
                <a:ea typeface="ＭＳ Ｐゴシック"/>
                <a:cs typeface="ＭＳ Ｐゴシック"/>
              </a:rPr>
              <a:t>Длина префикса может указываться в диапазоне от 0 до 128</a:t>
            </a:r>
          </a:p>
          <a:p>
            <a:pPr marL="800100" lvl="1" indent="-342900" algn="l" defTabSz="814365">
              <a:spcBef>
                <a:spcPct val="35000"/>
              </a:spcBef>
              <a:spcAft>
                <a:spcPct val="0"/>
              </a:spcAft>
              <a:buClr>
                <a:srgbClr val="708CA1"/>
              </a:buClr>
              <a:buFont typeface="Arial"/>
              <a:buChar char="•"/>
            </a:pPr>
            <a:r>
              <a:rPr lang="ru-RU" sz="1800" b="0" i="0" dirty="0" smtClean="0">
                <a:solidFill>
                  <a:srgbClr val="000000"/>
                </a:solidFill>
                <a:latin typeface="Arial"/>
                <a:ea typeface="ＭＳ Ｐゴシック"/>
                <a:cs typeface="ＭＳ Ｐゴシック"/>
              </a:rPr>
              <a:t>Стандартная длина префикса — /64</a:t>
            </a:r>
          </a:p>
          <a:p>
            <a:pPr marL="800100" lvl="1" indent="-342900" algn="l" defTabSz="814365">
              <a:spcBef>
                <a:spcPct val="35000"/>
              </a:spcBef>
              <a:spcAft>
                <a:spcPct val="0"/>
              </a:spcAft>
              <a:buClr>
                <a:srgbClr val="708CA1"/>
              </a:buClr>
              <a:buFont typeface="Arial"/>
              <a:buChar char="•"/>
            </a:pPr>
            <a:endParaRPr lang="ru-RU" sz="1800" dirty="0">
              <a:effectLst/>
            </a:endParaRPr>
          </a:p>
        </p:txBody>
      </p:sp>
      <p:pic>
        <p:nvPicPr>
          <p:cNvPr id="11266" name="Picture 2"/>
          <p:cNvPicPr>
            <a:picLocks noChangeAspect="1" noChangeArrowheads="1"/>
          </p:cNvPicPr>
          <p:nvPr/>
        </p:nvPicPr>
        <p:blipFill>
          <a:blip r:embed="rId3"/>
          <a:stretch>
            <a:fillRect/>
          </a:stretch>
        </p:blipFill>
        <p:spPr bwMode="auto">
          <a:xfrm>
            <a:off x="1530122" y="4039504"/>
            <a:ext cx="6590621" cy="2818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997983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Типы IPv6-адресов</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Индивидуальные IPv6-адреса</a:t>
            </a:r>
            <a:endParaRPr lang="ru-RU">
              <a:latin typeface="Arial" charset="0"/>
            </a:endParaRPr>
          </a:p>
        </p:txBody>
      </p:sp>
      <p:pic>
        <p:nvPicPr>
          <p:cNvPr id="5122" name="Picture 2"/>
          <p:cNvPicPr>
            <a:picLocks noChangeAspect="1" noChangeArrowheads="1"/>
          </p:cNvPicPr>
          <p:nvPr/>
        </p:nvPicPr>
        <p:blipFill>
          <a:blip r:embed="rId3"/>
          <a:stretch>
            <a:fillRect/>
          </a:stretch>
        </p:blipFill>
        <p:spPr bwMode="auto">
          <a:xfrm>
            <a:off x="1342740" y="1319001"/>
            <a:ext cx="6150651" cy="525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876798"/>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Типы IPv6-адресов</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Индивидуальные IPv6-адреса</a:t>
            </a:r>
            <a:endParaRPr lang="ru-RU">
              <a:latin typeface="Arial" charset="0"/>
            </a:endParaRPr>
          </a:p>
        </p:txBody>
      </p:sp>
      <p:sp>
        <p:nvSpPr>
          <p:cNvPr id="2" name="Content Placeholder 1"/>
          <p:cNvSpPr>
            <a:spLocks noGrp="1"/>
          </p:cNvSpPr>
          <p:nvPr>
            <p:ph idx="1"/>
          </p:nvPr>
        </p:nvSpPr>
        <p:spPr>
          <a:xfrm>
            <a:off x="213109" y="1465942"/>
            <a:ext cx="8733677" cy="4898365"/>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400" b="1" i="0" smtClean="0">
                <a:solidFill>
                  <a:srgbClr val="000000"/>
                </a:solidFill>
                <a:latin typeface="Arial"/>
                <a:ea typeface="ＭＳ Ｐゴシック"/>
                <a:cs typeface="ＭＳ Ｐゴシック"/>
              </a:rPr>
              <a:t>Глобальный индивидуальный адрес</a:t>
            </a:r>
            <a:endParaRPr lang="ru-RU" smtClean="0"/>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Аналогичен публичному IPv4-адресу</a:t>
            </a:r>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Является глобально уникальным</a:t>
            </a:r>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Маршрутизируемые адреса в Интернете </a:t>
            </a:r>
            <a:endParaRPr lang="ru-RU" smtClean="0"/>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Может настраиваться статически или назначаться динамически </a:t>
            </a:r>
          </a:p>
          <a:p>
            <a:pPr marL="236555" indent="-236555" algn="l" defTabSz="814365">
              <a:lnSpc>
                <a:spcPct val="95000"/>
              </a:lnSpc>
              <a:spcBef>
                <a:spcPct val="50000"/>
              </a:spcBef>
              <a:spcAft>
                <a:spcPct val="0"/>
              </a:spcAft>
              <a:buClr>
                <a:srgbClr val="708CA1"/>
              </a:buClr>
              <a:buFont typeface="Wingdings"/>
              <a:buChar char="§"/>
            </a:pPr>
            <a:r>
              <a:rPr lang="ru-RU" sz="2400" b="1" i="0" smtClean="0">
                <a:solidFill>
                  <a:srgbClr val="000000"/>
                </a:solidFill>
                <a:latin typeface="Arial"/>
                <a:ea typeface="ＭＳ Ｐゴシック"/>
                <a:cs typeface="ＭＳ Ｐゴシック"/>
              </a:rPr>
              <a:t>Локальный адрес канала</a:t>
            </a:r>
            <a:endParaRPr lang="ru-RU" smtClean="0"/>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Используется для обмена данными с другими устройствами в пределах того же локального канала</a:t>
            </a:r>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С привязкой к одному каналу — не подлежит маршрутизации за пределами канала</a:t>
            </a:r>
            <a:endParaRPr lang="ru-RU" sz="2000" b="0" i="0">
              <a:solidFill>
                <a:srgbClr val="000000"/>
              </a:solidFill>
              <a:latin typeface="Arial"/>
              <a:ea typeface="ＭＳ Ｐゴシック"/>
              <a:cs typeface="ＭＳ Ｐゴシック"/>
            </a:endParaRPr>
          </a:p>
        </p:txBody>
      </p:sp>
    </p:spTree>
    <p:extLst>
      <p:ext uri="{BB962C8B-B14F-4D97-AF65-F5344CB8AC3E}">
        <p14:creationId xmlns:p14="http://schemas.microsoft.com/office/powerpoint/2010/main" val="2346594877"/>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Структура IPv4-адреса</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Двоичное представление чисел</a:t>
            </a:r>
            <a:endParaRPr lang="ru-RU">
              <a:latin typeface="Arial" charset="0"/>
            </a:endParaRPr>
          </a:p>
        </p:txBody>
      </p:sp>
      <p:sp>
        <p:nvSpPr>
          <p:cNvPr id="2" name="TextBox 1"/>
          <p:cNvSpPr txBox="1"/>
          <p:nvPr/>
        </p:nvSpPr>
        <p:spPr>
          <a:xfrm>
            <a:off x="359229" y="1491343"/>
            <a:ext cx="8327571" cy="3416320"/>
          </a:xfrm>
          <a:prstGeom prst="rect">
            <a:avLst/>
          </a:prstGeom>
          <a:noFill/>
        </p:spPr>
        <p:txBody>
          <a:bodyPr wrap="square" rtlCol="0">
            <a:spAutoFit/>
          </a:bodyPr>
          <a:lstStyle/>
          <a:p>
            <a:r>
              <a:rPr lang="ru-RU" b="1" dirty="0"/>
              <a:t>В позиционном представлении цифра представляет разные значения в зависимости от своего расположения. </a:t>
            </a:r>
            <a:endParaRPr lang="ru-RU" b="1" dirty="0" smtClean="0"/>
          </a:p>
          <a:p>
            <a:endParaRPr lang="ru-RU" b="1" dirty="0"/>
          </a:p>
          <a:p>
            <a:r>
              <a:rPr lang="ru-RU" dirty="0" smtClean="0"/>
              <a:t>Основанием </a:t>
            </a:r>
            <a:r>
              <a:rPr lang="ru-RU" dirty="0"/>
              <a:t>системы позиционного представления является корень. В десятичной системе корнем является </a:t>
            </a:r>
            <a:r>
              <a:rPr lang="ru-RU" b="1" dirty="0"/>
              <a:t>10</a:t>
            </a:r>
            <a:r>
              <a:rPr lang="ru-RU" dirty="0"/>
              <a:t>. Корень для двоичной системы — </a:t>
            </a:r>
            <a:r>
              <a:rPr lang="ru-RU" b="1" dirty="0"/>
              <a:t>2</a:t>
            </a:r>
            <a:r>
              <a:rPr lang="ru-RU" dirty="0"/>
              <a:t>. </a:t>
            </a:r>
            <a:endParaRPr lang="ru-RU" dirty="0" smtClean="0"/>
          </a:p>
          <a:p>
            <a:endParaRPr lang="ru-RU" dirty="0"/>
          </a:p>
          <a:p>
            <a:r>
              <a:rPr lang="ru-RU" dirty="0" smtClean="0"/>
              <a:t>Термины </a:t>
            </a:r>
            <a:r>
              <a:rPr lang="ru-RU" dirty="0"/>
              <a:t>«основание» и «корень» можно использовать как синонимы. </a:t>
            </a:r>
            <a:endParaRPr lang="en-US" dirty="0"/>
          </a:p>
        </p:txBody>
      </p:sp>
    </p:spTree>
    <p:extLst>
      <p:ext uri="{BB962C8B-B14F-4D97-AF65-F5344CB8AC3E}">
        <p14:creationId xmlns:p14="http://schemas.microsoft.com/office/powerpoint/2010/main" val="1104063358"/>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Типы IPv6-адресов</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Индивидуальные IPv6-адреса</a:t>
            </a:r>
            <a:endParaRPr lang="ru-RU">
              <a:latin typeface="Arial" charset="0"/>
            </a:endParaRPr>
          </a:p>
        </p:txBody>
      </p:sp>
      <p:sp>
        <p:nvSpPr>
          <p:cNvPr id="2" name="Content Placeholder 1"/>
          <p:cNvSpPr>
            <a:spLocks noGrp="1"/>
          </p:cNvSpPr>
          <p:nvPr>
            <p:ph idx="1"/>
          </p:nvPr>
        </p:nvSpPr>
        <p:spPr>
          <a:xfrm>
            <a:off x="213109" y="1465942"/>
            <a:ext cx="8733677" cy="4898365"/>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300" b="1" i="0" dirty="0" smtClean="0">
                <a:solidFill>
                  <a:srgbClr val="000000"/>
                </a:solidFill>
                <a:latin typeface="Arial"/>
                <a:ea typeface="ＭＳ Ｐゴシック"/>
                <a:cs typeface="ＭＳ Ｐゴシック"/>
              </a:rPr>
              <a:t>Loopback</a:t>
            </a:r>
          </a:p>
          <a:p>
            <a:pPr marL="800100" lvl="1" indent="-342900" algn="l" defTabSz="814365">
              <a:spcBef>
                <a:spcPct val="35000"/>
              </a:spcBef>
              <a:spcAft>
                <a:spcPct val="0"/>
              </a:spcAft>
              <a:buClr>
                <a:srgbClr val="708CA1"/>
              </a:buClr>
              <a:buFont typeface="Arial"/>
              <a:buChar char="•"/>
            </a:pPr>
            <a:r>
              <a:rPr lang="ru-RU" sz="1900" b="0" i="0" dirty="0" smtClean="0">
                <a:solidFill>
                  <a:srgbClr val="000000"/>
                </a:solidFill>
                <a:latin typeface="Arial"/>
                <a:ea typeface="ＭＳ Ｐゴシック"/>
                <a:cs typeface="ＭＳ Ｐゴシック"/>
              </a:rPr>
              <a:t>Используется узлом для отправки пакета самому себе и не может назначаться физическому интерфейсу</a:t>
            </a:r>
          </a:p>
          <a:p>
            <a:pPr marL="800100" lvl="1" indent="-342900" algn="l" defTabSz="814365">
              <a:spcBef>
                <a:spcPct val="35000"/>
              </a:spcBef>
              <a:spcAft>
                <a:spcPct val="0"/>
              </a:spcAft>
              <a:buClr>
                <a:srgbClr val="708CA1"/>
              </a:buClr>
              <a:buFont typeface="Arial"/>
              <a:buChar char="•"/>
            </a:pPr>
            <a:r>
              <a:rPr lang="ru-RU" sz="1900" b="0" i="0" dirty="0" smtClean="0">
                <a:solidFill>
                  <a:srgbClr val="000000"/>
                </a:solidFill>
                <a:latin typeface="Arial"/>
                <a:ea typeface="ＭＳ Ｐゴシック"/>
                <a:cs typeface="ＭＳ Ｐゴシック"/>
              </a:rPr>
              <a:t>Для проверки конфигурации TCP/IP на локальном узле можно отправить эхо-запрос на адрес обратной связи</a:t>
            </a:r>
          </a:p>
          <a:p>
            <a:pPr marL="800100" lvl="1" indent="-342900" algn="l" defTabSz="814365">
              <a:spcBef>
                <a:spcPct val="35000"/>
              </a:spcBef>
              <a:spcAft>
                <a:spcPct val="0"/>
              </a:spcAft>
              <a:buClr>
                <a:srgbClr val="708CA1"/>
              </a:buClr>
              <a:buFont typeface="Arial"/>
              <a:buChar char="•"/>
            </a:pPr>
            <a:r>
              <a:rPr lang="ru-RU" sz="1900" b="0" i="0" dirty="0" smtClean="0">
                <a:solidFill>
                  <a:srgbClr val="000000"/>
                </a:solidFill>
                <a:latin typeface="Arial"/>
                <a:ea typeface="ＭＳ Ｐゴシック"/>
                <a:cs typeface="ＭＳ Ｐゴシック"/>
              </a:rPr>
              <a:t>Адрес, состоящий только из нулей, кроме последнего бита; представлен как ::1/128 или просто ::1</a:t>
            </a:r>
            <a:endParaRPr lang="ru-RU" sz="1900" dirty="0" smtClean="0"/>
          </a:p>
          <a:p>
            <a:pPr marL="236555" indent="-236555" algn="l" defTabSz="814365">
              <a:lnSpc>
                <a:spcPct val="95000"/>
              </a:lnSpc>
              <a:spcBef>
                <a:spcPct val="50000"/>
              </a:spcBef>
              <a:spcAft>
                <a:spcPct val="0"/>
              </a:spcAft>
              <a:buClr>
                <a:srgbClr val="708CA1"/>
              </a:buClr>
              <a:buFont typeface="Wingdings"/>
              <a:buChar char="§"/>
            </a:pPr>
            <a:r>
              <a:rPr lang="ru-RU" sz="2300" b="1" i="0" dirty="0" smtClean="0">
                <a:solidFill>
                  <a:srgbClr val="000000"/>
                </a:solidFill>
                <a:latin typeface="Arial"/>
                <a:ea typeface="ＭＳ Ｐゴシック"/>
                <a:cs typeface="ＭＳ Ｐゴシック"/>
              </a:rPr>
              <a:t>Неопределённый адрес </a:t>
            </a:r>
          </a:p>
          <a:p>
            <a:pPr marL="800100" lvl="1" indent="-342900" algn="l" defTabSz="814365">
              <a:spcBef>
                <a:spcPct val="35000"/>
              </a:spcBef>
              <a:spcAft>
                <a:spcPct val="0"/>
              </a:spcAft>
              <a:buClr>
                <a:srgbClr val="708CA1"/>
              </a:buClr>
              <a:buFont typeface="Arial"/>
              <a:buChar char="•"/>
            </a:pPr>
            <a:r>
              <a:rPr lang="ru-RU" sz="1900" b="0" i="0" dirty="0" smtClean="0">
                <a:solidFill>
                  <a:srgbClr val="000000"/>
                </a:solidFill>
                <a:latin typeface="Arial"/>
                <a:ea typeface="ＭＳ Ｐゴシック"/>
                <a:cs typeface="ＭＳ Ｐゴシック"/>
              </a:rPr>
              <a:t>Адрес, состоящий только из нулей; представлен как ::/128 или просто ::</a:t>
            </a:r>
          </a:p>
          <a:p>
            <a:pPr marL="800100" lvl="1" indent="-342900" algn="l" defTabSz="814365">
              <a:spcBef>
                <a:spcPct val="35000"/>
              </a:spcBef>
              <a:spcAft>
                <a:spcPct val="0"/>
              </a:spcAft>
              <a:buClr>
                <a:srgbClr val="708CA1"/>
              </a:buClr>
              <a:buFont typeface="Arial"/>
              <a:buChar char="•"/>
            </a:pPr>
            <a:r>
              <a:rPr lang="ru-RU" sz="1900" b="0" i="0" dirty="0" smtClean="0">
                <a:solidFill>
                  <a:srgbClr val="000000"/>
                </a:solidFill>
                <a:latin typeface="Arial"/>
                <a:ea typeface="ＭＳ Ｐゴシック"/>
                <a:cs typeface="ＭＳ Ｐゴシック"/>
              </a:rPr>
              <a:t>Не может назначаться интерфейсу, используется только как исходный адрес </a:t>
            </a:r>
            <a:endParaRPr lang="ru-RU" sz="1900" dirty="0" smtClean="0"/>
          </a:p>
          <a:p>
            <a:pPr marL="800100" lvl="1" indent="-342900" algn="l" defTabSz="814365">
              <a:spcBef>
                <a:spcPct val="35000"/>
              </a:spcBef>
              <a:spcAft>
                <a:spcPct val="0"/>
              </a:spcAft>
              <a:buClr>
                <a:srgbClr val="708CA1"/>
              </a:buClr>
              <a:buFont typeface="Arial"/>
              <a:buChar char="•"/>
            </a:pPr>
            <a:r>
              <a:rPr lang="ru-RU" sz="1900" b="0" i="0" dirty="0" smtClean="0">
                <a:solidFill>
                  <a:srgbClr val="000000"/>
                </a:solidFill>
                <a:latin typeface="Arial"/>
                <a:ea typeface="ＭＳ Ｐゴシック"/>
                <a:cs typeface="ＭＳ Ｐゴシック"/>
              </a:rPr>
              <a:t>Если устройство ещё не имеет постоянного IPv6-адреса или источник пакета не связан с адресом назначения, в качестве исходного адреса используется неопределённый адрес</a:t>
            </a:r>
            <a:endParaRPr lang="ru-RU" sz="1900" dirty="0"/>
          </a:p>
        </p:txBody>
      </p:sp>
    </p:spTree>
    <p:extLst>
      <p:ext uri="{BB962C8B-B14F-4D97-AF65-F5344CB8AC3E}">
        <p14:creationId xmlns:p14="http://schemas.microsoft.com/office/powerpoint/2010/main" val="346039524"/>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Типы IPv6-адресов</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Индивидуальные IPv6-адреса</a:t>
            </a:r>
            <a:endParaRPr lang="ru-RU">
              <a:latin typeface="Arial" charset="0"/>
            </a:endParaRPr>
          </a:p>
        </p:txBody>
      </p:sp>
      <p:sp>
        <p:nvSpPr>
          <p:cNvPr id="2" name="Content Placeholder 1"/>
          <p:cNvSpPr>
            <a:spLocks noGrp="1"/>
          </p:cNvSpPr>
          <p:nvPr>
            <p:ph idx="1"/>
          </p:nvPr>
        </p:nvSpPr>
        <p:spPr>
          <a:xfrm>
            <a:off x="213109" y="1465942"/>
            <a:ext cx="8733677" cy="4898365"/>
          </a:xfrm>
        </p:spPr>
        <p:txBody>
          <a:bodyPr/>
          <a:lstStyle/>
          <a:p>
            <a:pPr marL="236555" indent="-236555" algn="l" defTabSz="814365">
              <a:spcBef>
                <a:spcPct val="50000"/>
              </a:spcBef>
              <a:spcAft>
                <a:spcPct val="0"/>
              </a:spcAft>
              <a:buClr>
                <a:srgbClr val="708CA1"/>
              </a:buClr>
              <a:buFont typeface="Wingdings"/>
              <a:buChar char="§"/>
            </a:pPr>
            <a:r>
              <a:rPr lang="ru-RU" sz="2400" b="1" i="0" smtClean="0">
                <a:solidFill>
                  <a:srgbClr val="000000"/>
                </a:solidFill>
                <a:latin typeface="Arial"/>
                <a:ea typeface="ＭＳ Ｐゴシック"/>
                <a:cs typeface="ＭＳ Ｐゴシック"/>
              </a:rPr>
              <a:t>Уникальный локальный адрес</a:t>
            </a:r>
            <a:endParaRPr lang="ru-RU" smtClean="0"/>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Аналогичен частным IPv4-адресам</a:t>
            </a:r>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Используется для локальной адресации в пределах сайта или между ограниченным числом сайтов</a:t>
            </a:r>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В диапазоне от FC00::/7 до FDFF::/7</a:t>
            </a:r>
            <a:endParaRPr lang="ru-RU" smtClean="0"/>
          </a:p>
          <a:p>
            <a:pPr marL="236555" indent="-236555" algn="l" defTabSz="814365">
              <a:spcBef>
                <a:spcPct val="50000"/>
              </a:spcBef>
              <a:spcAft>
                <a:spcPct val="0"/>
              </a:spcAft>
              <a:buClr>
                <a:srgbClr val="708CA1"/>
              </a:buClr>
              <a:buFont typeface="Wingdings"/>
              <a:buChar char="§"/>
            </a:pPr>
            <a:r>
              <a:rPr lang="ru-RU" sz="2400" b="1" i="0" smtClean="0">
                <a:solidFill>
                  <a:srgbClr val="000000"/>
                </a:solidFill>
                <a:latin typeface="Arial"/>
                <a:ea typeface="ＭＳ Ｐゴシック"/>
                <a:cs typeface="ＭＳ Ｐゴシック"/>
              </a:rPr>
              <a:t>Встроенный IPv4 (не рассматривается в рамках данного курса)</a:t>
            </a:r>
            <a:endParaRPr lang="ru-RU" smtClean="0"/>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Используется для преобразования из IPv4 в IPv6</a:t>
            </a:r>
            <a:endParaRPr lang="ru-RU">
              <a:effectLst/>
            </a:endParaRPr>
          </a:p>
        </p:txBody>
      </p:sp>
    </p:spTree>
    <p:extLst>
      <p:ext uri="{BB962C8B-B14F-4D97-AF65-F5344CB8AC3E}">
        <p14:creationId xmlns:p14="http://schemas.microsoft.com/office/powerpoint/2010/main" val="3003209735"/>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t="8370" b="18897"/>
          <a:stretch>
            <a:fillRect/>
          </a:stretch>
        </p:blipFill>
        <p:spPr bwMode="auto">
          <a:xfrm>
            <a:off x="1436915" y="4775200"/>
            <a:ext cx="5374010" cy="183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69" name="Rectangle 2"/>
          <p:cNvSpPr>
            <a:spLocks noGrp="1" noChangeArrowheads="1"/>
          </p:cNvSpPr>
          <p:nvPr>
            <p:ph type="title"/>
          </p:nvPr>
        </p:nvSpPr>
        <p:spPr>
          <a:xfrm>
            <a:off x="193868" y="626616"/>
            <a:ext cx="8772157" cy="838200"/>
          </a:xfrm>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Типы IPv6-адресов</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Локальные IPv6-адреса канала одноадресной передачи</a:t>
            </a:r>
            <a:endParaRPr lang="ru-RU" sz="3000" dirty="0">
              <a:latin typeface="Arial" charset="0"/>
            </a:endParaRPr>
          </a:p>
        </p:txBody>
      </p:sp>
      <p:sp>
        <p:nvSpPr>
          <p:cNvPr id="2" name="Content Placeholder 1"/>
          <p:cNvSpPr>
            <a:spLocks noGrp="1"/>
          </p:cNvSpPr>
          <p:nvPr>
            <p:ph idx="1"/>
          </p:nvPr>
        </p:nvSpPr>
        <p:spPr>
          <a:xfrm>
            <a:off x="184081" y="1654623"/>
            <a:ext cx="8733677" cy="4898365"/>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300" b="0" i="0" dirty="0" smtClean="0">
                <a:solidFill>
                  <a:srgbClr val="000000"/>
                </a:solidFill>
                <a:latin typeface="Arial"/>
                <a:ea typeface="ＭＳ Ｐゴシック"/>
                <a:cs typeface="ＭＳ Ｐゴシック"/>
              </a:rPr>
              <a:t>Все сетевые интерфейсы, использующие IPv6, ДОЛЖНЫ иметь локальный адрес канала</a:t>
            </a:r>
          </a:p>
          <a:p>
            <a:pPr marL="236555" indent="-236555" algn="l" defTabSz="814365">
              <a:lnSpc>
                <a:spcPct val="95000"/>
              </a:lnSpc>
              <a:spcBef>
                <a:spcPct val="50000"/>
              </a:spcBef>
              <a:spcAft>
                <a:spcPct val="0"/>
              </a:spcAft>
              <a:buClr>
                <a:srgbClr val="708CA1"/>
              </a:buClr>
              <a:buFont typeface="Wingdings"/>
              <a:buChar char="§"/>
            </a:pPr>
            <a:r>
              <a:rPr lang="ru-RU" sz="2300" b="0" i="0" dirty="0" smtClean="0">
                <a:solidFill>
                  <a:srgbClr val="000000"/>
                </a:solidFill>
                <a:latin typeface="Arial"/>
                <a:ea typeface="ＭＳ Ｐゴシック"/>
                <a:cs typeface="ＭＳ Ｐゴシック"/>
              </a:rPr>
              <a:t>Позволяет устройству обмениваться данными с другими устройствами под управлением IPv6 по одному и тому же каналу и только по нему (подсеть)</a:t>
            </a:r>
          </a:p>
          <a:p>
            <a:pPr marL="236555" indent="-236555" algn="l" defTabSz="814365">
              <a:lnSpc>
                <a:spcPct val="95000"/>
              </a:lnSpc>
              <a:spcBef>
                <a:spcPct val="50000"/>
              </a:spcBef>
              <a:spcAft>
                <a:spcPct val="0"/>
              </a:spcAft>
              <a:buClr>
                <a:srgbClr val="708CA1"/>
              </a:buClr>
              <a:buFont typeface="Wingdings"/>
              <a:buChar char="§"/>
            </a:pPr>
            <a:r>
              <a:rPr lang="ru-RU" sz="2300" b="0" i="0" dirty="0" smtClean="0">
                <a:solidFill>
                  <a:srgbClr val="000000"/>
                </a:solidFill>
                <a:latin typeface="Arial"/>
                <a:ea typeface="ＭＳ Ｐゴシック"/>
                <a:cs typeface="ＭＳ Ｐゴシック"/>
              </a:rPr>
              <a:t>Диапазон FE80::/10, первые 10 битов — 1111 1110 10xx xxxx</a:t>
            </a:r>
            <a:endParaRPr lang="ru-RU" sz="2300" dirty="0" smtClean="0"/>
          </a:p>
          <a:p>
            <a:pPr marL="236555" indent="-236555" algn="l" defTabSz="814365">
              <a:lnSpc>
                <a:spcPct val="95000"/>
              </a:lnSpc>
              <a:spcBef>
                <a:spcPct val="50000"/>
              </a:spcBef>
              <a:spcAft>
                <a:spcPct val="0"/>
              </a:spcAft>
              <a:buClr>
                <a:srgbClr val="708CA1"/>
              </a:buClr>
              <a:buFont typeface="Wingdings"/>
              <a:buChar char="§"/>
            </a:pPr>
            <a:r>
              <a:rPr lang="ru-RU" sz="2300" b="0" i="0" dirty="0" smtClean="0">
                <a:solidFill>
                  <a:srgbClr val="000000"/>
                </a:solidFill>
                <a:latin typeface="Arial"/>
                <a:ea typeface="ＭＳ Ｐゴシック"/>
                <a:cs typeface="ＭＳ Ｐゴシック"/>
              </a:rPr>
              <a:t>1111 1110 10</a:t>
            </a:r>
            <a:r>
              <a:rPr lang="ru-RU" sz="2300" b="1" i="0" dirty="0" smtClean="0">
                <a:solidFill>
                  <a:srgbClr val="FF0000"/>
                </a:solidFill>
                <a:latin typeface="Arial"/>
                <a:ea typeface="ＭＳ Ｐゴシック"/>
                <a:cs typeface="ＭＳ Ｐゴシック"/>
              </a:rPr>
              <a:t>00 0000</a:t>
            </a:r>
            <a:r>
              <a:rPr lang="ru-RU" sz="2300" b="0" i="0" dirty="0" smtClean="0">
                <a:solidFill>
                  <a:srgbClr val="FF0000"/>
                </a:solidFill>
                <a:latin typeface="Arial"/>
                <a:ea typeface="ＭＳ Ｐゴシック"/>
                <a:cs typeface="ＭＳ Ｐゴシック"/>
              </a:rPr>
              <a:t> </a:t>
            </a:r>
            <a:r>
              <a:rPr lang="ru-RU" sz="2300" b="0" i="0" dirty="0" smtClean="0">
                <a:solidFill>
                  <a:srgbClr val="000000"/>
                </a:solidFill>
                <a:latin typeface="Arial"/>
                <a:ea typeface="ＭＳ Ｐゴシック"/>
                <a:cs typeface="ＭＳ Ｐゴシック"/>
              </a:rPr>
              <a:t>(FE80) — 1111 1110 10</a:t>
            </a:r>
            <a:r>
              <a:rPr lang="ru-RU" sz="2300" b="1" i="0" dirty="0" smtClean="0">
                <a:solidFill>
                  <a:srgbClr val="FF0000"/>
                </a:solidFill>
                <a:latin typeface="Arial"/>
                <a:ea typeface="ＭＳ Ｐゴシック"/>
                <a:cs typeface="ＭＳ Ｐゴシック"/>
              </a:rPr>
              <a:t>11 1111</a:t>
            </a:r>
            <a:r>
              <a:rPr lang="ru-RU" sz="2300" b="0" i="0" dirty="0" smtClean="0">
                <a:solidFill>
                  <a:srgbClr val="FF0000"/>
                </a:solidFill>
                <a:latin typeface="Arial"/>
                <a:ea typeface="ＭＳ Ｐゴシック"/>
                <a:cs typeface="ＭＳ Ｐゴシック"/>
              </a:rPr>
              <a:t> </a:t>
            </a:r>
            <a:r>
              <a:rPr lang="ru-RU" sz="2300" b="0" i="0" dirty="0" smtClean="0">
                <a:solidFill>
                  <a:srgbClr val="000000"/>
                </a:solidFill>
                <a:latin typeface="Arial"/>
                <a:ea typeface="ＭＳ Ｐゴシック"/>
                <a:cs typeface="ＭＳ Ｐゴシック"/>
              </a:rPr>
              <a:t>(FEBF) </a:t>
            </a:r>
            <a:endParaRPr lang="ru-RU" sz="2300" b="0" i="0" dirty="0">
              <a:solidFill>
                <a:srgbClr val="000000"/>
              </a:solidFill>
              <a:latin typeface="Arial"/>
              <a:ea typeface="ＭＳ Ｐゴシック"/>
              <a:cs typeface="ＭＳ Ｐゴシック"/>
            </a:endParaRPr>
          </a:p>
        </p:txBody>
      </p:sp>
    </p:spTree>
    <p:extLst>
      <p:ext uri="{BB962C8B-B14F-4D97-AF65-F5344CB8AC3E}">
        <p14:creationId xmlns:p14="http://schemas.microsoft.com/office/powerpoint/2010/main" val="2469665033"/>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641130"/>
            <a:ext cx="8772157" cy="838200"/>
          </a:xfrm>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Типы IPv6-адресов</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Локальные IPv6-адреса канала одноадресной передачи</a:t>
            </a:r>
            <a:endParaRPr lang="ru-RU" sz="3000" dirty="0">
              <a:latin typeface="Arial" charset="0"/>
            </a:endParaRPr>
          </a:p>
        </p:txBody>
      </p:sp>
      <p:sp>
        <p:nvSpPr>
          <p:cNvPr id="5" name="TextBox 4"/>
          <p:cNvSpPr txBox="1"/>
          <p:nvPr/>
        </p:nvSpPr>
        <p:spPr>
          <a:xfrm>
            <a:off x="261258" y="1504046"/>
            <a:ext cx="8636000" cy="1297278"/>
          </a:xfrm>
          <a:prstGeom prst="rect">
            <a:avLst/>
          </a:prstGeom>
          <a:noFill/>
        </p:spPr>
        <p:txBody>
          <a:bodyPr wrap="square" rtlCol="0">
            <a:spAutoFit/>
          </a:bodyPr>
          <a:lstStyle/>
          <a:p>
            <a:pPr marL="342900" indent="-342900" algn="l">
              <a:buFont typeface="Wingdings"/>
              <a:buChar char="§"/>
            </a:pPr>
            <a:r>
              <a:rPr lang="ru-RU" sz="2100" b="0" i="0" dirty="0" smtClean="0">
                <a:solidFill>
                  <a:schemeClr val="tx1"/>
                </a:solidFill>
                <a:latin typeface="Arial"/>
                <a:ea typeface="ＭＳ Ｐゴシック"/>
                <a:cs typeface="ＭＳ Ｐゴシック"/>
              </a:rPr>
              <a:t>Пакеты с локальным адресом канала источника или назначения не могут быть направлены за пределы того канала, в котором создаётся пакет</a:t>
            </a:r>
          </a:p>
          <a:p>
            <a:pPr algn="ctr">
              <a:lnSpc>
                <a:spcPct val="90000"/>
              </a:lnSpc>
              <a:buNone/>
            </a:pPr>
            <a:endParaRPr lang="ru-RU" dirty="0"/>
          </a:p>
        </p:txBody>
      </p:sp>
      <p:pic>
        <p:nvPicPr>
          <p:cNvPr id="8194" name="Picture 2"/>
          <p:cNvPicPr>
            <a:picLocks noChangeAspect="1" noChangeArrowheads="1"/>
          </p:cNvPicPr>
          <p:nvPr/>
        </p:nvPicPr>
        <p:blipFill>
          <a:blip r:embed="rId3"/>
          <a:srcRect/>
          <a:stretch>
            <a:fillRect/>
          </a:stretch>
        </p:blipFill>
        <p:spPr bwMode="auto">
          <a:xfrm>
            <a:off x="2810989" y="2365829"/>
            <a:ext cx="4460671" cy="4200464"/>
          </a:xfrm>
          <a:prstGeom prst="rect">
            <a:avLst/>
          </a:prstGeom>
          <a:noFill/>
          <a:ln w="9525">
            <a:noFill/>
            <a:miter lim="800000"/>
            <a:headEnd/>
            <a:tailEnd/>
          </a:ln>
          <a:effectLst/>
        </p:spPr>
      </p:pic>
    </p:spTree>
    <p:extLst>
      <p:ext uri="{BB962C8B-B14F-4D97-AF65-F5344CB8AC3E}">
        <p14:creationId xmlns:p14="http://schemas.microsoft.com/office/powerpoint/2010/main" val="2322358537"/>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742728"/>
            <a:ext cx="8772157" cy="838200"/>
          </a:xfrm>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Индивидуальные IPv6-адреса</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Структура глобального IPv6-адреса одноадресной передачи</a:t>
            </a:r>
            <a:endParaRPr lang="ru-RU" sz="3000" dirty="0">
              <a:latin typeface="Arial" charset="0"/>
            </a:endParaRPr>
          </a:p>
        </p:txBody>
      </p:sp>
      <p:sp>
        <p:nvSpPr>
          <p:cNvPr id="2" name="Content Placeholder 1"/>
          <p:cNvSpPr>
            <a:spLocks noGrp="1"/>
          </p:cNvSpPr>
          <p:nvPr>
            <p:ph idx="1"/>
          </p:nvPr>
        </p:nvSpPr>
        <p:spPr>
          <a:xfrm>
            <a:off x="213109" y="1727828"/>
            <a:ext cx="8733677" cy="5086416"/>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Глобальные IPv6-адреса одноадресной передачи являются глобально уникальными и маршрутизируются в Интернете по протоколу IPv6</a:t>
            </a:r>
          </a:p>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Эквивалентны публичным адресам IPv4 </a:t>
            </a:r>
          </a:p>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Организация ICANN выделяет блоки адресов IPv6 для пяти региональных интернет-регистраторов</a:t>
            </a:r>
          </a:p>
          <a:p>
            <a:pPr marL="236555" indent="-236555" algn="l" defTabSz="814365">
              <a:lnSpc>
                <a:spcPct val="95000"/>
              </a:lnSpc>
              <a:spcBef>
                <a:spcPct val="50000"/>
              </a:spcBef>
              <a:spcAft>
                <a:spcPct val="0"/>
              </a:spcAft>
              <a:buClr>
                <a:srgbClr val="708CA1"/>
              </a:buClr>
              <a:buFont typeface="Wingdings"/>
              <a:buChar char="§"/>
            </a:pPr>
            <a:r>
              <a:rPr lang="ru-RU" sz="2400" b="0" i="0" dirty="0" smtClean="0">
                <a:solidFill>
                  <a:srgbClr val="000000"/>
                </a:solidFill>
                <a:latin typeface="Arial"/>
                <a:ea typeface="ＭＳ Ｐゴシック"/>
                <a:cs typeface="ＭＳ Ｐゴシック"/>
              </a:rPr>
              <a:t>В настоящее время глобальные индивидуальные адреса назначаются только с использованием первых трёх битов 001 или 2000::/3</a:t>
            </a:r>
            <a:endParaRPr lang="ru-RU" dirty="0"/>
          </a:p>
        </p:txBody>
      </p:sp>
    </p:spTree>
    <p:extLst>
      <p:ext uri="{BB962C8B-B14F-4D97-AF65-F5344CB8AC3E}">
        <p14:creationId xmlns:p14="http://schemas.microsoft.com/office/powerpoint/2010/main" val="825227507"/>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655644"/>
            <a:ext cx="8772157" cy="838200"/>
          </a:xfrm>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Индивидуальные IPv6-адреса</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Структура глобального IPv6-адреса одноадресной передачи</a:t>
            </a:r>
            <a:endParaRPr lang="ru-RU" sz="3000" dirty="0">
              <a:latin typeface="Arial" charset="0"/>
            </a:endParaRPr>
          </a:p>
        </p:txBody>
      </p:sp>
      <p:pic>
        <p:nvPicPr>
          <p:cNvPr id="7170" name="Picture 2"/>
          <p:cNvPicPr>
            <a:picLocks noChangeAspect="1" noChangeArrowheads="1"/>
          </p:cNvPicPr>
          <p:nvPr/>
        </p:nvPicPr>
        <p:blipFill>
          <a:blip r:embed="rId3"/>
          <a:stretch>
            <a:fillRect/>
          </a:stretch>
        </p:blipFill>
        <p:spPr bwMode="auto">
          <a:xfrm>
            <a:off x="994460" y="3280230"/>
            <a:ext cx="6864594" cy="2853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33829" y="1611085"/>
            <a:ext cx="8389257" cy="1421928"/>
          </a:xfrm>
          <a:prstGeom prst="rect">
            <a:avLst/>
          </a:prstGeom>
          <a:noFill/>
        </p:spPr>
        <p:txBody>
          <a:bodyPr wrap="square" rtlCol="0">
            <a:spAutoFit/>
          </a:bodyPr>
          <a:lstStyle/>
          <a:p>
            <a:pPr marL="342900" indent="-342900" algn="l">
              <a:buFont typeface="Arial"/>
              <a:buChar char="•"/>
            </a:pPr>
            <a:r>
              <a:rPr lang="ru-RU" sz="2400" b="0" i="0" smtClean="0">
                <a:solidFill>
                  <a:schemeClr val="tx1"/>
                </a:solidFill>
                <a:latin typeface="Arial"/>
                <a:ea typeface="ＭＳ Ｐゴシック"/>
                <a:cs typeface="ＭＳ Ｐゴシック"/>
              </a:rPr>
              <a:t>В настоящее время глобальные индивидуальные адреса назначаются только с использованием первых трёх битов 001 или 2000::/3</a:t>
            </a:r>
          </a:p>
          <a:p>
            <a:pPr algn="ctr">
              <a:lnSpc>
                <a:spcPct val="90000"/>
              </a:lnSpc>
              <a:buNone/>
            </a:pPr>
            <a:endParaRPr lang="ru-RU"/>
          </a:p>
        </p:txBody>
      </p:sp>
    </p:spTree>
    <p:extLst>
      <p:ext uri="{BB962C8B-B14F-4D97-AF65-F5344CB8AC3E}">
        <p14:creationId xmlns:p14="http://schemas.microsoft.com/office/powerpoint/2010/main" val="3242720739"/>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626616"/>
            <a:ext cx="8772157" cy="838200"/>
          </a:xfrm>
        </p:spPr>
        <p:txBody>
          <a:bodyPr/>
          <a:lstStyle/>
          <a:p>
            <a:pPr algn="l" defTabSz="814365">
              <a:spcBef>
                <a:spcPct val="0"/>
              </a:spcBef>
              <a:spcAft>
                <a:spcPct val="0"/>
              </a:spcAft>
              <a:buNone/>
            </a:pPr>
            <a:r>
              <a:rPr lang="ru-RU" sz="1600" b="1" i="0" dirty="0" smtClean="0">
                <a:solidFill>
                  <a:srgbClr val="708CA1"/>
                </a:solidFill>
                <a:latin typeface="Arial"/>
                <a:ea typeface="ＭＳ Ｐゴシック"/>
                <a:cs typeface="ＭＳ Ｐゴシック"/>
              </a:rPr>
              <a:t>Индивидуальные IPv6-адреса</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3000" b="1" i="0" dirty="0" smtClean="0">
                <a:solidFill>
                  <a:srgbClr val="708CA1"/>
                </a:solidFill>
                <a:latin typeface="Arial"/>
                <a:ea typeface="ＭＳ Ｐゴシック"/>
                <a:cs typeface="ＭＳ Ｐゴシック"/>
              </a:rPr>
              <a:t>Структура глобального IPv6-адреса одноадресной передачи</a:t>
            </a:r>
            <a:endParaRPr lang="ru-RU" sz="3000" dirty="0">
              <a:latin typeface="Arial" charset="0"/>
            </a:endParaRPr>
          </a:p>
        </p:txBody>
      </p:sp>
      <p:sp>
        <p:nvSpPr>
          <p:cNvPr id="2" name="Content Placeholder 1"/>
          <p:cNvSpPr>
            <a:spLocks noGrp="1"/>
          </p:cNvSpPr>
          <p:nvPr>
            <p:ph idx="1"/>
          </p:nvPr>
        </p:nvSpPr>
        <p:spPr>
          <a:xfrm>
            <a:off x="184080" y="1380142"/>
            <a:ext cx="8733677" cy="5137422"/>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200" b="0" i="0" dirty="0" smtClean="0">
                <a:solidFill>
                  <a:srgbClr val="000000"/>
                </a:solidFill>
                <a:latin typeface="Arial"/>
                <a:ea typeface="ＭＳ Ｐゴシック"/>
                <a:cs typeface="ＭＳ Ｐゴシック"/>
              </a:rPr>
              <a:t>Глобальный индивидуальный адрес состоит из трёх частей.</a:t>
            </a:r>
          </a:p>
          <a:p>
            <a:pPr marL="236555" indent="-236555" algn="l" defTabSz="814365">
              <a:lnSpc>
                <a:spcPct val="95000"/>
              </a:lnSpc>
              <a:spcBef>
                <a:spcPct val="50000"/>
              </a:spcBef>
              <a:spcAft>
                <a:spcPct val="0"/>
              </a:spcAft>
              <a:buClr>
                <a:srgbClr val="708CA1"/>
              </a:buClr>
              <a:buFont typeface="Wingdings"/>
              <a:buChar char="§"/>
            </a:pPr>
            <a:endParaRPr lang="ru-RU" dirty="0" smtClean="0"/>
          </a:p>
          <a:p>
            <a:pPr marL="236555" indent="-236555" algn="l" defTabSz="814365">
              <a:lnSpc>
                <a:spcPct val="95000"/>
              </a:lnSpc>
              <a:spcBef>
                <a:spcPct val="50000"/>
              </a:spcBef>
              <a:spcAft>
                <a:spcPct val="0"/>
              </a:spcAft>
              <a:buClr>
                <a:srgbClr val="708CA1"/>
              </a:buClr>
              <a:buFont typeface="Wingdings"/>
              <a:buChar char="§"/>
            </a:pPr>
            <a:endParaRPr lang="ru-RU" dirty="0" smtClean="0"/>
          </a:p>
          <a:p>
            <a:pPr marL="236555" indent="-236555" algn="l" defTabSz="814365">
              <a:lnSpc>
                <a:spcPct val="95000"/>
              </a:lnSpc>
              <a:spcBef>
                <a:spcPct val="50000"/>
              </a:spcBef>
              <a:spcAft>
                <a:spcPct val="0"/>
              </a:spcAft>
              <a:buClr>
                <a:srgbClr val="708CA1"/>
              </a:buClr>
              <a:buFont typeface="Wingdings"/>
              <a:buChar char="§"/>
            </a:pPr>
            <a:endParaRPr lang="ru-RU" dirty="0" smtClean="0"/>
          </a:p>
          <a:p>
            <a:pPr marL="0" indent="0" algn="l" defTabSz="814365">
              <a:spcBef>
                <a:spcPct val="50000"/>
              </a:spcBef>
              <a:spcAft>
                <a:spcPct val="0"/>
              </a:spcAft>
              <a:buNone/>
            </a:pPr>
            <a:endParaRPr lang="ru-RU" dirty="0" smtClean="0"/>
          </a:p>
          <a:p>
            <a:pPr marL="236555" indent="-236555" algn="l" defTabSz="814365">
              <a:lnSpc>
                <a:spcPct val="95000"/>
              </a:lnSpc>
              <a:spcBef>
                <a:spcPct val="50000"/>
              </a:spcBef>
              <a:spcAft>
                <a:spcPct val="0"/>
              </a:spcAft>
              <a:buClr>
                <a:srgbClr val="708CA1"/>
              </a:buClr>
              <a:buFont typeface="Wingdings"/>
              <a:buChar char="§"/>
            </a:pPr>
            <a:r>
              <a:rPr lang="ru-RU" sz="2200" b="1" i="0" dirty="0" smtClean="0">
                <a:solidFill>
                  <a:srgbClr val="000000"/>
                </a:solidFill>
                <a:latin typeface="Arial"/>
                <a:ea typeface="ＭＳ Ｐゴシック"/>
                <a:cs typeface="ＭＳ Ｐゴシック"/>
              </a:rPr>
              <a:t>Глобальный префикс маршрутизации</a:t>
            </a:r>
            <a:r>
              <a:rPr lang="ru-RU" sz="2200" b="0" i="0" dirty="0" smtClean="0">
                <a:solidFill>
                  <a:srgbClr val="000000"/>
                </a:solidFill>
                <a:latin typeface="Arial"/>
                <a:ea typeface="ＭＳ Ｐゴシック"/>
                <a:cs typeface="ＭＳ Ｐゴシック"/>
              </a:rPr>
              <a:t>: префикс или сетевая часть адреса, назначенного поставщиком (например интернет-провайдером) клиенту или сайту. Региональные интернет-регистраторы назначают клиентам глобальный префикс маршрутизации /48 </a:t>
            </a:r>
          </a:p>
          <a:p>
            <a:pPr marL="236555" indent="-236555" algn="l" defTabSz="814365">
              <a:lnSpc>
                <a:spcPct val="95000"/>
              </a:lnSpc>
              <a:spcBef>
                <a:spcPct val="50000"/>
              </a:spcBef>
              <a:spcAft>
                <a:spcPct val="0"/>
              </a:spcAft>
              <a:buClr>
                <a:srgbClr val="708CA1"/>
              </a:buClr>
              <a:buFont typeface="Wingdings"/>
              <a:buChar char="§"/>
            </a:pPr>
            <a:r>
              <a:rPr lang="ru-RU" sz="2200" b="0" i="0" dirty="0" smtClean="0">
                <a:solidFill>
                  <a:srgbClr val="000000"/>
                </a:solidFill>
                <a:latin typeface="Arial"/>
                <a:ea typeface="ＭＳ Ｐゴシック"/>
                <a:cs typeface="ＭＳ Ｐゴシック"/>
              </a:rPr>
              <a:t>2001:0DB8:ACAD::/48 имеет префикс, означающий, что первые 48 бит (2001:0DB8:ACAD) представляют собой префикс или сетевую часть</a:t>
            </a:r>
            <a:endParaRPr lang="ru-RU" sz="2200" dirty="0" smtClean="0"/>
          </a:p>
          <a:p>
            <a:pPr marL="236555" indent="-236555" algn="l" defTabSz="814365">
              <a:lnSpc>
                <a:spcPct val="95000"/>
              </a:lnSpc>
              <a:spcBef>
                <a:spcPct val="50000"/>
              </a:spcBef>
              <a:spcAft>
                <a:spcPct val="0"/>
              </a:spcAft>
              <a:buClr>
                <a:srgbClr val="708CA1"/>
              </a:buClr>
              <a:buFont typeface="Wingdings"/>
              <a:buChar char="§"/>
            </a:pPr>
            <a:endParaRPr lang="ru-RU" sz="2200" dirty="0" smtClean="0"/>
          </a:p>
          <a:p>
            <a:pPr marL="236555" indent="-236555" algn="l" defTabSz="814365">
              <a:lnSpc>
                <a:spcPct val="95000"/>
              </a:lnSpc>
              <a:spcBef>
                <a:spcPct val="50000"/>
              </a:spcBef>
              <a:spcAft>
                <a:spcPct val="0"/>
              </a:spcAft>
              <a:buClr>
                <a:srgbClr val="708CA1"/>
              </a:buClr>
              <a:buFont typeface="Wingdings"/>
              <a:buChar char="§"/>
            </a:pPr>
            <a:endParaRPr lang="ru-RU" dirty="0"/>
          </a:p>
        </p:txBody>
      </p:sp>
      <p:pic>
        <p:nvPicPr>
          <p:cNvPr id="22530" name="Picture 2"/>
          <p:cNvPicPr>
            <a:picLocks noChangeAspect="1" noChangeArrowheads="1"/>
          </p:cNvPicPr>
          <p:nvPr/>
        </p:nvPicPr>
        <p:blipFill>
          <a:blip r:embed="rId3"/>
          <a:stretch>
            <a:fillRect/>
          </a:stretch>
        </p:blipFill>
        <p:spPr bwMode="auto">
          <a:xfrm>
            <a:off x="1736043" y="1805388"/>
            <a:ext cx="5114701" cy="2137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0365994"/>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srcRect b="8396"/>
          <a:stretch>
            <a:fillRect/>
          </a:stretch>
        </p:blipFill>
        <p:spPr bwMode="auto">
          <a:xfrm>
            <a:off x="2084247" y="3659868"/>
            <a:ext cx="4141086" cy="2929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69" name="Rectangle 2"/>
          <p:cNvSpPr>
            <a:spLocks noGrp="1" noChangeArrowheads="1"/>
          </p:cNvSpPr>
          <p:nvPr>
            <p:ph type="title"/>
          </p:nvPr>
        </p:nvSpPr>
        <p:spPr>
          <a:xfrm>
            <a:off x="193868" y="525018"/>
            <a:ext cx="8772157" cy="838200"/>
          </a:xfrm>
        </p:spPr>
        <p:txBody>
          <a:bodyPr/>
          <a:lstStyle/>
          <a:p>
            <a:pPr algn="l" defTabSz="814365">
              <a:spcBef>
                <a:spcPct val="0"/>
              </a:spcBef>
              <a:spcAft>
                <a:spcPct val="0"/>
              </a:spcAft>
              <a:buNone/>
            </a:pPr>
            <a:r>
              <a:rPr lang="ru-RU" sz="1400" b="1" i="0" dirty="0" smtClean="0">
                <a:solidFill>
                  <a:srgbClr val="708CA1"/>
                </a:solidFill>
                <a:latin typeface="Arial"/>
                <a:ea typeface="ＭＳ Ｐゴシック"/>
                <a:cs typeface="ＭＳ Ｐゴシック"/>
              </a:rPr>
              <a:t>Индивидуальные IPv6-адреса</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2800" b="1" i="0" dirty="0" smtClean="0">
                <a:solidFill>
                  <a:srgbClr val="708CA1"/>
                </a:solidFill>
                <a:latin typeface="Arial"/>
                <a:ea typeface="ＭＳ Ｐゴシック"/>
                <a:cs typeface="ＭＳ Ｐゴシック"/>
              </a:rPr>
              <a:t>Структура глобального IPv6-адреса одноадресной передачи</a:t>
            </a:r>
            <a:endParaRPr lang="ru-RU" sz="2800" dirty="0">
              <a:latin typeface="Arial" charset="0"/>
            </a:endParaRPr>
          </a:p>
        </p:txBody>
      </p:sp>
      <p:sp>
        <p:nvSpPr>
          <p:cNvPr id="2" name="Content Placeholder 1"/>
          <p:cNvSpPr>
            <a:spLocks noGrp="1"/>
          </p:cNvSpPr>
          <p:nvPr>
            <p:ph idx="1"/>
          </p:nvPr>
        </p:nvSpPr>
        <p:spPr>
          <a:xfrm>
            <a:off x="213109" y="1319860"/>
            <a:ext cx="8733677" cy="5086416"/>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100" b="1" i="0" dirty="0" smtClean="0">
                <a:solidFill>
                  <a:srgbClr val="000000"/>
                </a:solidFill>
                <a:latin typeface="Arial"/>
                <a:ea typeface="ＭＳ Ｐゴシック"/>
                <a:cs typeface="ＭＳ Ｐゴシック"/>
              </a:rPr>
              <a:t>Идентификатор подсети</a:t>
            </a:r>
            <a:endParaRPr lang="ru-RU" sz="2100" dirty="0" smtClean="0"/>
          </a:p>
          <a:p>
            <a:pPr marL="800100" lvl="1" indent="-342900" algn="l" defTabSz="814365">
              <a:spcBef>
                <a:spcPct val="35000"/>
              </a:spcBef>
              <a:spcAft>
                <a:spcPct val="0"/>
              </a:spcAft>
              <a:buClr>
                <a:srgbClr val="708CA1"/>
              </a:buClr>
              <a:buFont typeface="Arial"/>
              <a:buChar char="•"/>
            </a:pPr>
            <a:r>
              <a:rPr lang="ru-RU" sz="1700" b="0" i="0" dirty="0" smtClean="0">
                <a:solidFill>
                  <a:srgbClr val="000000"/>
                </a:solidFill>
                <a:latin typeface="Arial"/>
                <a:ea typeface="ＭＳ Ｐゴシック"/>
                <a:cs typeface="ＭＳ Ｐゴシック"/>
              </a:rPr>
              <a:t>Используется организациями для определения подсетей в пределах их сайтов</a:t>
            </a:r>
          </a:p>
          <a:p>
            <a:pPr marL="236555" indent="-236555" algn="l" defTabSz="814365">
              <a:lnSpc>
                <a:spcPct val="95000"/>
              </a:lnSpc>
              <a:spcBef>
                <a:spcPct val="50000"/>
              </a:spcBef>
              <a:spcAft>
                <a:spcPct val="0"/>
              </a:spcAft>
              <a:buClr>
                <a:srgbClr val="708CA1"/>
              </a:buClr>
              <a:buFont typeface="Wingdings"/>
              <a:buChar char="§"/>
            </a:pPr>
            <a:r>
              <a:rPr lang="ru-RU" sz="2100" b="1" i="0" dirty="0" smtClean="0">
                <a:solidFill>
                  <a:srgbClr val="000000"/>
                </a:solidFill>
                <a:latin typeface="Arial"/>
                <a:ea typeface="ＭＳ Ｐゴシック"/>
                <a:cs typeface="ＭＳ Ｐゴシック"/>
              </a:rPr>
              <a:t>Идентификатор интерфейса</a:t>
            </a:r>
            <a:endParaRPr lang="ru-RU" sz="2100" dirty="0" smtClean="0"/>
          </a:p>
          <a:p>
            <a:pPr marL="800100" lvl="1" indent="-342900" algn="l" defTabSz="814365">
              <a:spcBef>
                <a:spcPct val="35000"/>
              </a:spcBef>
              <a:spcAft>
                <a:spcPct val="0"/>
              </a:spcAft>
              <a:buClr>
                <a:srgbClr val="708CA1"/>
              </a:buClr>
              <a:buFont typeface="Arial"/>
              <a:buChar char="•"/>
            </a:pPr>
            <a:r>
              <a:rPr lang="ru-RU" sz="1700" b="0" i="0" dirty="0" smtClean="0">
                <a:solidFill>
                  <a:srgbClr val="000000"/>
                </a:solidFill>
                <a:latin typeface="Arial"/>
                <a:ea typeface="ＭＳ Ｐゴシック"/>
                <a:cs typeface="ＭＳ Ｐゴシック"/>
              </a:rPr>
              <a:t>Эквивалентна узловой части IPv4-адреса</a:t>
            </a:r>
          </a:p>
          <a:p>
            <a:pPr marL="800100" lvl="1" indent="-342900" algn="l" defTabSz="814365">
              <a:spcBef>
                <a:spcPct val="35000"/>
              </a:spcBef>
              <a:spcAft>
                <a:spcPct val="0"/>
              </a:spcAft>
              <a:buClr>
                <a:srgbClr val="708CA1"/>
              </a:buClr>
              <a:buFont typeface="Arial"/>
              <a:buChar char="•"/>
            </a:pPr>
            <a:r>
              <a:rPr lang="ru-RU" sz="1700" b="0" i="0" dirty="0" smtClean="0">
                <a:solidFill>
                  <a:srgbClr val="000000"/>
                </a:solidFill>
                <a:latin typeface="Arial"/>
                <a:ea typeface="ＭＳ Ｐゴシック"/>
                <a:cs typeface="ＭＳ Ｐゴシック"/>
              </a:rPr>
              <a:t>Используются по причине того, что один узел может содержать несколько интерфейсов, каждый из которых, в свою очередь, имеет один или несколько IPv6-адресов</a:t>
            </a:r>
            <a:endParaRPr lang="ru-RU" sz="1700" dirty="0" smtClean="0"/>
          </a:p>
          <a:p>
            <a:pPr marL="0" indent="0" algn="l" defTabSz="814365">
              <a:spcBef>
                <a:spcPct val="50000"/>
              </a:spcBef>
              <a:spcAft>
                <a:spcPct val="0"/>
              </a:spcAft>
              <a:buNone/>
            </a:pPr>
            <a:endParaRPr lang="ru-RU" sz="1700" dirty="0"/>
          </a:p>
        </p:txBody>
      </p:sp>
    </p:spTree>
    <p:extLst>
      <p:ext uri="{BB962C8B-B14F-4D97-AF65-F5344CB8AC3E}">
        <p14:creationId xmlns:p14="http://schemas.microsoft.com/office/powerpoint/2010/main" val="3490810890"/>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525018"/>
            <a:ext cx="8772157" cy="838200"/>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Индивидуальные IPv6-адреса</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2400" b="1" i="0" dirty="0" smtClean="0">
                <a:solidFill>
                  <a:srgbClr val="708CA1"/>
                </a:solidFill>
                <a:latin typeface="Arial"/>
                <a:ea typeface="ＭＳ Ｐゴシック"/>
                <a:cs typeface="ＭＳ Ｐゴシック"/>
              </a:rPr>
              <a:t>Статическая конфигурация глобальных индивидуальных адресов</a:t>
            </a:r>
            <a:endParaRPr lang="ru-RU" sz="2400" dirty="0">
              <a:latin typeface="Arial" charset="0"/>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772" y="1557267"/>
            <a:ext cx="6647542" cy="49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461898"/>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510504"/>
            <a:ext cx="8772157" cy="838200"/>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Индивидуальные IPv6-адреса</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2400" b="1" i="0" dirty="0" smtClean="0">
                <a:solidFill>
                  <a:srgbClr val="708CA1"/>
                </a:solidFill>
                <a:latin typeface="Arial"/>
                <a:ea typeface="ＭＳ Ｐゴシック"/>
                <a:cs typeface="ＭＳ Ｐゴシック"/>
              </a:rPr>
              <a:t>Статическая конфигурация глобальных IPv6-адресов одноадресной передачи</a:t>
            </a:r>
            <a:endParaRPr lang="ru-RU" sz="2400" dirty="0">
              <a:latin typeface="Arial" charset="0"/>
            </a:endParaRPr>
          </a:p>
        </p:txBody>
      </p:sp>
      <p:pic>
        <p:nvPicPr>
          <p:cNvPr id="3074" name="Picture 2" descr="C:\Users\ElaineHorn\Desktop\7-2-4-2-static-config-ipv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093" y="1553546"/>
            <a:ext cx="5962878" cy="4912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195246"/>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204" y="2083201"/>
            <a:ext cx="6145511" cy="1723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0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Структура IPv4-адреса</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Двоичная система счисления</a:t>
            </a:r>
            <a:endParaRPr lang="ru-RU">
              <a:latin typeface="Arial" charset="0"/>
            </a:endParaRPr>
          </a:p>
        </p:txBody>
      </p:sp>
      <p:cxnSp>
        <p:nvCxnSpPr>
          <p:cNvPr id="7" name="Straight Arrow Connector 6"/>
          <p:cNvCxnSpPr/>
          <p:nvPr/>
        </p:nvCxnSpPr>
        <p:spPr bwMode="auto">
          <a:xfrm>
            <a:off x="2272121" y="2620238"/>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0" name="Straight Arrow Connector 19"/>
          <p:cNvCxnSpPr/>
          <p:nvPr/>
        </p:nvCxnSpPr>
        <p:spPr bwMode="auto">
          <a:xfrm flipH="1" flipV="1">
            <a:off x="4915693" y="3885149"/>
            <a:ext cx="696351" cy="7088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1" name="Straight Arrow Connector 20"/>
          <p:cNvCxnSpPr/>
          <p:nvPr/>
        </p:nvCxnSpPr>
        <p:spPr bwMode="auto">
          <a:xfrm flipV="1">
            <a:off x="6087605" y="3806616"/>
            <a:ext cx="510496" cy="73165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22" name="Straight Arrow Connector 21"/>
          <p:cNvCxnSpPr/>
          <p:nvPr/>
        </p:nvCxnSpPr>
        <p:spPr bwMode="auto">
          <a:xfrm flipV="1">
            <a:off x="6744493" y="3937264"/>
            <a:ext cx="1490669" cy="656685"/>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2287656" y="3375847"/>
            <a:ext cx="611641"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H="1" flipV="1">
            <a:off x="3086893" y="3937264"/>
            <a:ext cx="1828800" cy="6566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pic>
        <p:nvPicPr>
          <p:cNvPr id="1026" name="Picture 2"/>
          <p:cNvPicPr>
            <a:picLocks noChangeAspect="1" noChangeArrowheads="1"/>
          </p:cNvPicPr>
          <p:nvPr/>
        </p:nvPicPr>
        <p:blipFill>
          <a:blip r:embed="rId4"/>
          <a:srcRect/>
          <a:stretch>
            <a:fillRect/>
          </a:stretch>
        </p:blipFill>
        <p:spPr bwMode="auto">
          <a:xfrm>
            <a:off x="193868" y="2040269"/>
            <a:ext cx="2009775" cy="914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4732784" y="4766570"/>
            <a:ext cx="2038350" cy="409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210605" y="3166297"/>
            <a:ext cx="2019300" cy="419100"/>
          </a:xfrm>
          <a:prstGeom prst="rect">
            <a:avLst/>
          </a:prstGeom>
          <a:noFill/>
          <a:ln w="9525">
            <a:noFill/>
            <a:miter lim="800000"/>
            <a:headEnd/>
            <a:tailEnd/>
          </a:ln>
          <a:effectLst/>
        </p:spPr>
      </p:pic>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684673"/>
            <a:ext cx="8950132" cy="1100579"/>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Индивидуальные IPv6-адреса</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2400" b="1" i="0" dirty="0" smtClean="0">
                <a:solidFill>
                  <a:srgbClr val="708CA1"/>
                </a:solidFill>
                <a:latin typeface="Arial"/>
                <a:ea typeface="ＭＳ Ｐゴシック"/>
                <a:cs typeface="ＭＳ Ｐゴシック"/>
              </a:rPr>
              <a:t>Динамическая конфигурация глобального индивидуального адреса</a:t>
            </a:r>
            <a:r>
              <a:rPr lang="en-US" sz="2400" b="1" i="0" dirty="0" smtClean="0">
                <a:solidFill>
                  <a:srgbClr val="708CA1"/>
                </a:solidFill>
                <a:latin typeface="Arial"/>
                <a:ea typeface="ＭＳ Ｐゴシック"/>
                <a:cs typeface="ＭＳ Ｐゴシック"/>
              </a:rPr>
              <a:t> </a:t>
            </a:r>
            <a:r>
              <a:rPr lang="ru-RU" sz="2400" b="1" i="0" dirty="0" smtClean="0">
                <a:solidFill>
                  <a:srgbClr val="708CA1"/>
                </a:solidFill>
                <a:latin typeface="Arial"/>
                <a:ea typeface="ＭＳ Ｐゴシック"/>
                <a:cs typeface="ＭＳ Ｐゴシック"/>
              </a:rPr>
              <a:t>при помощи SLAAC</a:t>
            </a:r>
            <a:endParaRPr lang="ru-RU" sz="2400" dirty="0">
              <a:latin typeface="Arial" charset="0"/>
            </a:endParaRPr>
          </a:p>
        </p:txBody>
      </p:sp>
      <p:sp>
        <p:nvSpPr>
          <p:cNvPr id="3" name="TextBox 2"/>
          <p:cNvSpPr txBox="1"/>
          <p:nvPr/>
        </p:nvSpPr>
        <p:spPr>
          <a:xfrm>
            <a:off x="174170" y="1840026"/>
            <a:ext cx="8665030" cy="4662815"/>
          </a:xfrm>
          <a:prstGeom prst="rect">
            <a:avLst/>
          </a:prstGeom>
          <a:noFill/>
        </p:spPr>
        <p:txBody>
          <a:bodyPr wrap="square" rtlCol="0">
            <a:spAutoFit/>
          </a:bodyPr>
          <a:lstStyle/>
          <a:p>
            <a:pPr algn="l">
              <a:buNone/>
            </a:pPr>
            <a:r>
              <a:rPr lang="ru-RU" sz="2200" b="1" i="0" dirty="0" smtClean="0">
                <a:solidFill>
                  <a:schemeClr val="tx1"/>
                </a:solidFill>
                <a:latin typeface="Arial"/>
                <a:ea typeface="ＭＳ Ｐゴシック"/>
                <a:cs typeface="ＭＳ Ｐゴシック"/>
              </a:rPr>
              <a:t>Автоконфигурация без сохранения состояния адреса (SLAAC)</a:t>
            </a:r>
          </a:p>
          <a:p>
            <a:pPr marL="342900" indent="-342900" algn="l">
              <a:buFont typeface="Arial"/>
              <a:buChar char="•"/>
            </a:pPr>
            <a:r>
              <a:rPr lang="ru-RU" sz="2200" b="0" i="0" dirty="0" smtClean="0">
                <a:solidFill>
                  <a:schemeClr val="tx1"/>
                </a:solidFill>
                <a:latin typeface="Arial"/>
                <a:ea typeface="ＭＳ Ｐゴシック"/>
                <a:cs typeface="ＭＳ Ｐゴシック"/>
              </a:rPr>
              <a:t>Метод, который позволяет устройству получить от маршрутизатора IPv6 префикс, длину префикса и шлюз по умолчанию.</a:t>
            </a:r>
          </a:p>
          <a:p>
            <a:pPr marL="342900" indent="-342900" algn="l">
              <a:buFont typeface="Arial"/>
              <a:buChar char="•"/>
            </a:pPr>
            <a:r>
              <a:rPr lang="ru-RU" sz="2200" b="0" i="0" dirty="0" smtClean="0">
                <a:solidFill>
                  <a:schemeClr val="tx1"/>
                </a:solidFill>
                <a:latin typeface="Arial"/>
                <a:ea typeface="ＭＳ Ｐゴシック"/>
                <a:cs typeface="ＭＳ Ｐゴシック"/>
              </a:rPr>
              <a:t>Сервер DHCPv6 не требуется</a:t>
            </a:r>
          </a:p>
          <a:p>
            <a:pPr marL="342900" indent="-342900" algn="l">
              <a:buFont typeface="Arial"/>
              <a:buChar char="•"/>
            </a:pPr>
            <a:r>
              <a:rPr lang="ru-RU" sz="2200" b="0" i="0" dirty="0" smtClean="0">
                <a:solidFill>
                  <a:schemeClr val="tx1"/>
                </a:solidFill>
                <a:latin typeface="Arial"/>
                <a:ea typeface="ＭＳ Ｐゴシック"/>
                <a:cs typeface="ＭＳ Ｐゴシック"/>
              </a:rPr>
              <a:t>Использует сообщения ICMPv6 об объявлении маршрута (RA)</a:t>
            </a:r>
          </a:p>
          <a:p>
            <a:pPr marL="342900" indent="-342900" algn="l">
              <a:buFont typeface="Arial"/>
              <a:buChar char="•"/>
            </a:pPr>
            <a:endParaRPr lang="ru-RU" sz="2200" b="1" dirty="0" smtClean="0"/>
          </a:p>
          <a:p>
            <a:pPr algn="l">
              <a:buNone/>
            </a:pPr>
            <a:r>
              <a:rPr lang="ru-RU" sz="2200" b="1" i="0" dirty="0" smtClean="0">
                <a:solidFill>
                  <a:schemeClr val="tx1"/>
                </a:solidFill>
                <a:latin typeface="Arial"/>
                <a:ea typeface="ＭＳ Ｐゴシック"/>
                <a:cs typeface="ＭＳ Ｐゴシック"/>
              </a:rPr>
              <a:t>Маршрутизаторы IPv6</a:t>
            </a:r>
          </a:p>
          <a:p>
            <a:pPr marL="342900" indent="-342900" algn="l">
              <a:buFont typeface="Arial"/>
              <a:buChar char="•"/>
            </a:pPr>
            <a:r>
              <a:rPr lang="ru-RU" sz="2200" b="0" i="0" dirty="0" smtClean="0">
                <a:solidFill>
                  <a:schemeClr val="tx1"/>
                </a:solidFill>
                <a:latin typeface="Arial"/>
                <a:ea typeface="ＭＳ Ｐゴシック"/>
                <a:cs typeface="ＭＳ Ｐゴシック"/>
              </a:rPr>
              <a:t>Пересылает IPv6-пакеты между сетями</a:t>
            </a:r>
            <a:endParaRPr lang="ru-RU" sz="2200" dirty="0" smtClean="0"/>
          </a:p>
          <a:p>
            <a:pPr marL="342900" indent="-342900" algn="l">
              <a:buFont typeface="Arial"/>
              <a:buChar char="•"/>
            </a:pPr>
            <a:r>
              <a:rPr lang="ru-RU" sz="2200" b="0" i="0" dirty="0" smtClean="0">
                <a:solidFill>
                  <a:schemeClr val="tx1"/>
                </a:solidFill>
                <a:latin typeface="Arial"/>
                <a:ea typeface="ＭＳ Ｐゴシック"/>
                <a:cs typeface="ＭＳ Ｐゴシック"/>
              </a:rPr>
              <a:t>Может настраиваться с использованием статических маршрутов или динамических протоколов маршрутизации IPv6</a:t>
            </a:r>
          </a:p>
          <a:p>
            <a:pPr marL="342900" indent="-342900" algn="l">
              <a:buFont typeface="Arial"/>
              <a:buChar char="•"/>
            </a:pPr>
            <a:r>
              <a:rPr lang="ru-RU" sz="2200" b="0" i="0" dirty="0" smtClean="0">
                <a:solidFill>
                  <a:schemeClr val="tx1"/>
                </a:solidFill>
                <a:latin typeface="Arial"/>
                <a:ea typeface="ＭＳ Ｐゴシック"/>
                <a:cs typeface="ＭＳ Ｐゴシック"/>
              </a:rPr>
              <a:t>Отправляет сообщения RA ICMPv6</a:t>
            </a:r>
            <a:endParaRPr lang="ru-RU" sz="2200" b="0" i="0" dirty="0">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val="3967822335"/>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510503"/>
            <a:ext cx="8772157" cy="1100579"/>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Индивидуальные IPv6-адреса</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2400" b="1" i="0" dirty="0" smtClean="0">
                <a:solidFill>
                  <a:srgbClr val="708CA1"/>
                </a:solidFill>
                <a:latin typeface="Arial"/>
                <a:ea typeface="ＭＳ Ｐゴシック"/>
                <a:cs typeface="ＭＳ Ｐゴシック"/>
              </a:rPr>
              <a:t>Динамическая конфигурация глобального индивидуального адреса</a:t>
            </a:r>
            <a:r>
              <a:rPr lang="en-US" sz="2400" b="1" i="0" dirty="0" smtClean="0">
                <a:solidFill>
                  <a:srgbClr val="708CA1"/>
                </a:solidFill>
                <a:latin typeface="Arial"/>
                <a:ea typeface="ＭＳ Ｐゴシック"/>
                <a:cs typeface="ＭＳ Ｐゴシック"/>
              </a:rPr>
              <a:t> </a:t>
            </a:r>
            <a:r>
              <a:rPr lang="ru-RU" sz="2400" b="1" i="0" dirty="0" smtClean="0">
                <a:solidFill>
                  <a:srgbClr val="708CA1"/>
                </a:solidFill>
                <a:latin typeface="Arial"/>
                <a:ea typeface="ＭＳ Ｐゴシック"/>
                <a:cs typeface="ＭＳ Ｐゴシック"/>
              </a:rPr>
              <a:t>при помощи SLAAC</a:t>
            </a:r>
            <a:endParaRPr lang="ru-RU" sz="2400" dirty="0">
              <a:latin typeface="Arial" charset="0"/>
            </a:endParaRPr>
          </a:p>
        </p:txBody>
      </p:sp>
      <p:sp>
        <p:nvSpPr>
          <p:cNvPr id="3" name="TextBox 2"/>
          <p:cNvSpPr txBox="1"/>
          <p:nvPr/>
        </p:nvSpPr>
        <p:spPr>
          <a:xfrm>
            <a:off x="174170" y="1709398"/>
            <a:ext cx="8665030" cy="5036763"/>
          </a:xfrm>
          <a:prstGeom prst="rect">
            <a:avLst/>
          </a:prstGeom>
          <a:noFill/>
        </p:spPr>
        <p:txBody>
          <a:bodyPr wrap="square" rtlCol="0">
            <a:spAutoFit/>
          </a:bodyPr>
          <a:lstStyle/>
          <a:p>
            <a:pPr algn="l">
              <a:buNone/>
            </a:pPr>
            <a:r>
              <a:rPr lang="ru-RU" sz="2100" b="0" i="0" dirty="0" smtClean="0">
                <a:solidFill>
                  <a:schemeClr val="tx1"/>
                </a:solidFill>
                <a:latin typeface="Arial"/>
                <a:ea typeface="ＭＳ Ｐゴシック"/>
                <a:cs typeface="ＭＳ Ｐゴシック"/>
              </a:rPr>
              <a:t>Команда</a:t>
            </a:r>
            <a:r>
              <a:rPr lang="ru-RU" sz="2100" b="1" i="0" dirty="0" smtClean="0">
                <a:solidFill>
                  <a:schemeClr val="tx1"/>
                </a:solidFill>
                <a:latin typeface="Arial"/>
                <a:ea typeface="ＭＳ Ｐゴシック"/>
                <a:cs typeface="ＭＳ Ｐゴシック"/>
              </a:rPr>
              <a:t> </a:t>
            </a:r>
            <a:r>
              <a:rPr lang="ru-RU" sz="2100" b="0" i="0" dirty="0" smtClean="0">
                <a:solidFill>
                  <a:srgbClr val="FF0000"/>
                </a:solidFill>
                <a:latin typeface="Arial"/>
                <a:ea typeface="ＭＳ Ｐゴシック"/>
                <a:cs typeface="ＭＳ Ｐゴシック"/>
              </a:rPr>
              <a:t>IPv6 unicast routing </a:t>
            </a:r>
            <a:r>
              <a:rPr lang="ru-RU" sz="2100" b="0" i="0" dirty="0" smtClean="0">
                <a:solidFill>
                  <a:schemeClr val="tx1"/>
                </a:solidFill>
                <a:latin typeface="Arial"/>
                <a:ea typeface="ＭＳ Ｐゴシック"/>
                <a:cs typeface="ＭＳ Ｐゴシック"/>
              </a:rPr>
              <a:t>активирует маршрутизацию IPv6</a:t>
            </a:r>
          </a:p>
          <a:p>
            <a:pPr algn="l">
              <a:buNone/>
            </a:pPr>
            <a:endParaRPr lang="ru-RU" sz="2100" dirty="0" smtClean="0"/>
          </a:p>
          <a:p>
            <a:pPr algn="l">
              <a:buNone/>
            </a:pPr>
            <a:r>
              <a:rPr lang="ru-RU" sz="2100" b="0" i="0" dirty="0" smtClean="0">
                <a:solidFill>
                  <a:schemeClr val="tx1"/>
                </a:solidFill>
                <a:latin typeface="Arial"/>
                <a:ea typeface="ＭＳ Ｐゴシック"/>
                <a:cs typeface="ＭＳ Ｐゴシック"/>
              </a:rPr>
              <a:t>Сообщение об объявлении маршрута может содержать один из следующих параметров</a:t>
            </a:r>
          </a:p>
          <a:p>
            <a:pPr marL="342900" indent="-342900" algn="l">
              <a:buFont typeface="Arial"/>
              <a:buChar char="•"/>
            </a:pPr>
            <a:r>
              <a:rPr lang="ru-RU" sz="2100" b="0" i="0" dirty="0" smtClean="0">
                <a:solidFill>
                  <a:schemeClr val="tx1"/>
                </a:solidFill>
                <a:latin typeface="Arial"/>
                <a:ea typeface="ＭＳ Ｐゴシック"/>
                <a:cs typeface="ＭＳ Ｐゴシック"/>
              </a:rPr>
              <a:t>Только SLAAC: используется информация, содержащаяся в сообщении об объявлении маршрута</a:t>
            </a:r>
          </a:p>
          <a:p>
            <a:pPr marL="342900" indent="-342900" algn="l">
              <a:buFont typeface="Arial"/>
              <a:buChar char="•"/>
            </a:pPr>
            <a:r>
              <a:rPr lang="ru-RU" sz="2100" b="0" i="0" dirty="0" smtClean="0">
                <a:solidFill>
                  <a:schemeClr val="tx1"/>
                </a:solidFill>
                <a:latin typeface="Arial"/>
                <a:ea typeface="ＭＳ Ｐゴシック"/>
                <a:cs typeface="ＭＳ Ｐゴシック"/>
              </a:rPr>
              <a:t>SLAAC и DHCPv6: используется информация, содержащаяся в сообщении об объявлении маршрута; другие данные получаются с сервера DHCPv6, DHCPv6 без сохранения состояния (например DNS)</a:t>
            </a:r>
          </a:p>
          <a:p>
            <a:pPr marL="342900" indent="-342900" algn="l">
              <a:buFont typeface="Arial"/>
              <a:buChar char="•"/>
            </a:pPr>
            <a:r>
              <a:rPr lang="ru-RU" sz="2100" b="0" i="0" dirty="0" smtClean="0">
                <a:solidFill>
                  <a:schemeClr val="tx1"/>
                </a:solidFill>
                <a:latin typeface="Arial"/>
                <a:ea typeface="ＭＳ Ｐゴシック"/>
                <a:cs typeface="ＭＳ Ｐゴシック"/>
              </a:rPr>
              <a:t>Только DHCPv6: устройство не должно использовать данные из сообщения об объявлении маршрута, DHCPv6 с сохранением состояния</a:t>
            </a:r>
          </a:p>
          <a:p>
            <a:pPr marL="342900" indent="-342900" algn="l">
              <a:buFont typeface="Arial"/>
              <a:buChar char="•"/>
            </a:pPr>
            <a:endParaRPr lang="ru-RU" sz="2100" dirty="0" smtClean="0"/>
          </a:p>
          <a:p>
            <a:pPr algn="l">
              <a:buNone/>
            </a:pPr>
            <a:r>
              <a:rPr lang="ru-RU" sz="2100" b="0" i="0" dirty="0" smtClean="0">
                <a:solidFill>
                  <a:schemeClr val="tx1"/>
                </a:solidFill>
                <a:latin typeface="Arial"/>
                <a:ea typeface="ＭＳ Ｐゴシック"/>
                <a:cs typeface="ＭＳ Ｐゴシック"/>
              </a:rPr>
              <a:t>Маршрутизаторы отправляют сообщения ICMPv6 об объявлении маршрута, используя для этого локальный адрес канала как исходный IPv6-адрес</a:t>
            </a:r>
            <a:endParaRPr lang="ru-RU" sz="2100" b="0" i="0" dirty="0">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val="556306568"/>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525017"/>
            <a:ext cx="8772157" cy="1100579"/>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Индивидуальные IPv6-адреса</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2400" b="1" i="0" dirty="0" smtClean="0">
                <a:solidFill>
                  <a:srgbClr val="708CA1"/>
                </a:solidFill>
                <a:latin typeface="Arial"/>
                <a:ea typeface="ＭＳ Ｐゴシック"/>
                <a:cs typeface="ＭＳ Ｐゴシック"/>
              </a:rPr>
              <a:t>Динамическая конфигурация глобального индивидуального адреса</a:t>
            </a:r>
            <a:r>
              <a:rPr lang="en-US" sz="2400" b="1" i="0" dirty="0" smtClean="0">
                <a:solidFill>
                  <a:srgbClr val="708CA1"/>
                </a:solidFill>
                <a:latin typeface="Arial"/>
                <a:ea typeface="ＭＳ Ｐゴシック"/>
                <a:cs typeface="ＭＳ Ｐゴシック"/>
              </a:rPr>
              <a:t> </a:t>
            </a:r>
            <a:r>
              <a:rPr lang="ru-RU" sz="2400" b="1" i="0" dirty="0" smtClean="0">
                <a:solidFill>
                  <a:srgbClr val="708CA1"/>
                </a:solidFill>
                <a:latin typeface="Arial"/>
                <a:ea typeface="ＭＳ Ｐゴシック"/>
                <a:cs typeface="ＭＳ Ｐゴシック"/>
              </a:rPr>
              <a:t>при помощи SLAAC</a:t>
            </a:r>
            <a:endParaRPr lang="ru-RU" sz="2400" dirty="0">
              <a:latin typeface="Arial" charset="0"/>
            </a:endParaRPr>
          </a:p>
        </p:txBody>
      </p:sp>
      <p:pic>
        <p:nvPicPr>
          <p:cNvPr id="4" name="Picture 2"/>
          <p:cNvPicPr>
            <a:picLocks noChangeAspect="1" noChangeArrowheads="1"/>
          </p:cNvPicPr>
          <p:nvPr/>
        </p:nvPicPr>
        <p:blipFill>
          <a:blip r:embed="rId3"/>
          <a:srcRect b="3243"/>
          <a:stretch>
            <a:fillRect/>
          </a:stretch>
        </p:blipFill>
        <p:spPr bwMode="auto">
          <a:xfrm>
            <a:off x="1680499" y="1626876"/>
            <a:ext cx="5752001" cy="491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893500"/>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74171" y="488731"/>
            <a:ext cx="8772157" cy="1074937"/>
          </a:xfrm>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Индивидуальные IPv6-адреса</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2800" b="1" i="0" smtClean="0">
                <a:solidFill>
                  <a:srgbClr val="708CA1"/>
                </a:solidFill>
                <a:latin typeface="Arial"/>
                <a:ea typeface="ＭＳ Ｐゴシック"/>
                <a:cs typeface="ＭＳ Ｐゴシック"/>
              </a:rPr>
              <a:t>Динамическая конфигурация глобального индивидуального адреса при помощи DHCPv6</a:t>
            </a:r>
            <a:endParaRPr lang="ru-RU" sz="2000">
              <a:latin typeface="Arial" charset="0"/>
            </a:endParaRPr>
          </a:p>
        </p:txBody>
      </p:sp>
      <p:sp>
        <p:nvSpPr>
          <p:cNvPr id="3" name="TextBox 2"/>
          <p:cNvSpPr txBox="1"/>
          <p:nvPr/>
        </p:nvSpPr>
        <p:spPr>
          <a:xfrm>
            <a:off x="252999" y="1691102"/>
            <a:ext cx="8465332" cy="4967514"/>
          </a:xfrm>
          <a:prstGeom prst="rect">
            <a:avLst/>
          </a:prstGeom>
          <a:noFill/>
        </p:spPr>
        <p:txBody>
          <a:bodyPr wrap="square" rtlCol="0">
            <a:spAutoFit/>
          </a:bodyPr>
          <a:lstStyle/>
          <a:p>
            <a:pPr algn="l">
              <a:buNone/>
            </a:pPr>
            <a:r>
              <a:rPr lang="ru-RU" sz="2200" b="0" i="0" dirty="0" smtClean="0">
                <a:solidFill>
                  <a:schemeClr val="tx1"/>
                </a:solidFill>
                <a:latin typeface="Arial"/>
                <a:ea typeface="ＭＳ Ｐゴシック"/>
                <a:cs typeface="ＭＳ Ｐゴシック"/>
              </a:rPr>
              <a:t>Протокол динамической конфигурации узла IPv6 (DHCPv6)</a:t>
            </a:r>
          </a:p>
          <a:p>
            <a:pPr marL="342900" indent="-342900" algn="l">
              <a:buFont typeface="Wingdings"/>
              <a:buChar char="§"/>
            </a:pPr>
            <a:r>
              <a:rPr lang="ru-RU" sz="2200" b="0" i="0" dirty="0" smtClean="0">
                <a:solidFill>
                  <a:schemeClr val="tx1"/>
                </a:solidFill>
                <a:latin typeface="Arial"/>
                <a:ea typeface="ＭＳ Ｐゴシック"/>
                <a:cs typeface="ＭＳ Ｐゴシック"/>
              </a:rPr>
              <a:t>Аналогичен протоколу IPv4</a:t>
            </a:r>
          </a:p>
          <a:p>
            <a:pPr marL="342900" indent="-342900" algn="l">
              <a:buFont typeface="Wingdings"/>
              <a:buChar char="§"/>
            </a:pPr>
            <a:r>
              <a:rPr lang="ru-RU" sz="2200" b="0" i="0" dirty="0" smtClean="0">
                <a:solidFill>
                  <a:schemeClr val="tx1"/>
                </a:solidFill>
                <a:latin typeface="Arial"/>
                <a:ea typeface="ＭＳ Ｐゴシック"/>
                <a:cs typeface="ＭＳ Ｐゴシック"/>
              </a:rPr>
              <a:t>Автоматическое получение данных адресации (в том числе глобальный индивидуальный адрес, длину префикса, шлюз по умолчанию и адреса DNS-серверов) с помощью служб сервера DHCPv6</a:t>
            </a:r>
          </a:p>
          <a:p>
            <a:pPr marL="342900" indent="-342900" algn="l">
              <a:buFont typeface="Wingdings"/>
              <a:buChar char="§"/>
            </a:pPr>
            <a:r>
              <a:rPr lang="ru-RU" sz="2200" b="0" i="0" dirty="0" smtClean="0">
                <a:solidFill>
                  <a:schemeClr val="tx1"/>
                </a:solidFill>
                <a:latin typeface="Arial"/>
                <a:ea typeface="ＭＳ Ｐゴシック"/>
                <a:cs typeface="ＭＳ Ｐゴシック"/>
              </a:rPr>
              <a:t>Устройство может получать все или некоторые данные IPv6-адресации от сервера DHCPv6 в зависимости от того, какой параметр указан в сообщении ICMPv6 об объявлении маршрута: параметр 2 (SLAAC и DHCPv6) или параметр 3 (только DHCPv6)</a:t>
            </a:r>
          </a:p>
          <a:p>
            <a:pPr marL="342900" indent="-342900" algn="l">
              <a:buFont typeface="Wingdings"/>
              <a:buChar char="§"/>
            </a:pPr>
            <a:r>
              <a:rPr lang="ru-RU" sz="2200" b="0" i="0" dirty="0" smtClean="0">
                <a:solidFill>
                  <a:schemeClr val="tx1"/>
                </a:solidFill>
                <a:latin typeface="Arial"/>
                <a:ea typeface="ＭＳ Ｐゴシック"/>
                <a:cs typeface="ＭＳ Ｐゴシック"/>
              </a:rPr>
              <a:t>Узел может игнорировать содержимое сообщения маршрутизатора об объявлении маршрута и получать IPv6-адрес и другие данные непосредственно с DHCPv6-сервера.</a:t>
            </a:r>
          </a:p>
          <a:p>
            <a:pPr algn="l">
              <a:buNone/>
            </a:pPr>
            <a:endParaRPr lang="ru-RU" sz="2200" dirty="0"/>
          </a:p>
        </p:txBody>
      </p:sp>
    </p:spTree>
    <p:extLst>
      <p:ext uri="{BB962C8B-B14F-4D97-AF65-F5344CB8AC3E}">
        <p14:creationId xmlns:p14="http://schemas.microsoft.com/office/powerpoint/2010/main" val="391051124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74171" y="488731"/>
            <a:ext cx="8772157" cy="1074937"/>
          </a:xfrm>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1800" b="1" i="0" smtClean="0">
                <a:solidFill>
                  <a:srgbClr val="708CA1"/>
                </a:solidFill>
                <a:latin typeface="Arial"/>
                <a:ea typeface="ＭＳ Ｐゴシック"/>
                <a:cs typeface="ＭＳ Ｐゴシック"/>
              </a:rPr>
              <a:t>Индивидуальные IPv6-адреса</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2800" b="1" i="0" smtClean="0">
                <a:solidFill>
                  <a:srgbClr val="708CA1"/>
                </a:solidFill>
                <a:latin typeface="Arial"/>
                <a:ea typeface="ＭＳ Ｐゴシック"/>
                <a:cs typeface="ＭＳ Ｐゴシック"/>
              </a:rPr>
              <a:t>Динамическая конфигурация глобального индивидуального адреса при помощи DHCPv6</a:t>
            </a:r>
            <a:endParaRPr lang="ru-RU" sz="2000">
              <a:latin typeface="Arial" charset="0"/>
            </a:endParaRPr>
          </a:p>
        </p:txBody>
      </p:sp>
      <p:pic>
        <p:nvPicPr>
          <p:cNvPr id="13314" name="Picture 2"/>
          <p:cNvPicPr>
            <a:picLocks noChangeAspect="1" noChangeArrowheads="1"/>
          </p:cNvPicPr>
          <p:nvPr/>
        </p:nvPicPr>
        <p:blipFill>
          <a:blip r:embed="rId3"/>
          <a:stretch>
            <a:fillRect/>
          </a:stretch>
        </p:blipFill>
        <p:spPr bwMode="auto">
          <a:xfrm>
            <a:off x="1479790" y="1610240"/>
            <a:ext cx="5562831" cy="503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6223807"/>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626616"/>
            <a:ext cx="8772157" cy="838200"/>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Индивидуальные IPv6-адреса</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2800" b="1" i="0" dirty="0" smtClean="0">
                <a:solidFill>
                  <a:srgbClr val="708CA1"/>
                </a:solidFill>
                <a:latin typeface="Arial"/>
                <a:ea typeface="ＭＳ Ｐゴシック"/>
                <a:cs typeface="ＭＳ Ｐゴシック"/>
              </a:rPr>
              <a:t>Процесс EUI-64 или сгенерированный в произвольном порядке</a:t>
            </a:r>
            <a:endParaRPr lang="ru-RU" sz="2800" dirty="0">
              <a:latin typeface="Arial" charset="0"/>
            </a:endParaRPr>
          </a:p>
        </p:txBody>
      </p:sp>
      <p:sp>
        <p:nvSpPr>
          <p:cNvPr id="3" name="TextBox 2"/>
          <p:cNvSpPr txBox="1"/>
          <p:nvPr/>
        </p:nvSpPr>
        <p:spPr>
          <a:xfrm>
            <a:off x="188683" y="1580330"/>
            <a:ext cx="8433801" cy="5078313"/>
          </a:xfrm>
          <a:prstGeom prst="rect">
            <a:avLst/>
          </a:prstGeom>
          <a:noFill/>
        </p:spPr>
        <p:txBody>
          <a:bodyPr wrap="square" rtlCol="0">
            <a:spAutoFit/>
          </a:bodyPr>
          <a:lstStyle/>
          <a:p>
            <a:pPr algn="l">
              <a:buNone/>
            </a:pPr>
            <a:r>
              <a:rPr lang="ru-RU" sz="2000" b="0" i="0" dirty="0" smtClean="0">
                <a:solidFill>
                  <a:schemeClr val="tx1"/>
                </a:solidFill>
                <a:latin typeface="Arial"/>
                <a:ea typeface="ＭＳ Ｐゴシック"/>
                <a:cs typeface="ＭＳ Ｐゴシック"/>
              </a:rPr>
              <a:t>Процесс EUI-64</a:t>
            </a:r>
          </a:p>
          <a:p>
            <a:pPr marL="342900" indent="-342900" algn="l">
              <a:buFont typeface="Wingdings"/>
              <a:buChar char="§"/>
            </a:pPr>
            <a:r>
              <a:rPr lang="ru-RU" sz="2000" b="0" i="0" dirty="0" smtClean="0">
                <a:solidFill>
                  <a:schemeClr val="tx1"/>
                </a:solidFill>
                <a:latin typeface="Arial"/>
                <a:ea typeface="ＭＳ Ｐゴシック"/>
                <a:cs typeface="ＭＳ Ｐゴシック"/>
              </a:rPr>
              <a:t>процесс использует 48-битный MAC-адрес Ethernet и выполняет вставку 16 бит в средней части 46-битного MAC -адреса с целью создания 64-битного идентификатора интерфейса</a:t>
            </a:r>
          </a:p>
          <a:p>
            <a:pPr marL="342900" indent="-342900" algn="l">
              <a:buFont typeface="Wingdings"/>
              <a:buChar char="§"/>
            </a:pPr>
            <a:r>
              <a:rPr lang="ru-RU" sz="2000" b="0" i="0" dirty="0" smtClean="0">
                <a:solidFill>
                  <a:schemeClr val="tx1"/>
                </a:solidFill>
                <a:latin typeface="Arial"/>
                <a:ea typeface="ＭＳ Ｐゴシック"/>
                <a:cs typeface="ＭＳ Ｐゴシック"/>
              </a:rPr>
              <a:t>преимущество заключается в том, что можно использовать MAC-адрес Ethernet, чтобы определить легко отслеживаемый интерфейс</a:t>
            </a:r>
          </a:p>
          <a:p>
            <a:pPr algn="ctr">
              <a:lnSpc>
                <a:spcPct val="90000"/>
              </a:lnSpc>
              <a:buNone/>
            </a:pPr>
            <a:endParaRPr lang="ru-RU" sz="2000" dirty="0" smtClean="0"/>
          </a:p>
          <a:p>
            <a:pPr algn="l">
              <a:buNone/>
            </a:pPr>
            <a:r>
              <a:rPr lang="ru-RU" sz="2000" b="0" i="0" dirty="0" smtClean="0">
                <a:solidFill>
                  <a:schemeClr val="tx1"/>
                </a:solidFill>
                <a:latin typeface="Arial"/>
                <a:ea typeface="ＭＳ Ｐゴシック"/>
                <a:cs typeface="ＭＳ Ｐゴシック"/>
              </a:rPr>
              <a:t>идентификатор интерфейса EUI-64 представлен двоичным представлением и состоит из трёх частей:</a:t>
            </a:r>
          </a:p>
          <a:p>
            <a:pPr marL="342900" indent="-342900" algn="l">
              <a:buFont typeface="Wingdings"/>
              <a:buChar char="§"/>
            </a:pPr>
            <a:r>
              <a:rPr lang="ru-RU" sz="2000" b="0" i="0" dirty="0" smtClean="0">
                <a:solidFill>
                  <a:schemeClr val="tx1"/>
                </a:solidFill>
                <a:latin typeface="Arial"/>
                <a:ea typeface="ＭＳ Ｐゴシック"/>
                <a:cs typeface="ＭＳ Ｐゴシック"/>
              </a:rPr>
              <a:t>24-битный идентификатор производителя оборудования (OUI) на основе MAC-адреса клиента, но при этом седьмой бит (бит «Универсально/локально») отображается в обратном порядке (ноль становится единицей)</a:t>
            </a:r>
            <a:endParaRPr lang="ru-RU" sz="2000" dirty="0" smtClean="0"/>
          </a:p>
          <a:p>
            <a:pPr marL="342900" indent="-342900" algn="l">
              <a:buFont typeface="Wingdings"/>
              <a:buChar char="§"/>
            </a:pPr>
            <a:r>
              <a:rPr lang="ru-RU" sz="2000" b="0" i="0" dirty="0" smtClean="0">
                <a:solidFill>
                  <a:schemeClr val="tx1"/>
                </a:solidFill>
                <a:latin typeface="Arial"/>
                <a:ea typeface="ＭＳ Ｐゴシック"/>
                <a:cs typeface="ＭＳ Ｐゴシック"/>
              </a:rPr>
              <a:t>вставленное 16-битное значение FFFE </a:t>
            </a:r>
          </a:p>
          <a:p>
            <a:pPr marL="342900" indent="-342900" algn="l">
              <a:buFont typeface="Wingdings"/>
              <a:buChar char="§"/>
            </a:pPr>
            <a:r>
              <a:rPr lang="ru-RU" sz="2000" b="0" i="0" dirty="0" smtClean="0">
                <a:solidFill>
                  <a:schemeClr val="tx1"/>
                </a:solidFill>
                <a:latin typeface="Arial"/>
                <a:ea typeface="ＭＳ Ｐゴシック"/>
                <a:cs typeface="ＭＳ Ｐゴシック"/>
              </a:rPr>
              <a:t>24-битный идентификатор устройства на основе MAC-адреса клиента</a:t>
            </a:r>
          </a:p>
          <a:p>
            <a:pPr algn="l">
              <a:buNone/>
            </a:pPr>
            <a:endParaRPr lang="ru-RU" sz="2000" dirty="0"/>
          </a:p>
        </p:txBody>
      </p:sp>
    </p:spTree>
    <p:extLst>
      <p:ext uri="{BB962C8B-B14F-4D97-AF65-F5344CB8AC3E}">
        <p14:creationId xmlns:p14="http://schemas.microsoft.com/office/powerpoint/2010/main" val="3734191295"/>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495990"/>
            <a:ext cx="8772157" cy="838200"/>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600" b="1" i="0" dirty="0" smtClean="0">
                <a:solidFill>
                  <a:srgbClr val="708CA1"/>
                </a:solidFill>
                <a:latin typeface="Arial"/>
                <a:ea typeface="ＭＳ Ｐゴシック"/>
                <a:cs typeface="ＭＳ Ｐゴシック"/>
              </a:rPr>
              <a:t>Индивидуальные IPv6-адреса</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2600" b="1" i="0" dirty="0" smtClean="0">
                <a:solidFill>
                  <a:srgbClr val="708CA1"/>
                </a:solidFill>
                <a:latin typeface="Arial"/>
                <a:ea typeface="ＭＳ Ｐゴシック"/>
                <a:cs typeface="ＭＳ Ｐゴシック"/>
              </a:rPr>
              <a:t>Процесс EUI-64 или сгенерированный в произвольном порядке</a:t>
            </a:r>
            <a:endParaRPr lang="ru-RU" sz="2600" dirty="0">
              <a:latin typeface="Arial" charset="0"/>
            </a:endParaRPr>
          </a:p>
        </p:txBody>
      </p:sp>
      <p:pic>
        <p:nvPicPr>
          <p:cNvPr id="14338" name="Picture 2"/>
          <p:cNvPicPr>
            <a:picLocks noChangeAspect="1" noChangeArrowheads="1"/>
          </p:cNvPicPr>
          <p:nvPr/>
        </p:nvPicPr>
        <p:blipFill>
          <a:blip r:embed="rId3"/>
          <a:srcRect b="5150"/>
          <a:stretch>
            <a:fillRect/>
          </a:stretch>
        </p:blipFill>
        <p:spPr bwMode="auto">
          <a:xfrm>
            <a:off x="1381541" y="1316120"/>
            <a:ext cx="5832059" cy="5121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178807"/>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612102"/>
            <a:ext cx="8772157" cy="838200"/>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Индивидуальные IPv6-адреса</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2800" b="1" i="0" dirty="0" smtClean="0">
                <a:solidFill>
                  <a:srgbClr val="708CA1"/>
                </a:solidFill>
                <a:latin typeface="Arial"/>
                <a:ea typeface="ＭＳ Ｐゴシック"/>
                <a:cs typeface="ＭＳ Ｐゴシック"/>
              </a:rPr>
              <a:t>Процесс EUI-64 или сгенерированный в произвольном порядке</a:t>
            </a:r>
            <a:endParaRPr lang="ru-RU" sz="2800" dirty="0">
              <a:latin typeface="Arial" charset="0"/>
            </a:endParaRPr>
          </a:p>
        </p:txBody>
      </p:sp>
      <p:pic>
        <p:nvPicPr>
          <p:cNvPr id="9219" name="Picture 3"/>
          <p:cNvPicPr>
            <a:picLocks noChangeAspect="1" noChangeArrowheads="1"/>
          </p:cNvPicPr>
          <p:nvPr/>
        </p:nvPicPr>
        <p:blipFill>
          <a:blip r:embed="rId3"/>
          <a:srcRect/>
          <a:stretch>
            <a:fillRect/>
          </a:stretch>
        </p:blipFill>
        <p:spPr bwMode="auto">
          <a:xfrm>
            <a:off x="880610" y="1571399"/>
            <a:ext cx="7324725" cy="4905375"/>
          </a:xfrm>
          <a:prstGeom prst="rect">
            <a:avLst/>
          </a:prstGeom>
          <a:noFill/>
          <a:ln w="9525">
            <a:noFill/>
            <a:miter lim="800000"/>
            <a:headEnd/>
            <a:tailEnd/>
          </a:ln>
          <a:effectLst/>
        </p:spPr>
      </p:pic>
    </p:spTree>
    <p:extLst>
      <p:ext uri="{BB962C8B-B14F-4D97-AF65-F5344CB8AC3E}">
        <p14:creationId xmlns:p14="http://schemas.microsoft.com/office/powerpoint/2010/main" val="687971072"/>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193868" y="655644"/>
            <a:ext cx="8772157" cy="838200"/>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1800" b="1" i="0" dirty="0" smtClean="0">
                <a:solidFill>
                  <a:srgbClr val="708CA1"/>
                </a:solidFill>
                <a:latin typeface="Arial"/>
                <a:ea typeface="ＭＳ Ｐゴシック"/>
                <a:cs typeface="ＭＳ Ｐゴシック"/>
              </a:rPr>
              <a:t>Индивидуальные IPv6-адреса</a:t>
            </a:r>
            <a:r>
              <a:rPr lang="ru-RU" sz="3200" b="1" i="0" dirty="0" smtClean="0">
                <a:solidFill>
                  <a:srgbClr val="708CA1"/>
                </a:solidFill>
                <a:latin typeface="Arial"/>
                <a:ea typeface="ＭＳ Ｐゴシック"/>
                <a:cs typeface="ＭＳ Ｐゴシック"/>
              </a:rPr>
              <a:t/>
            </a:r>
            <a:br>
              <a:rPr lang="ru-RU" sz="3200" b="1" i="0" dirty="0" smtClean="0">
                <a:solidFill>
                  <a:srgbClr val="708CA1"/>
                </a:solidFill>
                <a:latin typeface="Arial"/>
                <a:ea typeface="ＭＳ Ｐゴシック"/>
                <a:cs typeface="ＭＳ Ｐゴシック"/>
              </a:rPr>
            </a:br>
            <a:r>
              <a:rPr lang="ru-RU" sz="2800" b="1" i="0" dirty="0" smtClean="0">
                <a:solidFill>
                  <a:srgbClr val="708CA1"/>
                </a:solidFill>
                <a:latin typeface="Arial"/>
                <a:ea typeface="ＭＳ Ｐゴシック"/>
                <a:cs typeface="ＭＳ Ｐゴシック"/>
              </a:rPr>
              <a:t>Процесс EUI-64 или сгенерированный в произвольном порядке</a:t>
            </a:r>
            <a:endParaRPr lang="ru-RU" sz="2800" dirty="0">
              <a:latin typeface="Arial" charset="0"/>
            </a:endParaRPr>
          </a:p>
        </p:txBody>
      </p:sp>
      <p:sp>
        <p:nvSpPr>
          <p:cNvPr id="2" name="Rectangle 1"/>
          <p:cNvSpPr/>
          <p:nvPr/>
        </p:nvSpPr>
        <p:spPr>
          <a:xfrm>
            <a:off x="299545" y="1734207"/>
            <a:ext cx="8355724" cy="4745915"/>
          </a:xfrm>
          <a:prstGeom prst="rect">
            <a:avLst/>
          </a:prstGeom>
        </p:spPr>
        <p:txBody>
          <a:bodyPr wrap="square">
            <a:spAutoFit/>
          </a:bodyPr>
          <a:lstStyle/>
          <a:p>
            <a:pPr algn="l">
              <a:buNone/>
            </a:pPr>
            <a:r>
              <a:rPr lang="ru-RU" sz="2400" b="1" i="0" dirty="0" smtClean="0">
                <a:solidFill>
                  <a:schemeClr val="tx1"/>
                </a:solidFill>
                <a:latin typeface="Arial"/>
                <a:ea typeface="ＭＳ Ｐゴシック"/>
                <a:cs typeface="ＭＳ Ｐゴシック"/>
              </a:rPr>
              <a:t>Сгенерированные в произвольном порядке идентификаторы интерфейса</a:t>
            </a:r>
          </a:p>
          <a:p>
            <a:pPr algn="l">
              <a:buNone/>
            </a:pPr>
            <a:endParaRPr lang="ru-RU" dirty="0" smtClean="0"/>
          </a:p>
          <a:p>
            <a:pPr marL="342900" indent="-342900" algn="l">
              <a:buFont typeface="Wingdings"/>
              <a:buChar char="§"/>
            </a:pPr>
            <a:r>
              <a:rPr lang="ru-RU" sz="2400" b="0" i="0" dirty="0" smtClean="0">
                <a:solidFill>
                  <a:schemeClr val="tx1"/>
                </a:solidFill>
                <a:latin typeface="Arial"/>
                <a:ea typeface="ＭＳ Ｐゴシック"/>
                <a:cs typeface="ＭＳ Ｐゴシック"/>
              </a:rPr>
              <a:t>В зависимости от операционной системы на устройстве может использоваться сгенерированный в произвольном порядке идентификатор интерфейса вместо MAC-адреса и процесса EUI-64</a:t>
            </a:r>
          </a:p>
          <a:p>
            <a:pPr marL="342900" indent="-342900" algn="l">
              <a:buFont typeface="Wingdings"/>
              <a:buChar char="§"/>
            </a:pPr>
            <a:r>
              <a:rPr lang="ru-RU" sz="2400" b="0" i="0" dirty="0" smtClean="0">
                <a:solidFill>
                  <a:schemeClr val="tx1"/>
                </a:solidFill>
                <a:latin typeface="Arial"/>
                <a:ea typeface="ＭＳ Ｐゴシック"/>
                <a:cs typeface="ＭＳ Ｐゴシック"/>
              </a:rPr>
              <a:t>Начиная с версии Windows Vista, в ОС Windows используется сгенерированный в произвольном порядке идентификатор интерфейса вместо идентификатора, созданного с помощью процесса EUI-64</a:t>
            </a:r>
          </a:p>
          <a:p>
            <a:pPr marL="342900" indent="-342900" algn="l">
              <a:buFont typeface="Wingdings"/>
              <a:buChar char="§"/>
            </a:pPr>
            <a:r>
              <a:rPr lang="ru-RU" sz="2400" b="0" i="0" dirty="0" smtClean="0">
                <a:solidFill>
                  <a:schemeClr val="tx1"/>
                </a:solidFill>
                <a:latin typeface="Arial"/>
                <a:ea typeface="ＭＳ Ｐゴシック"/>
                <a:cs typeface="ＭＳ Ｐゴシック"/>
              </a:rPr>
              <a:t>В Windows XP и в предыдущих версиях операционной системы Windows использовался процесс EUI-64</a:t>
            </a:r>
            <a:endParaRPr lang="ru-RU" dirty="0"/>
          </a:p>
        </p:txBody>
      </p:sp>
    </p:spTree>
    <p:extLst>
      <p:ext uri="{BB962C8B-B14F-4D97-AF65-F5344CB8AC3E}">
        <p14:creationId xmlns:p14="http://schemas.microsoft.com/office/powerpoint/2010/main" val="94334679"/>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Индивидуальные IPv6-адреса</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Динамические локальные адреса канала</a:t>
            </a:r>
            <a:endParaRPr lang="ru-RU">
              <a:latin typeface="Arial" charset="0"/>
            </a:endParaRPr>
          </a:p>
        </p:txBody>
      </p:sp>
      <p:sp>
        <p:nvSpPr>
          <p:cNvPr id="2" name="Rectangle 1"/>
          <p:cNvSpPr/>
          <p:nvPr/>
        </p:nvSpPr>
        <p:spPr>
          <a:xfrm>
            <a:off x="348343" y="1451429"/>
            <a:ext cx="8505371" cy="4662815"/>
          </a:xfrm>
          <a:prstGeom prst="rect">
            <a:avLst/>
          </a:prstGeom>
        </p:spPr>
        <p:txBody>
          <a:bodyPr wrap="square">
            <a:spAutoFit/>
          </a:bodyPr>
          <a:lstStyle/>
          <a:p>
            <a:pPr algn="l">
              <a:buNone/>
            </a:pPr>
            <a:r>
              <a:rPr lang="ru-RU" sz="2200" b="1" i="0" dirty="0" smtClean="0">
                <a:solidFill>
                  <a:schemeClr val="tx1"/>
                </a:solidFill>
                <a:latin typeface="Arial"/>
                <a:ea typeface="ＭＳ Ｐゴシック"/>
                <a:cs typeface="ＭＳ Ｐゴシック"/>
              </a:rPr>
              <a:t>Локальный адрес канала</a:t>
            </a:r>
          </a:p>
          <a:p>
            <a:pPr marL="342900" indent="-342900" algn="l">
              <a:buFont typeface="Wingdings"/>
              <a:buChar char="§"/>
            </a:pPr>
            <a:r>
              <a:rPr lang="ru-RU" sz="2200" b="0" i="0" dirty="0" smtClean="0">
                <a:solidFill>
                  <a:schemeClr val="tx1"/>
                </a:solidFill>
                <a:latin typeface="Arial"/>
                <a:ea typeface="ＭＳ Ｐゴシック"/>
                <a:cs typeface="ＭＳ Ｐゴシック"/>
              </a:rPr>
              <a:t>После назначения интерфейсу глобального индивидуального адреса устройство под управлением IPv6 автоматически генерирует свой локальный адрес канала </a:t>
            </a:r>
          </a:p>
          <a:p>
            <a:pPr marL="342900" indent="-342900" algn="l">
              <a:buFont typeface="Wingdings"/>
              <a:buChar char="§"/>
            </a:pPr>
            <a:r>
              <a:rPr lang="ru-RU" sz="2200" b="0" i="0" dirty="0" smtClean="0">
                <a:solidFill>
                  <a:schemeClr val="tx1"/>
                </a:solidFill>
                <a:latin typeface="Arial"/>
                <a:ea typeface="ＭＳ Ｐゴシック"/>
                <a:cs typeface="ＭＳ Ｐゴシック"/>
              </a:rPr>
              <a:t>Требуется локальный адрес канала, который позволяет устройству обмениваться данными с другими устройствами под управлением IPv6 в той же подсети</a:t>
            </a:r>
          </a:p>
          <a:p>
            <a:pPr marL="342900" indent="-342900" algn="l">
              <a:buFont typeface="Wingdings"/>
              <a:buChar char="§"/>
            </a:pPr>
            <a:r>
              <a:rPr lang="ru-RU" sz="2200" b="0" i="0" dirty="0" smtClean="0">
                <a:solidFill>
                  <a:schemeClr val="tx1"/>
                </a:solidFill>
                <a:latin typeface="Arial"/>
                <a:ea typeface="ＭＳ Ｐゴシック"/>
                <a:cs typeface="ＭＳ Ｐゴシック"/>
              </a:rPr>
              <a:t>Использует локальный адрес канала локального маршрутизатора как IPv6-адрес своего шлюза по умолчанию</a:t>
            </a:r>
          </a:p>
          <a:p>
            <a:pPr marL="342900" indent="-342900" algn="l">
              <a:buFont typeface="Wingdings"/>
              <a:buChar char="§"/>
            </a:pPr>
            <a:r>
              <a:rPr lang="ru-RU" sz="2200" b="0" i="0" dirty="0" smtClean="0">
                <a:solidFill>
                  <a:schemeClr val="tx1"/>
                </a:solidFill>
                <a:latin typeface="Arial"/>
                <a:ea typeface="ＭＳ Ｐゴシック"/>
                <a:cs typeface="ＭＳ Ｐゴシック"/>
              </a:rPr>
              <a:t>Маршрутизаторы обмениваются сообщениями динамического протокола маршрутизации, используя локальные адреса канала</a:t>
            </a:r>
          </a:p>
          <a:p>
            <a:pPr marL="342900" indent="-342900" algn="l">
              <a:buFont typeface="Wingdings"/>
              <a:buChar char="§"/>
            </a:pPr>
            <a:r>
              <a:rPr lang="ru-RU" sz="2200" b="0" i="0" dirty="0" smtClean="0">
                <a:solidFill>
                  <a:schemeClr val="tx1"/>
                </a:solidFill>
                <a:latin typeface="Arial"/>
                <a:ea typeface="ＭＳ Ｐゴシック"/>
                <a:cs typeface="ＭＳ Ｐゴシック"/>
              </a:rPr>
              <a:t>В таблицах маршрутизации маршрутизатора используется локальный адрес канала для определения маршрутизатора на следующем переходе при пересылке пакетов IPv6</a:t>
            </a:r>
            <a:endParaRPr lang="ru-RU" sz="2200" b="0" i="0" dirty="0">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val="853667135"/>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Маска подсети IPv4</a:t>
            </a:r>
            <a:br>
              <a:rPr lang="ru-RU" sz="1800" b="1" i="0" smtClean="0">
                <a:solidFill>
                  <a:srgbClr val="708CA1"/>
                </a:solidFill>
                <a:latin typeface="Arial"/>
                <a:ea typeface="ＭＳ Ｐゴシック"/>
                <a:cs typeface="ＭＳ Ｐゴシック"/>
              </a:rPr>
            </a:br>
            <a:r>
              <a:rPr lang="ru-RU" sz="2400" b="1" i="0" smtClean="0">
                <a:solidFill>
                  <a:srgbClr val="708CA1"/>
                </a:solidFill>
                <a:latin typeface="Arial"/>
                <a:ea typeface="ＭＳ Ｐゴシック"/>
                <a:cs typeface="ＭＳ Ｐゴシック"/>
              </a:rPr>
              <a:t>Сетевая и узловая части IPv4-адреса</a:t>
            </a:r>
            <a:endParaRPr lang="ru-RU" sz="2400">
              <a:latin typeface="Arial" charset="0"/>
            </a:endParaRPr>
          </a:p>
        </p:txBody>
      </p:sp>
      <p:sp>
        <p:nvSpPr>
          <p:cNvPr id="3" name="Rectangle 2"/>
          <p:cNvSpPr/>
          <p:nvPr/>
        </p:nvSpPr>
        <p:spPr>
          <a:xfrm>
            <a:off x="549586" y="4735765"/>
            <a:ext cx="8322272" cy="1754326"/>
          </a:xfrm>
          <a:prstGeom prst="rect">
            <a:avLst/>
          </a:prstGeom>
        </p:spPr>
        <p:txBody>
          <a:bodyPr wrap="square">
            <a:spAutoFit/>
          </a:bodyPr>
          <a:lstStyle/>
          <a:p>
            <a:pPr marL="342900" indent="-342900" algn="l">
              <a:buFont typeface="Wingdings"/>
              <a:buChar char="§"/>
            </a:pPr>
            <a:r>
              <a:rPr lang="ru-RU" b="1" dirty="0"/>
              <a:t>М</a:t>
            </a:r>
            <a:r>
              <a:rPr lang="ru-RU" b="1" dirty="0" smtClean="0"/>
              <a:t>аска подсети </a:t>
            </a:r>
            <a:r>
              <a:rPr lang="ru-RU" dirty="0" smtClean="0"/>
              <a:t>определяет</a:t>
            </a:r>
            <a:r>
              <a:rPr lang="ru-RU" dirty="0"/>
              <a:t>, какая часть IP-адреса относится к сети, а какая — к узлу</a:t>
            </a:r>
            <a:r>
              <a:rPr lang="ru-RU" dirty="0" smtClean="0"/>
              <a:t>.</a:t>
            </a:r>
          </a:p>
          <a:p>
            <a:pPr marL="342900" indent="-342900" algn="l">
              <a:buFont typeface="Wingdings"/>
              <a:buChar char="§"/>
            </a:pPr>
            <a:endParaRPr lang="en-US" dirty="0" smtClean="0">
              <a:latin typeface="Arial"/>
              <a:ea typeface="ＭＳ Ｐゴシック"/>
              <a:cs typeface="ＭＳ Ｐゴシック"/>
            </a:endParaRPr>
          </a:p>
          <a:p>
            <a:pPr marL="342900" indent="-342900" algn="l">
              <a:buFont typeface="Wingdings"/>
              <a:buChar char="§"/>
            </a:pPr>
            <a:r>
              <a:rPr lang="ru-RU" dirty="0" smtClean="0">
                <a:latin typeface="Arial"/>
                <a:ea typeface="ＭＳ Ｐゴシック"/>
                <a:cs typeface="ＭＳ Ｐゴシック"/>
              </a:rPr>
              <a:t>В </a:t>
            </a:r>
            <a:r>
              <a:rPr lang="ru-RU" dirty="0">
                <a:latin typeface="Arial"/>
                <a:ea typeface="ＭＳ Ｐゴシック"/>
                <a:cs typeface="ＭＳ Ｐゴシック"/>
              </a:rPr>
              <a:t>маске подсети </a:t>
            </a:r>
            <a:r>
              <a:rPr lang="ru-RU" b="1" dirty="0">
                <a:latin typeface="Arial"/>
                <a:ea typeface="ＭＳ Ｐゴシック"/>
                <a:cs typeface="ＭＳ Ｐゴシック"/>
              </a:rPr>
              <a:t>единицы</a:t>
            </a:r>
            <a:r>
              <a:rPr lang="ru-RU" dirty="0">
                <a:latin typeface="Arial"/>
                <a:ea typeface="ＭＳ Ｐゴシック"/>
                <a:cs typeface="ＭＳ Ｐゴシック"/>
              </a:rPr>
              <a:t> соответствуют сетевой части, а </a:t>
            </a:r>
            <a:r>
              <a:rPr lang="ru-RU" b="1" dirty="0">
                <a:latin typeface="Arial"/>
                <a:ea typeface="ＭＳ Ｐゴシック"/>
                <a:cs typeface="ＭＳ Ｐゴシック"/>
              </a:rPr>
              <a:t>нули</a:t>
            </a:r>
            <a:r>
              <a:rPr lang="ru-RU" dirty="0">
                <a:latin typeface="Arial"/>
                <a:ea typeface="ＭＳ Ｐゴシック"/>
                <a:cs typeface="ＭＳ Ｐゴシック"/>
              </a:rPr>
              <a:t> — адресу узла.</a:t>
            </a:r>
            <a:endParaRPr lang="ru-RU" sz="2400" b="0" i="0" dirty="0">
              <a:solidFill>
                <a:schemeClr val="tx1"/>
              </a:solidFill>
              <a:latin typeface="Arial"/>
              <a:ea typeface="ＭＳ Ｐゴシック"/>
              <a:cs typeface="ＭＳ Ｐゴシック"/>
            </a:endParaRPr>
          </a:p>
        </p:txBody>
      </p:sp>
      <p:pic>
        <p:nvPicPr>
          <p:cNvPr id="3074" name="Picture 2"/>
          <p:cNvPicPr>
            <a:picLocks noChangeAspect="1" noChangeArrowheads="1"/>
          </p:cNvPicPr>
          <p:nvPr/>
        </p:nvPicPr>
        <p:blipFill>
          <a:blip r:embed="rId3"/>
          <a:srcRect t="5703" b="8340"/>
          <a:stretch>
            <a:fillRect/>
          </a:stretch>
        </p:blipFill>
        <p:spPr bwMode="auto">
          <a:xfrm>
            <a:off x="1135743" y="1189048"/>
            <a:ext cx="6223000" cy="3546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Индивидуальные IPv6-адреса</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Динамические локальные адреса канала</a:t>
            </a:r>
            <a:endParaRPr lang="ru-RU">
              <a:latin typeface="Arial" charset="0"/>
            </a:endParaRPr>
          </a:p>
        </p:txBody>
      </p:sp>
      <p:pic>
        <p:nvPicPr>
          <p:cNvPr id="4" name="Picture 2"/>
          <p:cNvPicPr>
            <a:picLocks noChangeAspect="1" noChangeArrowheads="1"/>
          </p:cNvPicPr>
          <p:nvPr/>
        </p:nvPicPr>
        <p:blipFill>
          <a:blip r:embed="rId3"/>
          <a:stretch>
            <a:fillRect/>
          </a:stretch>
        </p:blipFill>
        <p:spPr bwMode="auto">
          <a:xfrm>
            <a:off x="708816" y="3386959"/>
            <a:ext cx="7393784" cy="2920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56343" y="1843315"/>
            <a:ext cx="7358743" cy="1421928"/>
          </a:xfrm>
          <a:prstGeom prst="rect">
            <a:avLst/>
          </a:prstGeom>
        </p:spPr>
        <p:txBody>
          <a:bodyPr wrap="square">
            <a:spAutoFit/>
          </a:bodyPr>
          <a:lstStyle/>
          <a:p>
            <a:pPr algn="l">
              <a:buNone/>
            </a:pPr>
            <a:r>
              <a:rPr lang="ru-RU" sz="2400" b="1" i="0" smtClean="0">
                <a:solidFill>
                  <a:schemeClr val="tx1"/>
                </a:solidFill>
                <a:latin typeface="Arial"/>
                <a:ea typeface="ＭＳ Ｐゴシック"/>
                <a:cs typeface="ＭＳ Ｐゴシック"/>
              </a:rPr>
              <a:t>Назначаемые динамически </a:t>
            </a:r>
          </a:p>
          <a:p>
            <a:pPr marL="342900" indent="-342900" algn="l">
              <a:buFont typeface="Wingdings"/>
              <a:buChar char="§"/>
            </a:pPr>
            <a:r>
              <a:rPr lang="ru-RU" sz="2400" b="0" i="0" smtClean="0">
                <a:solidFill>
                  <a:schemeClr val="tx1"/>
                </a:solidFill>
                <a:latin typeface="Arial"/>
                <a:ea typeface="ＭＳ Ｐゴシック"/>
                <a:cs typeface="ＭＳ Ｐゴシック"/>
              </a:rPr>
              <a:t>Локальный адрес канала создаётся динамически с использованием префикса FE80::/10 и идентификатора интерфейса</a:t>
            </a:r>
            <a:endParaRPr lang="ru-RU" sz="2400" b="0" i="0">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val="1543526478"/>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Индивидуальные IPv6-адреса</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Статические локальные адреса канала</a:t>
            </a:r>
            <a:endParaRPr lang="ru-RU">
              <a:latin typeface="Arial"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01" y="2164536"/>
            <a:ext cx="7649335" cy="4077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67501" y="1952170"/>
            <a:ext cx="8345715" cy="424732"/>
          </a:xfrm>
          <a:prstGeom prst="rect">
            <a:avLst/>
          </a:prstGeom>
        </p:spPr>
        <p:txBody>
          <a:bodyPr wrap="square">
            <a:spAutoFit/>
          </a:bodyPr>
          <a:lstStyle/>
          <a:p>
            <a:pPr algn="l">
              <a:buNone/>
            </a:pPr>
            <a:r>
              <a:rPr lang="ru-RU" sz="2400" b="1" i="0" smtClean="0">
                <a:solidFill>
                  <a:schemeClr val="tx1"/>
                </a:solidFill>
                <a:latin typeface="Arial"/>
                <a:ea typeface="ＭＳ Ｐゴシック"/>
                <a:cs typeface="ＭＳ Ｐゴシック"/>
              </a:rPr>
              <a:t>Настройка локального канала</a:t>
            </a:r>
            <a:endParaRPr lang="ru-RU" sz="2400" b="1" i="0">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val="1199887924"/>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Индивидуальные IPv6-адреса</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Статические локальные адреса канала</a:t>
            </a:r>
            <a:endParaRPr lang="ru-RU">
              <a:latin typeface="Arial" charset="0"/>
            </a:endParaRPr>
          </a:p>
        </p:txBody>
      </p:sp>
      <p:sp>
        <p:nvSpPr>
          <p:cNvPr id="3" name="Rectangle 2"/>
          <p:cNvSpPr/>
          <p:nvPr/>
        </p:nvSpPr>
        <p:spPr>
          <a:xfrm>
            <a:off x="482935" y="1977967"/>
            <a:ext cx="8345715" cy="424732"/>
          </a:xfrm>
          <a:prstGeom prst="rect">
            <a:avLst/>
          </a:prstGeom>
        </p:spPr>
        <p:txBody>
          <a:bodyPr wrap="square">
            <a:spAutoFit/>
          </a:bodyPr>
          <a:lstStyle/>
          <a:p>
            <a:pPr algn="l">
              <a:buNone/>
            </a:pPr>
            <a:r>
              <a:rPr lang="ru-RU" sz="2400" b="1" i="0" smtClean="0">
                <a:solidFill>
                  <a:schemeClr val="tx1"/>
                </a:solidFill>
                <a:latin typeface="Arial"/>
                <a:ea typeface="ＭＳ Ｐゴシック"/>
                <a:cs typeface="ＭＳ Ｐゴシック"/>
              </a:rPr>
              <a:t>Настройка локального канала</a:t>
            </a:r>
            <a:endParaRPr lang="ru-RU" sz="2400" b="1" i="0">
              <a:solidFill>
                <a:schemeClr val="tx1"/>
              </a:solidFill>
              <a:latin typeface="Arial"/>
              <a:ea typeface="ＭＳ Ｐゴシック"/>
              <a:cs typeface="ＭＳ Ｐゴシック"/>
            </a:endParaRPr>
          </a:p>
        </p:txBody>
      </p:sp>
      <p:pic>
        <p:nvPicPr>
          <p:cNvPr id="4" name="Picture 2"/>
          <p:cNvPicPr>
            <a:picLocks noChangeAspect="1" noChangeArrowheads="1"/>
          </p:cNvPicPr>
          <p:nvPr/>
        </p:nvPicPr>
        <p:blipFill>
          <a:blip r:embed="rId3"/>
          <a:stretch>
            <a:fillRect/>
          </a:stretch>
        </p:blipFill>
        <p:spPr bwMode="auto">
          <a:xfrm>
            <a:off x="1295730" y="2433638"/>
            <a:ext cx="6720126" cy="3719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88153"/>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Глобальные IPv6-адреса одноадресной передачи</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2400" b="1" i="0" smtClean="0">
                <a:solidFill>
                  <a:srgbClr val="708CA1"/>
                </a:solidFill>
                <a:latin typeface="Arial"/>
                <a:ea typeface="ＭＳ Ｐゴシック"/>
                <a:cs typeface="ＭＳ Ｐゴシック"/>
              </a:rPr>
              <a:t>Проверка конфигурации IPv6-адреса</a:t>
            </a:r>
            <a:endParaRPr lang="ru-RU" sz="2400">
              <a:latin typeface="Arial" charset="0"/>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555" y="1717028"/>
            <a:ext cx="5354215" cy="431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4171" y="1999684"/>
            <a:ext cx="3120572" cy="4745915"/>
          </a:xfrm>
          <a:prstGeom prst="rect">
            <a:avLst/>
          </a:prstGeom>
          <a:noFill/>
        </p:spPr>
        <p:txBody>
          <a:bodyPr wrap="square" rtlCol="0">
            <a:spAutoFit/>
          </a:bodyPr>
          <a:lstStyle/>
          <a:p>
            <a:pPr algn="l">
              <a:buNone/>
            </a:pPr>
            <a:r>
              <a:rPr lang="ru-RU" sz="2400" b="0" i="0" smtClean="0">
                <a:solidFill>
                  <a:schemeClr val="tx1"/>
                </a:solidFill>
                <a:latin typeface="Arial"/>
                <a:ea typeface="ＭＳ Ｐゴシック"/>
                <a:cs typeface="ＭＳ Ｐゴシック"/>
              </a:rPr>
              <a:t>Каждый интерфейс имеет два IPv6-адреса: </a:t>
            </a:r>
          </a:p>
          <a:p>
            <a:pPr algn="l">
              <a:buNone/>
            </a:pPr>
            <a:endParaRPr lang="ru-RU" smtClean="0"/>
          </a:p>
          <a:p>
            <a:pPr marL="457200" indent="-457200" algn="l">
              <a:buFont typeface="Arial"/>
              <a:buAutoNum type="arabicPeriod"/>
            </a:pPr>
            <a:r>
              <a:rPr lang="ru-RU" sz="2400" b="0" i="0" smtClean="0">
                <a:solidFill>
                  <a:schemeClr val="tx1"/>
                </a:solidFill>
                <a:latin typeface="Arial"/>
                <a:ea typeface="ＭＳ Ｐゴシック"/>
                <a:cs typeface="ＭＳ Ｐゴシック"/>
              </a:rPr>
              <a:t>настроенный глобальный индивидуальный адрес;</a:t>
            </a:r>
          </a:p>
          <a:p>
            <a:pPr marL="457200" indent="-457200" algn="l">
              <a:buFont typeface="Arial"/>
              <a:buAutoNum type="arabicPeriod"/>
            </a:pPr>
            <a:r>
              <a:rPr lang="ru-RU" sz="2400" b="0" i="0" smtClean="0">
                <a:solidFill>
                  <a:schemeClr val="tx1"/>
                </a:solidFill>
                <a:latin typeface="Arial"/>
                <a:ea typeface="ＭＳ Ｐゴシック"/>
                <a:cs typeface="ＭＳ Ｐゴシック"/>
              </a:rPr>
              <a:t>автоматически добавляемый локальный адрес канала, который начинается с FE80.</a:t>
            </a:r>
            <a:endParaRPr lang="ru-RU"/>
          </a:p>
        </p:txBody>
      </p:sp>
    </p:spTree>
    <p:extLst>
      <p:ext uri="{BB962C8B-B14F-4D97-AF65-F5344CB8AC3E}">
        <p14:creationId xmlns:p14="http://schemas.microsoft.com/office/powerpoint/2010/main" val="2020666977"/>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Глобальные IPv6-адреса одноадресной передачи</a:t>
            </a:r>
            <a:r>
              <a:rPr lang="ru-RU" sz="3200" b="1" i="0" smtClean="0">
                <a:solidFill>
                  <a:srgbClr val="708CA1"/>
                </a:solidFill>
                <a:latin typeface="Arial"/>
                <a:ea typeface="ＭＳ Ｐゴシック"/>
                <a:cs typeface="ＭＳ Ｐゴシック"/>
              </a:rPr>
              <a:t/>
            </a:r>
            <a:br>
              <a:rPr lang="ru-RU" sz="3200" b="1" i="0" smtClean="0">
                <a:solidFill>
                  <a:srgbClr val="708CA1"/>
                </a:solidFill>
                <a:latin typeface="Arial"/>
                <a:ea typeface="ＭＳ Ｐゴシック"/>
                <a:cs typeface="ＭＳ Ｐゴシック"/>
              </a:rPr>
            </a:br>
            <a:r>
              <a:rPr lang="ru-RU" sz="2400" b="1" i="0" smtClean="0">
                <a:solidFill>
                  <a:srgbClr val="708CA1"/>
                </a:solidFill>
                <a:latin typeface="Arial"/>
                <a:ea typeface="ＭＳ Ｐゴシック"/>
                <a:cs typeface="ＭＳ Ｐゴシック"/>
              </a:rPr>
              <a:t>Проверка конфигурации IPv6-адреса</a:t>
            </a:r>
            <a:endParaRPr lang="ru-RU" sz="2400">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683" y="1669823"/>
            <a:ext cx="6313692" cy="433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775401"/>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93868" y="713700"/>
            <a:ext cx="8772157" cy="838200"/>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IPv6-адреса многоадресной рассылки</a:t>
            </a:r>
            <a:br>
              <a:rPr lang="ru-RU" sz="1800" b="1" i="0" dirty="0" smtClean="0">
                <a:solidFill>
                  <a:srgbClr val="708CA1"/>
                </a:solidFill>
                <a:latin typeface="Arial"/>
                <a:ea typeface="ＭＳ Ｐゴシック"/>
                <a:cs typeface="ＭＳ Ｐゴシック"/>
              </a:rPr>
            </a:br>
            <a:r>
              <a:rPr lang="ru-RU" sz="3200" b="1" i="0" dirty="0" smtClean="0">
                <a:solidFill>
                  <a:srgbClr val="708CA1"/>
                </a:solidFill>
                <a:latin typeface="Arial"/>
                <a:ea typeface="ＭＳ Ｐゴシック"/>
                <a:cs typeface="ＭＳ Ｐゴシック"/>
              </a:rPr>
              <a:t>Назначаемые IPv6-адреса многоадресной рассылки</a:t>
            </a:r>
            <a:endParaRPr lang="ru-RU" dirty="0">
              <a:latin typeface="Arial" charset="0"/>
            </a:endParaRPr>
          </a:p>
        </p:txBody>
      </p:sp>
      <p:sp>
        <p:nvSpPr>
          <p:cNvPr id="2" name="Content Placeholder 1"/>
          <p:cNvSpPr>
            <a:spLocks noGrp="1"/>
          </p:cNvSpPr>
          <p:nvPr>
            <p:ph idx="1"/>
          </p:nvPr>
        </p:nvSpPr>
        <p:spPr>
          <a:xfrm>
            <a:off x="198595" y="1771584"/>
            <a:ext cx="8733677" cy="5086416"/>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IPv6-адреса групповой рассылки имеют префикс FFxx::/8.</a:t>
            </a:r>
          </a:p>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Существует два типа IPv6-адресов многоадресной рассылки:</a:t>
            </a:r>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назначаемый адрес;</a:t>
            </a:r>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мультикастовый адрес опрашиваемого узла.</a:t>
            </a:r>
            <a:endParaRPr lang="ru-RU" sz="2000" b="0" i="0">
              <a:solidFill>
                <a:srgbClr val="000000"/>
              </a:solidFill>
              <a:latin typeface="Arial"/>
              <a:ea typeface="ＭＳ Ｐゴシック"/>
              <a:cs typeface="ＭＳ Ｐゴシック"/>
            </a:endParaRPr>
          </a:p>
        </p:txBody>
      </p:sp>
    </p:spTree>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93868" y="554046"/>
            <a:ext cx="8772157" cy="838200"/>
          </a:xfrm>
        </p:spPr>
        <p:txBody>
          <a:bodyPr/>
          <a:lstStyle/>
          <a:p>
            <a:pPr algn="l" defTabSz="814365">
              <a:spcBef>
                <a:spcPct val="0"/>
              </a:spcBef>
              <a:spcAft>
                <a:spcPct val="0"/>
              </a:spcAft>
              <a:buNone/>
            </a:pPr>
            <a:r>
              <a:rPr lang="ru-RU" sz="1400" b="1" i="0" dirty="0" smtClean="0">
                <a:solidFill>
                  <a:srgbClr val="708CA1"/>
                </a:solidFill>
                <a:latin typeface="Arial"/>
                <a:ea typeface="ＭＳ Ｐゴシック"/>
                <a:cs typeface="ＭＳ Ｐゴシック"/>
              </a:rPr>
              <a:t>IPv6-адреса многоадресной рассылки</a:t>
            </a: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2800" b="1" i="0" dirty="0" smtClean="0">
                <a:solidFill>
                  <a:srgbClr val="708CA1"/>
                </a:solidFill>
                <a:latin typeface="Arial"/>
                <a:ea typeface="ＭＳ Ｐゴシック"/>
                <a:cs typeface="ＭＳ Ｐゴシック"/>
              </a:rPr>
              <a:t>Назначаемые IPv6-адреса многоадресной рассылки</a:t>
            </a:r>
            <a:endParaRPr lang="ru-RU" sz="2800" dirty="0">
              <a:latin typeface="Arial" charset="0"/>
            </a:endParaRPr>
          </a:p>
        </p:txBody>
      </p:sp>
      <p:sp>
        <p:nvSpPr>
          <p:cNvPr id="2" name="Content Placeholder 1"/>
          <p:cNvSpPr>
            <a:spLocks noGrp="1"/>
          </p:cNvSpPr>
          <p:nvPr>
            <p:ph idx="1"/>
          </p:nvPr>
        </p:nvSpPr>
        <p:spPr/>
        <p:txBody>
          <a:bodyPr/>
          <a:lstStyle/>
          <a:p>
            <a:pPr marL="0" indent="0" algn="l" defTabSz="814365">
              <a:spcBef>
                <a:spcPct val="50000"/>
              </a:spcBef>
              <a:spcAft>
                <a:spcPct val="0"/>
              </a:spcAft>
              <a:buNone/>
            </a:pPr>
            <a:r>
              <a:rPr lang="ru-RU" sz="2400" b="0" i="0" dirty="0" smtClean="0">
                <a:solidFill>
                  <a:srgbClr val="000000"/>
                </a:solidFill>
                <a:latin typeface="Arial"/>
                <a:ea typeface="ＭＳ Ｐゴシック"/>
                <a:cs typeface="ＭＳ Ｐゴシック"/>
              </a:rPr>
              <a:t>Две распространённые группы многоадресной рассылки назначаемых IPv6-адресов:</a:t>
            </a:r>
          </a:p>
          <a:p>
            <a:pPr marL="800100" lvl="1" indent="-342900" algn="l" defTabSz="814365">
              <a:spcBef>
                <a:spcPct val="35000"/>
              </a:spcBef>
              <a:spcAft>
                <a:spcPct val="0"/>
              </a:spcAft>
              <a:buClr>
                <a:srgbClr val="708CA1"/>
              </a:buClr>
              <a:buFont typeface="Wingdings"/>
              <a:buChar char="§"/>
            </a:pPr>
            <a:r>
              <a:rPr lang="ru-RU" sz="2000" b="1" i="0" dirty="0" smtClean="0">
                <a:solidFill>
                  <a:srgbClr val="000000"/>
                </a:solidFill>
                <a:latin typeface="Arial"/>
                <a:ea typeface="ＭＳ Ｐゴシック"/>
                <a:cs typeface="ＭＳ Ｐゴシック"/>
              </a:rPr>
              <a:t>FF02::1 Группа многоадресной рассылки по всем узлам</a:t>
            </a:r>
            <a:r>
              <a:rPr lang="ru-RU" sz="2000" b="0" i="0" dirty="0" smtClean="0">
                <a:solidFill>
                  <a:srgbClr val="000000"/>
                </a:solidFill>
                <a:latin typeface="Arial"/>
                <a:ea typeface="ＭＳ Ｐゴシック"/>
                <a:cs typeface="ＭＳ Ｐゴシック"/>
              </a:rPr>
              <a:t> — </a:t>
            </a:r>
          </a:p>
          <a:p>
            <a:pPr marL="1139800" lvl="2" indent="-342900" algn="l" defTabSz="814365">
              <a:spcBef>
                <a:spcPct val="35000"/>
              </a:spcBef>
              <a:spcAft>
                <a:spcPct val="0"/>
              </a:spcAft>
              <a:buClr>
                <a:srgbClr val="708CA1"/>
              </a:buClr>
              <a:buFont typeface="Arial"/>
              <a:buChar char="•"/>
            </a:pPr>
            <a:r>
              <a:rPr lang="ru-RU" sz="2000" b="0" i="0" dirty="0" smtClean="0">
                <a:solidFill>
                  <a:srgbClr val="000000"/>
                </a:solidFill>
                <a:latin typeface="Arial"/>
                <a:ea typeface="ＭＳ Ｐゴシック"/>
                <a:cs typeface="ＭＳ Ｐゴシック"/>
              </a:rPr>
              <a:t>включает все устройства под управлением IPv6; </a:t>
            </a:r>
          </a:p>
          <a:p>
            <a:pPr marL="1139800" lvl="2" indent="-342900" algn="l" defTabSz="814365">
              <a:spcBef>
                <a:spcPct val="35000"/>
              </a:spcBef>
              <a:spcAft>
                <a:spcPct val="0"/>
              </a:spcAft>
              <a:buClr>
                <a:srgbClr val="708CA1"/>
              </a:buClr>
              <a:buFont typeface="Arial"/>
              <a:buChar char="•"/>
            </a:pPr>
            <a:r>
              <a:rPr lang="ru-RU" sz="2000" b="0" i="0" dirty="0" smtClean="0">
                <a:solidFill>
                  <a:srgbClr val="000000"/>
                </a:solidFill>
                <a:latin typeface="Arial"/>
                <a:ea typeface="ＭＳ Ｐゴシック"/>
                <a:cs typeface="ＭＳ Ｐゴシック"/>
              </a:rPr>
              <a:t>выполняет ту же функцию, что и IPv4-адрес для широковещательной рассылки. </a:t>
            </a:r>
            <a:endParaRPr lang="ru-RU" dirty="0" smtClean="0"/>
          </a:p>
          <a:p>
            <a:pPr marL="800100" lvl="1" indent="-342900" algn="l" defTabSz="814365">
              <a:spcBef>
                <a:spcPct val="35000"/>
              </a:spcBef>
              <a:spcAft>
                <a:spcPct val="0"/>
              </a:spcAft>
              <a:buClr>
                <a:srgbClr val="708CA1"/>
              </a:buClr>
              <a:buFont typeface="Wingdings"/>
              <a:buChar char="§"/>
            </a:pPr>
            <a:r>
              <a:rPr lang="ru-RU" sz="2000" b="1" i="0" dirty="0" smtClean="0">
                <a:solidFill>
                  <a:srgbClr val="000000"/>
                </a:solidFill>
                <a:latin typeface="Arial"/>
                <a:ea typeface="ＭＳ Ｐゴシック"/>
                <a:cs typeface="ＭＳ Ｐゴシック"/>
              </a:rPr>
              <a:t>FF02::2 Группа многоадресной рассылки по всем маршрутизаторам</a:t>
            </a:r>
            <a:r>
              <a:rPr lang="ru-RU" sz="2000" b="0" i="0" dirty="0" smtClean="0">
                <a:solidFill>
                  <a:srgbClr val="000000"/>
                </a:solidFill>
                <a:latin typeface="Arial"/>
                <a:ea typeface="ＭＳ Ｐゴシック"/>
                <a:cs typeface="ＭＳ Ｐゴシック"/>
              </a:rPr>
              <a:t> — </a:t>
            </a:r>
          </a:p>
          <a:p>
            <a:pPr marL="1139800" lvl="2" indent="-342900" algn="l" defTabSz="814365">
              <a:spcBef>
                <a:spcPct val="35000"/>
              </a:spcBef>
              <a:spcAft>
                <a:spcPct val="0"/>
              </a:spcAft>
              <a:buClr>
                <a:srgbClr val="708CA1"/>
              </a:buClr>
              <a:buFont typeface="Arial"/>
              <a:buChar char="•"/>
            </a:pPr>
            <a:r>
              <a:rPr lang="ru-RU" sz="2000" b="0" i="0" dirty="0" smtClean="0">
                <a:solidFill>
                  <a:srgbClr val="000000"/>
                </a:solidFill>
                <a:latin typeface="Arial"/>
                <a:ea typeface="ＭＳ Ｐゴシック"/>
                <a:cs typeface="ＭＳ Ｐゴシック"/>
              </a:rPr>
              <a:t>включает все маршрутизаторы IPv6;</a:t>
            </a:r>
          </a:p>
          <a:p>
            <a:pPr marL="1139800" lvl="2" indent="-342900" algn="l" defTabSz="814365">
              <a:spcBef>
                <a:spcPct val="35000"/>
              </a:spcBef>
              <a:spcAft>
                <a:spcPct val="0"/>
              </a:spcAft>
              <a:buClr>
                <a:srgbClr val="708CA1"/>
              </a:buClr>
              <a:buFont typeface="Arial"/>
              <a:buChar char="•"/>
            </a:pPr>
            <a:r>
              <a:rPr lang="ru-RU" sz="2000" b="0" i="0" dirty="0" smtClean="0">
                <a:solidFill>
                  <a:srgbClr val="000000"/>
                </a:solidFill>
                <a:latin typeface="Arial"/>
                <a:ea typeface="ＭＳ Ｐゴシック"/>
                <a:cs typeface="ＭＳ Ｐゴシック"/>
              </a:rPr>
              <a:t>маршрутизатор добавляется в эту группу, когда активируется как маршрутизатор IPv6 с помощью команды глобальной конфигурации </a:t>
            </a:r>
            <a:r>
              <a:rPr lang="ru-RU" sz="2000" b="1" i="0" dirty="0" smtClean="0">
                <a:solidFill>
                  <a:srgbClr val="000000"/>
                </a:solidFill>
                <a:latin typeface="Arial"/>
                <a:ea typeface="ＭＳ Ｐゴシック"/>
                <a:cs typeface="ＭＳ Ｐゴシック"/>
              </a:rPr>
              <a:t>ipv6 unicast-routing</a:t>
            </a:r>
            <a:r>
              <a:rPr lang="ru-RU" sz="2000" b="0" i="0" dirty="0" smtClean="0">
                <a:solidFill>
                  <a:srgbClr val="000000"/>
                </a:solidFill>
                <a:latin typeface="Arial"/>
                <a:ea typeface="ＭＳ Ｐゴシック"/>
                <a:cs typeface="ＭＳ Ｐゴシック"/>
              </a:rPr>
              <a:t>;</a:t>
            </a:r>
          </a:p>
          <a:p>
            <a:pPr marL="1139800" lvl="2" indent="-342900" algn="l" defTabSz="814365">
              <a:spcBef>
                <a:spcPct val="35000"/>
              </a:spcBef>
              <a:spcAft>
                <a:spcPct val="0"/>
              </a:spcAft>
              <a:buClr>
                <a:srgbClr val="708CA1"/>
              </a:buClr>
              <a:buFont typeface="Arial"/>
              <a:buChar char="•"/>
            </a:pPr>
            <a:r>
              <a:rPr lang="ru-RU" sz="2000" b="0" i="0" dirty="0" smtClean="0">
                <a:solidFill>
                  <a:srgbClr val="000000"/>
                </a:solidFill>
                <a:latin typeface="Arial"/>
                <a:ea typeface="ＭＳ Ｐゴシック"/>
                <a:cs typeface="ＭＳ Ｐゴシック"/>
              </a:rPr>
              <a:t>пакет, отправленный в эту группу, получается и обрабатывается всеми маршрутизаторами IPv6 в канале или сети. </a:t>
            </a:r>
          </a:p>
          <a:p>
            <a:pPr marL="119055" indent="0" algn="l" defTabSz="814365">
              <a:spcBef>
                <a:spcPct val="50000"/>
              </a:spcBef>
              <a:spcAft>
                <a:spcPct val="0"/>
              </a:spcAft>
              <a:buNone/>
            </a:pPr>
            <a:endParaRPr lang="ru-RU" dirty="0" smtClean="0"/>
          </a:p>
          <a:p>
            <a:pPr marL="236555" indent="-236555" algn="l" defTabSz="814365">
              <a:lnSpc>
                <a:spcPct val="95000"/>
              </a:lnSpc>
              <a:spcBef>
                <a:spcPct val="50000"/>
              </a:spcBef>
              <a:spcAft>
                <a:spcPct val="0"/>
              </a:spcAft>
              <a:buClr>
                <a:srgbClr val="708CA1"/>
              </a:buClr>
              <a:buFont typeface="Wingdings"/>
              <a:buChar char="§"/>
            </a:pPr>
            <a:endParaRPr lang="ru-RU" dirty="0"/>
          </a:p>
        </p:txBody>
      </p:sp>
    </p:spTree>
    <p:extLst>
      <p:ext uri="{BB962C8B-B14F-4D97-AF65-F5344CB8AC3E}">
        <p14:creationId xmlns:p14="http://schemas.microsoft.com/office/powerpoint/2010/main" val="3800503034"/>
      </p:ext>
    </p:extLst>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93868" y="757242"/>
            <a:ext cx="8772157" cy="838200"/>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IPv6-адреса многоадресной рассылки</a:t>
            </a:r>
            <a:br>
              <a:rPr lang="ru-RU" sz="1800" b="1" i="0" dirty="0" smtClean="0">
                <a:solidFill>
                  <a:srgbClr val="708CA1"/>
                </a:solidFill>
                <a:latin typeface="Arial"/>
                <a:ea typeface="ＭＳ Ｐゴシック"/>
                <a:cs typeface="ＭＳ Ｐゴシック"/>
              </a:rPr>
            </a:br>
            <a:r>
              <a:rPr lang="ru-RU" sz="3200" b="1" i="0" dirty="0" smtClean="0">
                <a:solidFill>
                  <a:srgbClr val="708CA1"/>
                </a:solidFill>
                <a:latin typeface="Arial"/>
                <a:ea typeface="ＭＳ Ｐゴシック"/>
                <a:cs typeface="ＭＳ Ｐゴシック"/>
              </a:rPr>
              <a:t>Назначаемые IPv6-адреса многоадресной рассылки</a:t>
            </a:r>
            <a:endParaRPr lang="ru-RU" dirty="0">
              <a:latin typeface="Arial" charset="0"/>
            </a:endParaRPr>
          </a:p>
        </p:txBody>
      </p:sp>
      <p:pic>
        <p:nvPicPr>
          <p:cNvPr id="25602" name="Picture 2"/>
          <p:cNvPicPr>
            <a:picLocks noChangeAspect="1" noChangeArrowheads="1"/>
          </p:cNvPicPr>
          <p:nvPr/>
        </p:nvPicPr>
        <p:blipFill>
          <a:blip r:embed="rId3"/>
          <a:stretch>
            <a:fillRect/>
          </a:stretch>
        </p:blipFill>
        <p:spPr bwMode="auto">
          <a:xfrm>
            <a:off x="1537232" y="1609725"/>
            <a:ext cx="5467158" cy="4849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09019"/>
      </p:ext>
    </p:extLst>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93868" y="525018"/>
            <a:ext cx="8772157" cy="838200"/>
          </a:xfrm>
        </p:spPr>
        <p:txBody>
          <a:bodyPr/>
          <a:lstStyle/>
          <a:p>
            <a:pPr algn="l" defTabSz="814365">
              <a:spcBef>
                <a:spcPct val="0"/>
              </a:spcBef>
              <a:spcAft>
                <a:spcPct val="0"/>
              </a:spcAft>
              <a:buNone/>
            </a:pPr>
            <a:r>
              <a:rPr lang="ru-RU" sz="1400" b="1" i="0" dirty="0" smtClean="0">
                <a:solidFill>
                  <a:srgbClr val="708CA1"/>
                </a:solidFill>
                <a:latin typeface="Arial"/>
                <a:ea typeface="ＭＳ Ｐゴシック"/>
                <a:cs typeface="ＭＳ Ｐゴシック"/>
              </a:rPr>
              <a:t>IPv6-адреса многоадресной рассылки</a:t>
            </a: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2800" b="1" i="0" dirty="0" smtClean="0">
                <a:solidFill>
                  <a:srgbClr val="708CA1"/>
                </a:solidFill>
                <a:latin typeface="Arial"/>
                <a:ea typeface="ＭＳ Ｐゴシック"/>
                <a:cs typeface="ＭＳ Ｐゴシック"/>
              </a:rPr>
              <a:t>IPv6-адреса многоадресной рассылки опрашиваемого узла</a:t>
            </a:r>
            <a:endParaRPr lang="ru-RU" sz="2800" dirty="0">
              <a:latin typeface="Arial" charset="0"/>
            </a:endParaRPr>
          </a:p>
        </p:txBody>
      </p:sp>
      <p:sp>
        <p:nvSpPr>
          <p:cNvPr id="2" name="Content Placeholder 1"/>
          <p:cNvSpPr>
            <a:spLocks noGrp="1"/>
          </p:cNvSpPr>
          <p:nvPr>
            <p:ph idx="1"/>
          </p:nvPr>
        </p:nvSpPr>
        <p:spPr>
          <a:xfrm>
            <a:off x="213109" y="1364978"/>
            <a:ext cx="8733677" cy="5086416"/>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1600" b="0" i="0" dirty="0" smtClean="0">
                <a:solidFill>
                  <a:srgbClr val="000000"/>
                </a:solidFill>
                <a:latin typeface="Arial"/>
                <a:ea typeface="ＭＳ Ｐゴシック"/>
                <a:cs typeface="ＭＳ Ｐゴシック"/>
              </a:rPr>
              <a:t>Аналогичен адресу групповой рассылки по всем узлам, совпадает с глобальным IPv6-адресом устройства одноадресной передачи только в последних 24 битах</a:t>
            </a:r>
          </a:p>
          <a:p>
            <a:pPr marL="236555" indent="-236555" algn="l" defTabSz="814365">
              <a:lnSpc>
                <a:spcPct val="95000"/>
              </a:lnSpc>
              <a:spcBef>
                <a:spcPct val="50000"/>
              </a:spcBef>
              <a:spcAft>
                <a:spcPct val="0"/>
              </a:spcAft>
              <a:buClr>
                <a:srgbClr val="708CA1"/>
              </a:buClr>
              <a:buFont typeface="Wingdings"/>
              <a:buChar char="§"/>
            </a:pPr>
            <a:endParaRPr lang="ru-RU" sz="1600" dirty="0" smtClean="0"/>
          </a:p>
          <a:p>
            <a:pPr marL="236555" indent="-236555" algn="l" defTabSz="814365">
              <a:lnSpc>
                <a:spcPct val="95000"/>
              </a:lnSpc>
              <a:spcBef>
                <a:spcPct val="50000"/>
              </a:spcBef>
              <a:spcAft>
                <a:spcPct val="0"/>
              </a:spcAft>
              <a:buClr>
                <a:srgbClr val="708CA1"/>
              </a:buClr>
              <a:buFont typeface="Wingdings"/>
              <a:buChar char="§"/>
            </a:pPr>
            <a:endParaRPr lang="ru-RU" sz="1600" dirty="0" smtClean="0"/>
          </a:p>
          <a:p>
            <a:pPr marL="236555" indent="-236555" algn="l" defTabSz="814365">
              <a:lnSpc>
                <a:spcPct val="95000"/>
              </a:lnSpc>
              <a:spcBef>
                <a:spcPct val="50000"/>
              </a:spcBef>
              <a:spcAft>
                <a:spcPct val="0"/>
              </a:spcAft>
              <a:buClr>
                <a:srgbClr val="708CA1"/>
              </a:buClr>
              <a:buFont typeface="Wingdings"/>
              <a:buChar char="§"/>
            </a:pPr>
            <a:endParaRPr lang="en-US" sz="1600" dirty="0" smtClean="0"/>
          </a:p>
          <a:p>
            <a:pPr marL="236555" indent="-236555" algn="l" defTabSz="814365">
              <a:lnSpc>
                <a:spcPct val="95000"/>
              </a:lnSpc>
              <a:spcBef>
                <a:spcPct val="50000"/>
              </a:spcBef>
              <a:spcAft>
                <a:spcPct val="0"/>
              </a:spcAft>
              <a:buClr>
                <a:srgbClr val="708CA1"/>
              </a:buClr>
              <a:buFont typeface="Wingdings"/>
              <a:buChar char="§"/>
            </a:pPr>
            <a:endParaRPr lang="en-US" sz="1600" dirty="0" smtClean="0"/>
          </a:p>
          <a:p>
            <a:pPr marL="236555" indent="-236555" algn="l" defTabSz="814365">
              <a:lnSpc>
                <a:spcPct val="95000"/>
              </a:lnSpc>
              <a:spcBef>
                <a:spcPct val="50000"/>
              </a:spcBef>
              <a:spcAft>
                <a:spcPct val="0"/>
              </a:spcAft>
              <a:buClr>
                <a:srgbClr val="708CA1"/>
              </a:buClr>
              <a:buFont typeface="Wingdings"/>
              <a:buChar char="§"/>
            </a:pPr>
            <a:endParaRPr lang="en-US" sz="1600" dirty="0" smtClean="0"/>
          </a:p>
          <a:p>
            <a:pPr marL="236555" indent="-236555" algn="l" defTabSz="814365">
              <a:lnSpc>
                <a:spcPct val="95000"/>
              </a:lnSpc>
              <a:spcBef>
                <a:spcPct val="50000"/>
              </a:spcBef>
              <a:spcAft>
                <a:spcPct val="0"/>
              </a:spcAft>
              <a:buClr>
                <a:srgbClr val="708CA1"/>
              </a:buClr>
              <a:buFont typeface="Wingdings"/>
              <a:buChar char="§"/>
            </a:pPr>
            <a:endParaRPr lang="en-US" sz="1600" dirty="0" smtClean="0"/>
          </a:p>
          <a:p>
            <a:pPr marL="236555" indent="-236555" algn="l" defTabSz="814365">
              <a:lnSpc>
                <a:spcPct val="95000"/>
              </a:lnSpc>
              <a:spcBef>
                <a:spcPct val="50000"/>
              </a:spcBef>
              <a:spcAft>
                <a:spcPct val="0"/>
              </a:spcAft>
              <a:buClr>
                <a:srgbClr val="708CA1"/>
              </a:buClr>
              <a:buFont typeface="Wingdings"/>
              <a:buChar char="§"/>
            </a:pPr>
            <a:endParaRPr lang="en-US" sz="1600" dirty="0" smtClean="0"/>
          </a:p>
          <a:p>
            <a:pPr marL="236555" indent="-236555" algn="l" defTabSz="814365">
              <a:lnSpc>
                <a:spcPct val="95000"/>
              </a:lnSpc>
              <a:spcBef>
                <a:spcPct val="50000"/>
              </a:spcBef>
              <a:spcAft>
                <a:spcPct val="0"/>
              </a:spcAft>
              <a:buClr>
                <a:srgbClr val="708CA1"/>
              </a:buClr>
              <a:buFont typeface="Wingdings"/>
              <a:buChar char="§"/>
            </a:pPr>
            <a:endParaRPr lang="ru-RU" sz="1600" dirty="0" smtClean="0"/>
          </a:p>
          <a:p>
            <a:pPr marL="236555" indent="-236555" algn="l" defTabSz="814365">
              <a:lnSpc>
                <a:spcPct val="95000"/>
              </a:lnSpc>
              <a:spcBef>
                <a:spcPct val="50000"/>
              </a:spcBef>
              <a:spcAft>
                <a:spcPct val="0"/>
              </a:spcAft>
              <a:buClr>
                <a:srgbClr val="708CA1"/>
              </a:buClr>
              <a:buFont typeface="Wingdings"/>
              <a:buChar char="§"/>
            </a:pPr>
            <a:endParaRPr lang="ru-RU" sz="1600" dirty="0" smtClean="0"/>
          </a:p>
          <a:p>
            <a:pPr marL="236555" indent="-236555" algn="l" defTabSz="814365">
              <a:lnSpc>
                <a:spcPct val="95000"/>
              </a:lnSpc>
              <a:spcBef>
                <a:spcPct val="50000"/>
              </a:spcBef>
              <a:spcAft>
                <a:spcPct val="0"/>
              </a:spcAft>
              <a:buClr>
                <a:srgbClr val="708CA1"/>
              </a:buClr>
              <a:buFont typeface="Wingdings"/>
              <a:buChar char="§"/>
            </a:pPr>
            <a:endParaRPr lang="ru-RU" sz="1600" dirty="0" smtClean="0"/>
          </a:p>
          <a:p>
            <a:pPr marL="236555" indent="-236555" algn="l" defTabSz="814365">
              <a:lnSpc>
                <a:spcPct val="95000"/>
              </a:lnSpc>
              <a:spcBef>
                <a:spcPct val="50000"/>
              </a:spcBef>
              <a:spcAft>
                <a:spcPct val="0"/>
              </a:spcAft>
              <a:buClr>
                <a:srgbClr val="708CA1"/>
              </a:buClr>
              <a:buFont typeface="Wingdings"/>
              <a:buChar char="§"/>
            </a:pPr>
            <a:r>
              <a:rPr lang="ru-RU" sz="1600" b="0" i="0" dirty="0" smtClean="0">
                <a:solidFill>
                  <a:srgbClr val="000000"/>
                </a:solidFill>
                <a:latin typeface="Arial"/>
                <a:ea typeface="ＭＳ Ｐゴシック"/>
                <a:cs typeface="ＭＳ Ｐゴシック"/>
              </a:rPr>
              <a:t>Автоматически создаётся при назначении глобального индивидуального адреса или локального адреса канала индивидуальной рассылки</a:t>
            </a:r>
          </a:p>
          <a:p>
            <a:pPr marL="236555" indent="-236555" algn="l" defTabSz="814365">
              <a:lnSpc>
                <a:spcPct val="95000"/>
              </a:lnSpc>
              <a:spcBef>
                <a:spcPct val="50000"/>
              </a:spcBef>
              <a:spcAft>
                <a:spcPct val="0"/>
              </a:spcAft>
              <a:buClr>
                <a:srgbClr val="708CA1"/>
              </a:buClr>
              <a:buFont typeface="Wingdings"/>
              <a:buChar char="§"/>
            </a:pPr>
            <a:r>
              <a:rPr lang="ru-RU" sz="1600" b="0" i="0" dirty="0" smtClean="0">
                <a:solidFill>
                  <a:srgbClr val="000000"/>
                </a:solidFill>
                <a:latin typeface="Arial"/>
                <a:ea typeface="ＭＳ Ｐゴシック"/>
                <a:cs typeface="ＭＳ Ｐゴシック"/>
              </a:rPr>
              <a:t>Создаётся путём комбинирования специального префикса FF02:0:0:0:0:FF00::/104 с крайними правыми 24 битами своего адреса индивидуальной рассылки.</a:t>
            </a:r>
            <a:endParaRPr lang="ru-RU" sz="1600" dirty="0"/>
          </a:p>
        </p:txBody>
      </p:sp>
      <p:pic>
        <p:nvPicPr>
          <p:cNvPr id="26626" name="Picture 2"/>
          <p:cNvPicPr>
            <a:picLocks noChangeAspect="1" noChangeArrowheads="1"/>
          </p:cNvPicPr>
          <p:nvPr/>
        </p:nvPicPr>
        <p:blipFill>
          <a:blip r:embed="rId3"/>
          <a:stretch>
            <a:fillRect/>
          </a:stretch>
        </p:blipFill>
        <p:spPr bwMode="auto">
          <a:xfrm>
            <a:off x="1689343" y="1932473"/>
            <a:ext cx="5380692" cy="364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880574"/>
      </p:ext>
    </p:extLst>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93868" y="554046"/>
            <a:ext cx="8772157" cy="838200"/>
          </a:xfrm>
        </p:spPr>
        <p:txBody>
          <a:bodyPr/>
          <a:lstStyle/>
          <a:p>
            <a:pPr algn="l" defTabSz="814365">
              <a:spcBef>
                <a:spcPct val="0"/>
              </a:spcBef>
              <a:spcAft>
                <a:spcPct val="0"/>
              </a:spcAft>
              <a:buNone/>
            </a:pPr>
            <a:r>
              <a:rPr lang="ru-RU" sz="1400" b="1" i="0" smtClean="0">
                <a:solidFill>
                  <a:srgbClr val="708CA1"/>
                </a:solidFill>
                <a:latin typeface="Arial"/>
                <a:ea typeface="ＭＳ Ｐゴシック"/>
                <a:cs typeface="ＭＳ Ｐゴシック"/>
              </a:rPr>
              <a:t>IPv6-адреса многоадресной рассылки</a:t>
            </a: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2800" b="1" i="0" smtClean="0">
                <a:solidFill>
                  <a:srgbClr val="708CA1"/>
                </a:solidFill>
                <a:latin typeface="Arial"/>
                <a:ea typeface="ＭＳ Ｐゴシック"/>
                <a:cs typeface="ＭＳ Ｐゴシック"/>
              </a:rPr>
              <a:t>IPv6-адреса многоадресной рассылки опрашиваемого узла</a:t>
            </a:r>
            <a:endParaRPr lang="ru-RU" sz="2800">
              <a:latin typeface="Arial" charset="0"/>
            </a:endParaRPr>
          </a:p>
        </p:txBody>
      </p:sp>
      <p:sp>
        <p:nvSpPr>
          <p:cNvPr id="2"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ru-RU" sz="1800" b="0" i="0" dirty="0" smtClean="0">
                <a:solidFill>
                  <a:srgbClr val="000000"/>
                </a:solidFill>
                <a:latin typeface="Arial"/>
                <a:ea typeface="ＭＳ Ｐゴシック"/>
                <a:cs typeface="ＭＳ Ｐゴシック"/>
              </a:rPr>
              <a:t>Адрес групповой рассылки на запрошенный узел состоит из двух частей:</a:t>
            </a:r>
          </a:p>
          <a:p>
            <a:pPr marL="236555" indent="-236555" algn="l" defTabSz="814365">
              <a:lnSpc>
                <a:spcPct val="95000"/>
              </a:lnSpc>
              <a:spcBef>
                <a:spcPct val="50000"/>
              </a:spcBef>
              <a:spcAft>
                <a:spcPct val="0"/>
              </a:spcAft>
              <a:buClr>
                <a:srgbClr val="708CA1"/>
              </a:buClr>
              <a:buFont typeface="Wingdings"/>
              <a:buChar char="§"/>
            </a:pPr>
            <a:r>
              <a:rPr lang="ru-RU" sz="1800" b="1" i="0" dirty="0" smtClean="0">
                <a:solidFill>
                  <a:srgbClr val="000000"/>
                </a:solidFill>
                <a:latin typeface="Arial"/>
                <a:ea typeface="ＭＳ Ｐゴシック"/>
                <a:cs typeface="ＭＳ Ｐゴシック"/>
              </a:rPr>
              <a:t>префикс многоадресной рассылки FF02:0:0:0:0:FF00::/104 </a:t>
            </a:r>
            <a:r>
              <a:rPr lang="ru-RU" sz="1800" b="0" i="0" dirty="0" smtClean="0">
                <a:solidFill>
                  <a:srgbClr val="000000"/>
                </a:solidFill>
                <a:latin typeface="Arial"/>
                <a:ea typeface="ＭＳ Ｐゴシック"/>
                <a:cs typeface="ＭＳ Ｐゴシック"/>
              </a:rPr>
              <a:t>— первые 104 бита всех адресов многоадресной рассылки на запрошенный узел;</a:t>
            </a:r>
            <a:endParaRPr lang="ru-RU" sz="1800" dirty="0" smtClean="0"/>
          </a:p>
          <a:p>
            <a:pPr marL="236555" indent="-236555" algn="l" defTabSz="814365">
              <a:lnSpc>
                <a:spcPct val="95000"/>
              </a:lnSpc>
              <a:spcBef>
                <a:spcPct val="50000"/>
              </a:spcBef>
              <a:spcAft>
                <a:spcPct val="0"/>
              </a:spcAft>
              <a:buClr>
                <a:srgbClr val="708CA1"/>
              </a:buClr>
              <a:buFont typeface="Wingdings"/>
              <a:buChar char="§"/>
            </a:pPr>
            <a:r>
              <a:rPr lang="ru-RU" sz="1800" b="1" i="0" dirty="0" smtClean="0">
                <a:solidFill>
                  <a:srgbClr val="000000"/>
                </a:solidFill>
                <a:latin typeface="Arial"/>
                <a:ea typeface="ＭＳ Ｐゴシック"/>
                <a:cs typeface="ＭＳ Ｐゴシック"/>
              </a:rPr>
              <a:t>наименее значимые 24 бита —</a:t>
            </a:r>
            <a:r>
              <a:rPr lang="ru-RU" sz="1800" b="0" i="0" dirty="0" smtClean="0">
                <a:solidFill>
                  <a:srgbClr val="000000"/>
                </a:solidFill>
                <a:latin typeface="Arial"/>
                <a:ea typeface="ＭＳ Ｐゴシック"/>
                <a:cs typeface="ＭＳ Ｐゴシック"/>
              </a:rPr>
              <a:t> копируются из крайних правых 24 битов глобального индивидуального адреса или локального адреса канала индивидуальной рассылки устройства.</a:t>
            </a:r>
            <a:endParaRPr lang="ru-RU" sz="1800" dirty="0"/>
          </a:p>
        </p:txBody>
      </p:sp>
      <p:pic>
        <p:nvPicPr>
          <p:cNvPr id="5" name="Picture 2"/>
          <p:cNvPicPr>
            <a:picLocks noChangeAspect="1" noChangeArrowheads="1"/>
          </p:cNvPicPr>
          <p:nvPr/>
        </p:nvPicPr>
        <p:blipFill>
          <a:blip r:embed="rId3"/>
          <a:stretch>
            <a:fillRect/>
          </a:stretch>
        </p:blipFill>
        <p:spPr bwMode="auto">
          <a:xfrm>
            <a:off x="1944913" y="3334050"/>
            <a:ext cx="4907407" cy="3320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950942"/>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6742" y="293010"/>
            <a:ext cx="8815473" cy="896038"/>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Маска подсети IPv4</a:t>
            </a:r>
            <a:br>
              <a:rPr lang="ru-RU" sz="1800" b="1" i="0" dirty="0" smtClean="0">
                <a:solidFill>
                  <a:srgbClr val="708CA1"/>
                </a:solidFill>
                <a:latin typeface="Arial"/>
                <a:ea typeface="ＭＳ Ｐゴシック"/>
                <a:cs typeface="ＭＳ Ｐゴシック"/>
              </a:rPr>
            </a:br>
            <a:r>
              <a:rPr lang="ru-RU" sz="2400" dirty="0" smtClean="0">
                <a:latin typeface="Arial" charset="0"/>
              </a:rPr>
              <a:t>Сетевая и узловая части IPv4-адреса</a:t>
            </a:r>
            <a:endParaRPr lang="ru-RU" sz="2400" dirty="0">
              <a:latin typeface="Arial" charset="0"/>
            </a:endParaRPr>
          </a:p>
        </p:txBody>
      </p:sp>
      <p:pic>
        <p:nvPicPr>
          <p:cNvPr id="4098" name="Picture 2"/>
          <p:cNvPicPr>
            <a:picLocks noChangeAspect="1" noChangeArrowheads="1"/>
          </p:cNvPicPr>
          <p:nvPr/>
        </p:nvPicPr>
        <p:blipFill>
          <a:blip r:embed="rId3"/>
          <a:srcRect t="27656"/>
          <a:stretch>
            <a:fillRect/>
          </a:stretch>
        </p:blipFill>
        <p:spPr bwMode="auto">
          <a:xfrm>
            <a:off x="356349" y="2395863"/>
            <a:ext cx="7524908" cy="446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48000" y="1683654"/>
            <a:ext cx="4281714" cy="424732"/>
          </a:xfrm>
          <a:prstGeom prst="rect">
            <a:avLst/>
          </a:prstGeom>
          <a:noFill/>
        </p:spPr>
        <p:txBody>
          <a:bodyPr wrap="square" rtlCol="0">
            <a:spAutoFit/>
          </a:bodyPr>
          <a:lstStyle/>
          <a:p>
            <a:pPr algn="ctr">
              <a:lnSpc>
                <a:spcPct val="90000"/>
              </a:lnSpc>
              <a:buNone/>
            </a:pPr>
            <a:r>
              <a:rPr lang="ru-RU" sz="2400" b="0" i="0" dirty="0" smtClean="0">
                <a:solidFill>
                  <a:schemeClr val="tx1"/>
                </a:solidFill>
                <a:latin typeface="Arial"/>
                <a:ea typeface="ＭＳ Ｐゴシック"/>
                <a:cs typeface="ＭＳ Ｐゴシック"/>
              </a:rPr>
              <a:t>Допустимые маски подсети</a:t>
            </a:r>
            <a:endParaRPr lang="ru-RU" dirty="0"/>
          </a:p>
        </p:txBody>
      </p:sp>
    </p:spTree>
    <p:extLst>
      <p:ext uri="{BB962C8B-B14F-4D97-AF65-F5344CB8AC3E}">
        <p14:creationId xmlns:p14="http://schemas.microsoft.com/office/powerpoint/2010/main" val="3171144160"/>
      </p:ext>
    </p:extLst>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8.3</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Проверка соединения</a:t>
            </a:r>
            <a:endParaRPr lang="ru-RU">
              <a:latin typeface="Arial" charset="0"/>
            </a:endParaRPr>
          </a:p>
        </p:txBody>
      </p:sp>
    </p:spTree>
    <p:extLst>
      <p:ext uri="{BB962C8B-B14F-4D97-AF65-F5344CB8AC3E}">
        <p14:creationId xmlns:p14="http://schemas.microsoft.com/office/powerpoint/2010/main" val="4185774108"/>
      </p:ext>
    </p:extLst>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Сообщения ICMP</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ICMPv4 и ICMPv6</a:t>
            </a:r>
            <a:endParaRPr lang="ru-RU">
              <a:latin typeface="Arial" charset="0"/>
            </a:endParaRPr>
          </a:p>
        </p:txBody>
      </p:sp>
      <p:sp>
        <p:nvSpPr>
          <p:cNvPr id="2" name="Content Placeholder 1"/>
          <p:cNvSpPr>
            <a:spLocks noGrp="1"/>
          </p:cNvSpPr>
          <p:nvPr>
            <p:ph idx="1"/>
          </p:nvPr>
        </p:nvSpPr>
        <p:spPr>
          <a:xfrm>
            <a:off x="261257" y="1379492"/>
            <a:ext cx="8685529" cy="5224508"/>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Сообщения ICMP, общие для ICMPv4 и ICMPv6, включают в себя:</a:t>
            </a:r>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подтверждение узла;</a:t>
            </a:r>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назначение или служба недоступны;</a:t>
            </a:r>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превышение времени;</a:t>
            </a:r>
          </a:p>
          <a:p>
            <a:pPr marL="800100" lvl="1" indent="-342900" algn="l" defTabSz="814365">
              <a:spcBef>
                <a:spcPct val="35000"/>
              </a:spcBef>
              <a:spcAft>
                <a:spcPct val="0"/>
              </a:spcAft>
              <a:buClr>
                <a:srgbClr val="708CA1"/>
              </a:buClr>
              <a:buFont typeface="Arial"/>
              <a:buChar char="•"/>
            </a:pPr>
            <a:r>
              <a:rPr lang="ru-RU" sz="2000" b="0" i="0" smtClean="0">
                <a:solidFill>
                  <a:srgbClr val="000000"/>
                </a:solidFill>
                <a:latin typeface="Arial"/>
                <a:ea typeface="ＭＳ Ｐゴシック"/>
                <a:cs typeface="ＭＳ Ｐゴシック"/>
              </a:rPr>
              <a:t>переадресация маршрутов.</a:t>
            </a:r>
          </a:p>
          <a:p>
            <a:pPr marL="231800" indent="-231800" algn="l" defTabSz="814365">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Хотя IP не является надёжным протоколом, пакет TCP/IP обеспечивает отправку сообщений в случае возникновения определённых ошибок. Эти сообщения отправляются посредством служб ICMP.</a:t>
            </a:r>
            <a:endParaRPr lang="ru-RU" sz="2400" b="0" i="0">
              <a:solidFill>
                <a:srgbClr val="000000"/>
              </a:solidFill>
              <a:latin typeface="Arial"/>
              <a:ea typeface="ＭＳ Ｐゴシック"/>
              <a:cs typeface="ＭＳ Ｐゴシック"/>
            </a:endParaRPr>
          </a:p>
        </p:txBody>
      </p:sp>
    </p:spTree>
    <p:extLst>
      <p:ext uri="{BB962C8B-B14F-4D97-AF65-F5344CB8AC3E}">
        <p14:creationId xmlns:p14="http://schemas.microsoft.com/office/powerpoint/2010/main" val="1840042102"/>
      </p:ext>
    </p:extLst>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ICMP</a:t>
            </a:r>
            <a:br>
              <a:rPr lang="ru-RU" sz="1800" b="1" i="0" dirty="0" smtClean="0">
                <a:solidFill>
                  <a:srgbClr val="708CA1"/>
                </a:solidFill>
                <a:latin typeface="Arial"/>
                <a:ea typeface="ＭＳ Ｐゴシック"/>
                <a:cs typeface="ＭＳ Ｐゴシック"/>
              </a:rPr>
            </a:br>
            <a:r>
              <a:rPr lang="ru-RU" sz="3200" b="1" i="0" dirty="0" smtClean="0">
                <a:solidFill>
                  <a:srgbClr val="708CA1"/>
                </a:solidFill>
                <a:latin typeface="Arial"/>
                <a:ea typeface="ＭＳ Ｐゴシック"/>
                <a:cs typeface="ＭＳ Ｐゴシック"/>
              </a:rPr>
              <a:t>Запрос маршрута ICMPv6 и сообщения об объявлении маршрута</a:t>
            </a:r>
            <a:endParaRPr lang="ru-RU" dirty="0">
              <a:latin typeface="Arial" charset="0"/>
            </a:endParaRPr>
          </a:p>
        </p:txBody>
      </p:sp>
      <p:sp>
        <p:nvSpPr>
          <p:cNvPr id="2" name="Content Placeholder 1"/>
          <p:cNvSpPr>
            <a:spLocks noGrp="1"/>
          </p:cNvSpPr>
          <p:nvPr>
            <p:ph idx="1"/>
          </p:nvPr>
        </p:nvSpPr>
        <p:spPr>
          <a:xfrm>
            <a:off x="246743" y="1756227"/>
            <a:ext cx="8700043" cy="4992916"/>
          </a:xfrm>
        </p:spPr>
        <p:txBody>
          <a:bodyPr/>
          <a:lstStyle/>
          <a:p>
            <a:pPr marL="236555" indent="-236555" algn="l" defTabSz="814365">
              <a:lnSpc>
                <a:spcPct val="95000"/>
              </a:lnSpc>
              <a:spcBef>
                <a:spcPct val="50000"/>
              </a:spcBef>
              <a:spcAft>
                <a:spcPct val="0"/>
              </a:spcAft>
              <a:buClr>
                <a:srgbClr val="708CA1"/>
              </a:buClr>
              <a:buFont typeface="Wingdings"/>
              <a:buChar char="§"/>
            </a:pPr>
            <a:r>
              <a:rPr lang="ru-RU" sz="2100" b="0" i="0" dirty="0" smtClean="0">
                <a:solidFill>
                  <a:srgbClr val="000000"/>
                </a:solidFill>
                <a:latin typeface="Arial"/>
                <a:ea typeface="ＭＳ Ｐゴシック"/>
                <a:cs typeface="ＭＳ Ｐゴシック"/>
              </a:rPr>
              <a:t>ICMPv6 включает в себя четыре новых протокола в составе протокола обнаружения соседних узлов (ND или NDP):</a:t>
            </a:r>
          </a:p>
          <a:p>
            <a:pPr marL="800100" lvl="1" indent="-342900" algn="l" defTabSz="814365">
              <a:spcBef>
                <a:spcPct val="35000"/>
              </a:spcBef>
              <a:spcAft>
                <a:spcPct val="0"/>
              </a:spcAft>
              <a:buClr>
                <a:srgbClr val="708CA1"/>
              </a:buClr>
              <a:buFont typeface="Arial"/>
              <a:buChar char="•"/>
            </a:pPr>
            <a:r>
              <a:rPr lang="ru-RU" sz="1700" b="0" i="0" dirty="0" smtClean="0">
                <a:solidFill>
                  <a:srgbClr val="000000"/>
                </a:solidFill>
                <a:latin typeface="Arial"/>
                <a:ea typeface="ＭＳ Ｐゴシック"/>
                <a:cs typeface="ＭＳ Ｐゴシック"/>
              </a:rPr>
              <a:t>сообщение о запросе маршрута;</a:t>
            </a:r>
          </a:p>
          <a:p>
            <a:pPr marL="800100" lvl="1" indent="-342900" algn="l" defTabSz="814365">
              <a:spcBef>
                <a:spcPct val="35000"/>
              </a:spcBef>
              <a:spcAft>
                <a:spcPct val="0"/>
              </a:spcAft>
              <a:buClr>
                <a:srgbClr val="708CA1"/>
              </a:buClr>
              <a:buFont typeface="Arial"/>
              <a:buChar char="•"/>
            </a:pPr>
            <a:r>
              <a:rPr lang="ru-RU" sz="1700" b="0" i="0" dirty="0" smtClean="0">
                <a:solidFill>
                  <a:srgbClr val="000000"/>
                </a:solidFill>
                <a:latin typeface="Arial"/>
                <a:ea typeface="ＭＳ Ｐゴシック"/>
                <a:cs typeface="ＭＳ Ｐゴシック"/>
              </a:rPr>
              <a:t>сообщение об объявлении маршрута;</a:t>
            </a:r>
          </a:p>
          <a:p>
            <a:pPr marL="800100" lvl="1" indent="-342900" algn="l" defTabSz="814365">
              <a:spcBef>
                <a:spcPct val="35000"/>
              </a:spcBef>
              <a:spcAft>
                <a:spcPct val="0"/>
              </a:spcAft>
              <a:buClr>
                <a:srgbClr val="708CA1"/>
              </a:buClr>
              <a:buFont typeface="Arial"/>
              <a:buChar char="•"/>
            </a:pPr>
            <a:r>
              <a:rPr lang="ru-RU" sz="1700" b="0" i="0" dirty="0" smtClean="0">
                <a:solidFill>
                  <a:srgbClr val="000000"/>
                </a:solidFill>
                <a:latin typeface="Arial"/>
                <a:ea typeface="ＭＳ Ｐゴシック"/>
                <a:cs typeface="ＭＳ Ｐゴシック"/>
              </a:rPr>
              <a:t>сообщения о запросе соседних узлов;</a:t>
            </a:r>
          </a:p>
          <a:p>
            <a:pPr marL="800100" lvl="1" indent="-342900" algn="l" defTabSz="814365">
              <a:spcBef>
                <a:spcPct val="35000"/>
              </a:spcBef>
              <a:spcAft>
                <a:spcPct val="0"/>
              </a:spcAft>
              <a:buClr>
                <a:srgbClr val="708CA1"/>
              </a:buClr>
              <a:buFont typeface="Arial"/>
              <a:buChar char="•"/>
            </a:pPr>
            <a:r>
              <a:rPr lang="ru-RU" sz="1700" b="0" i="0" dirty="0" smtClean="0">
                <a:solidFill>
                  <a:srgbClr val="000000"/>
                </a:solidFill>
                <a:latin typeface="Arial"/>
                <a:ea typeface="ＭＳ Ｐゴシック"/>
                <a:cs typeface="ＭＳ Ｐゴシック"/>
              </a:rPr>
              <a:t>сообщение об объявлении соседних узлов.</a:t>
            </a:r>
          </a:p>
          <a:p>
            <a:pPr marL="236555" indent="-236555" algn="l" defTabSz="814365">
              <a:lnSpc>
                <a:spcPct val="95000"/>
              </a:lnSpc>
              <a:spcBef>
                <a:spcPct val="50000"/>
              </a:spcBef>
              <a:spcAft>
                <a:spcPct val="0"/>
              </a:spcAft>
              <a:buClr>
                <a:srgbClr val="708CA1"/>
              </a:buClr>
              <a:buFont typeface="Wingdings"/>
              <a:buChar char="§"/>
            </a:pPr>
            <a:r>
              <a:rPr lang="ru-RU" sz="2100" b="1" i="0" dirty="0" smtClean="0">
                <a:solidFill>
                  <a:srgbClr val="000000"/>
                </a:solidFill>
                <a:latin typeface="Arial"/>
                <a:ea typeface="ＭＳ Ｐゴシック"/>
                <a:cs typeface="ＭＳ Ｐゴシック"/>
              </a:rPr>
              <a:t>Сообщения о запросе и объявлении маршрута:</a:t>
            </a:r>
            <a:r>
              <a:rPr lang="ru-RU" sz="2100" b="0" i="0" dirty="0" smtClean="0">
                <a:solidFill>
                  <a:srgbClr val="000000"/>
                </a:solidFill>
                <a:latin typeface="Arial"/>
                <a:ea typeface="ＭＳ Ｐゴシック"/>
                <a:cs typeface="ＭＳ Ｐゴシック"/>
              </a:rPr>
              <a:t> отправляются от узлов к маршрутизаторам, и наоборот. </a:t>
            </a:r>
          </a:p>
          <a:p>
            <a:pPr marL="236555" indent="-236555" algn="l" defTabSz="814365">
              <a:lnSpc>
                <a:spcPct val="95000"/>
              </a:lnSpc>
              <a:spcBef>
                <a:spcPct val="50000"/>
              </a:spcBef>
              <a:spcAft>
                <a:spcPct val="0"/>
              </a:spcAft>
              <a:buClr>
                <a:srgbClr val="708CA1"/>
              </a:buClr>
              <a:buFont typeface="Wingdings"/>
              <a:buChar char="§"/>
            </a:pPr>
            <a:r>
              <a:rPr lang="ru-RU" sz="2100" b="1" i="0" dirty="0" smtClean="0">
                <a:solidFill>
                  <a:srgbClr val="000000"/>
                </a:solidFill>
                <a:latin typeface="Arial"/>
                <a:ea typeface="ＭＳ Ｐゴシック"/>
                <a:cs typeface="ＭＳ Ｐゴシック"/>
              </a:rPr>
              <a:t>Сообщение о запросе маршрута:</a:t>
            </a:r>
            <a:r>
              <a:rPr lang="ru-RU" sz="2100" b="0" i="0" dirty="0" smtClean="0">
                <a:solidFill>
                  <a:srgbClr val="000000"/>
                </a:solidFill>
                <a:latin typeface="Arial"/>
                <a:ea typeface="ＭＳ Ｐゴシック"/>
                <a:cs typeface="ＭＳ Ｐゴシック"/>
              </a:rPr>
              <a:t> сообщения о запросе маршрута отправляются как сообщения многоадресной рассылки по всем маршрутизаторам IPv6.</a:t>
            </a:r>
            <a:endParaRPr lang="ru-RU" sz="2100" dirty="0" smtClean="0"/>
          </a:p>
          <a:p>
            <a:pPr marL="236555" indent="-236555" algn="l" defTabSz="814365">
              <a:lnSpc>
                <a:spcPct val="95000"/>
              </a:lnSpc>
              <a:spcBef>
                <a:spcPct val="50000"/>
              </a:spcBef>
              <a:spcAft>
                <a:spcPct val="0"/>
              </a:spcAft>
              <a:buClr>
                <a:srgbClr val="708CA1"/>
              </a:buClr>
              <a:buFont typeface="Wingdings"/>
              <a:buChar char="§"/>
            </a:pPr>
            <a:r>
              <a:rPr lang="ru-RU" sz="2100" b="1" i="0" dirty="0" smtClean="0">
                <a:solidFill>
                  <a:srgbClr val="000000"/>
                </a:solidFill>
                <a:latin typeface="Arial"/>
                <a:ea typeface="ＭＳ Ｐゴシック"/>
                <a:cs typeface="ＭＳ Ｐゴシック"/>
              </a:rPr>
              <a:t>Сообщение об объявлении маршрута:</a:t>
            </a:r>
            <a:r>
              <a:rPr lang="ru-RU" sz="2100" b="0" i="0" dirty="0" smtClean="0">
                <a:solidFill>
                  <a:srgbClr val="000000"/>
                </a:solidFill>
                <a:latin typeface="Arial"/>
                <a:ea typeface="ＭＳ Ｐゴシック"/>
                <a:cs typeface="ＭＳ Ｐゴシック"/>
              </a:rPr>
              <a:t> сообщения об объявлении маршрута отправляются маршрутизаторами для предоставления сведений об адресации.</a:t>
            </a:r>
            <a:endParaRPr lang="ru-RU" sz="2100" dirty="0"/>
          </a:p>
        </p:txBody>
      </p:sp>
    </p:spTree>
    <p:extLst>
      <p:ext uri="{BB962C8B-B14F-4D97-AF65-F5344CB8AC3E}">
        <p14:creationId xmlns:p14="http://schemas.microsoft.com/office/powerpoint/2010/main" val="2080245625"/>
      </p:ext>
    </p:extLst>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ICMP</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Запрос маршрута ICMPv6 и сообщения об объявлении маршрута</a:t>
            </a:r>
            <a:endParaRPr lang="ru-RU">
              <a:latin typeface="Arial" charset="0"/>
            </a:endParaRPr>
          </a:p>
        </p:txBody>
      </p:sp>
      <p:pic>
        <p:nvPicPr>
          <p:cNvPr id="4" name="Picture 2"/>
          <p:cNvPicPr>
            <a:picLocks noChangeAspect="1" noChangeArrowheads="1"/>
          </p:cNvPicPr>
          <p:nvPr/>
        </p:nvPicPr>
        <p:blipFill>
          <a:blip r:embed="rId3"/>
          <a:srcRect t="3676" b="5939"/>
          <a:stretch>
            <a:fillRect/>
          </a:stretch>
        </p:blipFill>
        <p:spPr bwMode="auto">
          <a:xfrm>
            <a:off x="846565" y="1698172"/>
            <a:ext cx="6904064" cy="49749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9078141"/>
      </p:ext>
    </p:extLst>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algn="l" defTabSz="814365">
              <a:spcBef>
                <a:spcPct val="0"/>
              </a:spcBef>
              <a:spcAft>
                <a:spcPct val="0"/>
              </a:spcAft>
              <a:buNone/>
            </a:pPr>
            <a:r>
              <a:rPr lang="ru-RU" sz="1800" b="1" i="0" dirty="0" smtClean="0">
                <a:solidFill>
                  <a:srgbClr val="708CA1"/>
                </a:solidFill>
                <a:latin typeface="Arial"/>
                <a:ea typeface="ＭＳ Ｐゴシック"/>
                <a:cs typeface="ＭＳ Ｐゴシック"/>
              </a:rPr>
              <a:t>ICMP</a:t>
            </a:r>
            <a:br>
              <a:rPr lang="ru-RU" sz="1800" b="1" i="0" dirty="0" smtClean="0">
                <a:solidFill>
                  <a:srgbClr val="708CA1"/>
                </a:solidFill>
                <a:latin typeface="Arial"/>
                <a:ea typeface="ＭＳ Ｐゴシック"/>
                <a:cs typeface="ＭＳ Ｐゴシック"/>
              </a:rPr>
            </a:br>
            <a:r>
              <a:rPr lang="ru-RU" sz="3200" b="1" i="0" dirty="0" smtClean="0">
                <a:solidFill>
                  <a:srgbClr val="708CA1"/>
                </a:solidFill>
                <a:latin typeface="Arial"/>
                <a:ea typeface="ＭＳ Ｐゴシック"/>
                <a:cs typeface="ＭＳ Ｐゴシック"/>
              </a:rPr>
              <a:t>Сообщения о запросе и объявлении соседних узлов ICMPv6</a:t>
            </a:r>
            <a:endParaRPr lang="ru-RU" dirty="0">
              <a:latin typeface="Arial" charset="0"/>
            </a:endParaRPr>
          </a:p>
        </p:txBody>
      </p:sp>
      <p:sp>
        <p:nvSpPr>
          <p:cNvPr id="4" name="TextBox 3"/>
          <p:cNvSpPr txBox="1"/>
          <p:nvPr/>
        </p:nvSpPr>
        <p:spPr>
          <a:xfrm>
            <a:off x="246743" y="1930400"/>
            <a:ext cx="7794171" cy="4662815"/>
          </a:xfrm>
          <a:prstGeom prst="rect">
            <a:avLst/>
          </a:prstGeom>
          <a:noFill/>
        </p:spPr>
        <p:txBody>
          <a:bodyPr wrap="square" rtlCol="0">
            <a:spAutoFit/>
          </a:bodyPr>
          <a:lstStyle/>
          <a:p>
            <a:pPr algn="l">
              <a:buNone/>
            </a:pPr>
            <a:r>
              <a:rPr lang="ru-RU" sz="2200" b="0" i="0" dirty="0" smtClean="0">
                <a:solidFill>
                  <a:schemeClr val="tx1"/>
                </a:solidFill>
                <a:latin typeface="Arial"/>
                <a:ea typeface="ＭＳ Ｐゴシック"/>
                <a:cs typeface="ＭＳ Ｐゴシック"/>
              </a:rPr>
              <a:t>Два дополнительных типа сообщений </a:t>
            </a:r>
          </a:p>
          <a:p>
            <a:pPr marL="800100" lvl="1" indent="-342900" algn="l">
              <a:buFont typeface="Arial"/>
              <a:buChar char="•"/>
            </a:pPr>
            <a:r>
              <a:rPr lang="ru-RU" sz="2200" b="0" i="0" dirty="0" smtClean="0">
                <a:solidFill>
                  <a:schemeClr val="tx1"/>
                </a:solidFill>
                <a:latin typeface="Arial"/>
                <a:ea typeface="ＭＳ Ｐゴシック"/>
                <a:cs typeface="ＭＳ Ｐゴシック"/>
              </a:rPr>
              <a:t>Запрос соседних узлов (NS)</a:t>
            </a:r>
          </a:p>
          <a:p>
            <a:pPr marL="800100" lvl="1" indent="-342900" algn="l">
              <a:buFont typeface="Arial"/>
              <a:buChar char="•"/>
            </a:pPr>
            <a:r>
              <a:rPr lang="ru-RU" sz="2200" b="0" i="0" dirty="0" smtClean="0">
                <a:solidFill>
                  <a:schemeClr val="tx1"/>
                </a:solidFill>
                <a:latin typeface="Arial"/>
                <a:ea typeface="ＭＳ Ｐゴシック"/>
                <a:cs typeface="ＭＳ Ｐゴシック"/>
              </a:rPr>
              <a:t>Сообщения об объявлении соседних узлов (NA) </a:t>
            </a:r>
            <a:endParaRPr lang="ru-RU" sz="2200" dirty="0" smtClean="0"/>
          </a:p>
          <a:p>
            <a:pPr algn="l">
              <a:buNone/>
            </a:pPr>
            <a:r>
              <a:rPr lang="ru-RU" sz="2200" b="0" i="0" dirty="0" smtClean="0">
                <a:solidFill>
                  <a:schemeClr val="tx1"/>
                </a:solidFill>
                <a:latin typeface="Arial"/>
                <a:ea typeface="ＭＳ Ｐゴシック"/>
                <a:cs typeface="ＭＳ Ｐゴシック"/>
              </a:rPr>
              <a:t>Предназначение:</a:t>
            </a:r>
          </a:p>
          <a:p>
            <a:pPr marL="800100" lvl="1" indent="-342900" algn="l">
              <a:buFont typeface="Arial"/>
              <a:buChar char="•"/>
            </a:pPr>
            <a:r>
              <a:rPr lang="ru-RU" sz="2200" b="0" i="0" dirty="0" smtClean="0">
                <a:solidFill>
                  <a:schemeClr val="tx1"/>
                </a:solidFill>
                <a:latin typeface="Arial"/>
                <a:ea typeface="ＭＳ Ｐゴシック"/>
                <a:cs typeface="ＭＳ Ｐゴシック"/>
              </a:rPr>
              <a:t>Разрешение адресов</a:t>
            </a:r>
          </a:p>
          <a:p>
            <a:pPr marL="1257300" lvl="2" indent="-342900" algn="l">
              <a:buFont typeface="Arial"/>
              <a:buChar char="•"/>
            </a:pPr>
            <a:r>
              <a:rPr lang="ru-RU" sz="2200" b="0" i="0" dirty="0" smtClean="0">
                <a:solidFill>
                  <a:schemeClr val="tx1"/>
                </a:solidFill>
                <a:latin typeface="Arial"/>
                <a:ea typeface="ＭＳ Ｐゴシック"/>
                <a:cs typeface="ＭＳ Ｐゴシック"/>
              </a:rPr>
              <a:t>Используется в том случае, если устройству в локальной сети LAN известен индивидуальный IPv6-адрес назначения, но неизвестен MAC-адрес Ethernet</a:t>
            </a:r>
          </a:p>
          <a:p>
            <a:pPr marL="800100" lvl="1" indent="-342900" algn="l">
              <a:buFont typeface="Arial"/>
              <a:buChar char="•"/>
            </a:pPr>
            <a:r>
              <a:rPr lang="ru-RU" sz="2200" b="0" i="0" dirty="0" smtClean="0">
                <a:solidFill>
                  <a:schemeClr val="tx1"/>
                </a:solidFill>
                <a:latin typeface="Arial"/>
                <a:ea typeface="ＭＳ Ｐゴシック"/>
                <a:cs typeface="ＭＳ Ｐゴシック"/>
              </a:rPr>
              <a:t>Обнаружение адресов-дубликатов (DAD)</a:t>
            </a:r>
          </a:p>
          <a:p>
            <a:pPr marL="1257300" lvl="2" indent="-342900" algn="l">
              <a:buFont typeface="Arial"/>
              <a:buChar char="•"/>
            </a:pPr>
            <a:r>
              <a:rPr lang="ru-RU" sz="2200" b="0" i="0" dirty="0" smtClean="0">
                <a:solidFill>
                  <a:schemeClr val="tx1"/>
                </a:solidFill>
                <a:latin typeface="Arial"/>
                <a:ea typeface="ＭＳ Ｐゴシック"/>
                <a:cs typeface="ＭＳ Ｐゴシック"/>
              </a:rPr>
              <a:t>Выполняется в целях обеспечения уникальности адресов </a:t>
            </a:r>
          </a:p>
          <a:p>
            <a:pPr marL="1257300" lvl="2" indent="-342900" algn="l">
              <a:buFont typeface="Arial"/>
              <a:buChar char="•"/>
            </a:pPr>
            <a:r>
              <a:rPr lang="ru-RU" sz="2200" b="0" i="0" dirty="0" smtClean="0">
                <a:solidFill>
                  <a:schemeClr val="tx1"/>
                </a:solidFill>
                <a:latin typeface="Arial"/>
                <a:ea typeface="ＭＳ Ｐゴシック"/>
                <a:cs typeface="ＭＳ Ｐゴシック"/>
              </a:rPr>
              <a:t>Устройство отправляет сообщение о запросе соседних узлов, используя собственный IPv6-адрес в качестве целевого</a:t>
            </a:r>
            <a:endParaRPr lang="ru-RU" sz="2200" dirty="0"/>
          </a:p>
        </p:txBody>
      </p:sp>
    </p:spTree>
    <p:extLst>
      <p:ext uri="{BB962C8B-B14F-4D97-AF65-F5344CB8AC3E}">
        <p14:creationId xmlns:p14="http://schemas.microsoft.com/office/powerpoint/2010/main" val="1647523087"/>
      </p:ext>
    </p:extLst>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1332808"/>
          </a:xfrm>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ICMP</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Сообщения о запросе и объявлении соседних узлов ICMPv6</a:t>
            </a:r>
            <a:endParaRPr lang="ru-RU">
              <a:latin typeface="Arial" charset="0"/>
            </a:endParaRPr>
          </a:p>
        </p:txBody>
      </p:sp>
      <p:pic>
        <p:nvPicPr>
          <p:cNvPr id="4" name="Picture 2"/>
          <p:cNvPicPr>
            <a:picLocks noChangeAspect="1" noChangeArrowheads="1"/>
          </p:cNvPicPr>
          <p:nvPr/>
        </p:nvPicPr>
        <p:blipFill>
          <a:blip r:embed="rId3"/>
          <a:stretch>
            <a:fillRect/>
          </a:stretch>
        </p:blipFill>
        <p:spPr bwMode="auto">
          <a:xfrm>
            <a:off x="1679361" y="1919288"/>
            <a:ext cx="5581205" cy="459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19719"/>
      </p:ext>
    </p:extLst>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1"/>
            <a:ext cx="8772157" cy="955436"/>
          </a:xfrm>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Тестирование и проверка</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Ping: тестирование локального стека</a:t>
            </a:r>
            <a:endParaRPr lang="ru-RU">
              <a:latin typeface="Arial" charset="0"/>
            </a:endParaRPr>
          </a:p>
        </p:txBody>
      </p:sp>
      <p:pic>
        <p:nvPicPr>
          <p:cNvPr id="3074" name="Picture 2"/>
          <p:cNvPicPr>
            <a:picLocks noChangeAspect="1" noChangeArrowheads="1"/>
          </p:cNvPicPr>
          <p:nvPr/>
        </p:nvPicPr>
        <p:blipFill>
          <a:blip r:embed="rId3"/>
          <a:stretch>
            <a:fillRect/>
          </a:stretch>
        </p:blipFill>
        <p:spPr bwMode="auto">
          <a:xfrm>
            <a:off x="1812275" y="1489302"/>
            <a:ext cx="5685128" cy="4926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6073717"/>
      </p:ext>
    </p:extLst>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495988"/>
            <a:ext cx="8877561" cy="984465"/>
          </a:xfrm>
        </p:spPr>
        <p:txBody>
          <a:bodyPr/>
          <a:lstStyle/>
          <a:p>
            <a:pPr algn="l" defTabSz="814365">
              <a:spcBef>
                <a:spcPct val="0"/>
              </a:spcBef>
              <a:spcAft>
                <a:spcPct val="0"/>
              </a:spcAft>
              <a:buNone/>
            </a:pPr>
            <a:r>
              <a:rPr lang="ru-RU" sz="1600" b="1" i="0" smtClean="0">
                <a:solidFill>
                  <a:srgbClr val="708CA1"/>
                </a:solidFill>
                <a:latin typeface="Arial"/>
                <a:ea typeface="ＭＳ Ｐゴシック"/>
                <a:cs typeface="ＭＳ Ｐゴシック"/>
              </a:rPr>
              <a:t>Тестирование и проверка</a:t>
            </a:r>
            <a:r>
              <a:rPr lang="ru-RU" sz="1800" b="1" i="0" smtClean="0">
                <a:solidFill>
                  <a:srgbClr val="708CA1"/>
                </a:solidFill>
                <a:latin typeface="Arial"/>
                <a:ea typeface="ＭＳ Ｐゴシック"/>
                <a:cs typeface="ＭＳ Ｐゴシック"/>
              </a:rPr>
              <a:t/>
            </a:r>
            <a:br>
              <a:rPr lang="ru-RU" sz="1800" b="1" i="0" smtClean="0">
                <a:solidFill>
                  <a:srgbClr val="708CA1"/>
                </a:solidFill>
                <a:latin typeface="Arial"/>
                <a:ea typeface="ＭＳ Ｐゴシック"/>
                <a:cs typeface="ＭＳ Ｐゴシック"/>
              </a:rPr>
            </a:br>
            <a:r>
              <a:rPr lang="ru-RU" sz="3000" b="1" i="0" smtClean="0">
                <a:solidFill>
                  <a:srgbClr val="708CA1"/>
                </a:solidFill>
                <a:latin typeface="Arial"/>
                <a:ea typeface="ＭＳ Ｐゴシック"/>
                <a:cs typeface="ＭＳ Ｐゴシック"/>
              </a:rPr>
              <a:t>Ping: проверка подключения к локальной сети (LAN)</a:t>
            </a:r>
            <a:endParaRPr lang="ru-RU" sz="3000">
              <a:latin typeface="Arial" charset="0"/>
            </a:endParaRPr>
          </a:p>
        </p:txBody>
      </p:sp>
      <p:pic>
        <p:nvPicPr>
          <p:cNvPr id="4098" name="Picture 2"/>
          <p:cNvPicPr>
            <a:picLocks noChangeAspect="1" noChangeArrowheads="1"/>
          </p:cNvPicPr>
          <p:nvPr/>
        </p:nvPicPr>
        <p:blipFill>
          <a:blip r:embed="rId3"/>
          <a:srcRect b="5793"/>
          <a:stretch>
            <a:fillRect/>
          </a:stretch>
        </p:blipFill>
        <p:spPr bwMode="auto">
          <a:xfrm>
            <a:off x="1929554" y="1500642"/>
            <a:ext cx="5712154" cy="4914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316018"/>
      </p:ext>
    </p:extLst>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algn="l" defTabSz="814365">
              <a:spcBef>
                <a:spcPct val="0"/>
              </a:spcBef>
              <a:spcAft>
                <a:spcPct val="0"/>
              </a:spcAft>
              <a:buNone/>
            </a:pPr>
            <a:r>
              <a:rPr lang="ru-RU" sz="1500" b="1" i="0" dirty="0" smtClean="0">
                <a:solidFill>
                  <a:srgbClr val="708CA1"/>
                </a:solidFill>
                <a:latin typeface="Arial"/>
                <a:ea typeface="ＭＳ Ｐゴシック"/>
                <a:cs typeface="ＭＳ Ｐゴシック"/>
              </a:rPr>
              <a:t>Тестирование и проверка</a:t>
            </a:r>
            <a:r>
              <a:rPr lang="ru-RU" sz="1800" b="1" i="0" dirty="0" smtClean="0">
                <a:solidFill>
                  <a:srgbClr val="708CA1"/>
                </a:solidFill>
                <a:latin typeface="Arial"/>
                <a:ea typeface="ＭＳ Ｐゴシック"/>
                <a:cs typeface="ＭＳ Ｐゴシック"/>
              </a:rPr>
              <a:t/>
            </a:r>
            <a:br>
              <a:rPr lang="ru-RU" sz="1800" b="1" i="0" dirty="0" smtClean="0">
                <a:solidFill>
                  <a:srgbClr val="708CA1"/>
                </a:solidFill>
                <a:latin typeface="Arial"/>
                <a:ea typeface="ＭＳ Ｐゴシック"/>
                <a:cs typeface="ＭＳ Ｐゴシック"/>
              </a:rPr>
            </a:br>
            <a:r>
              <a:rPr lang="ru-RU" sz="2900" b="1" i="0" dirty="0" smtClean="0">
                <a:solidFill>
                  <a:srgbClr val="708CA1"/>
                </a:solidFill>
                <a:latin typeface="Arial"/>
                <a:ea typeface="ＭＳ Ｐゴシック"/>
                <a:cs typeface="ＭＳ Ｐゴシック"/>
              </a:rPr>
              <a:t>Ping: проверка подключения к удалённой сети</a:t>
            </a:r>
            <a:endParaRPr lang="ru-RU" sz="2900" dirty="0">
              <a:latin typeface="Arial" charset="0"/>
            </a:endParaRPr>
          </a:p>
        </p:txBody>
      </p:sp>
      <p:pic>
        <p:nvPicPr>
          <p:cNvPr id="5122" name="Picture 2"/>
          <p:cNvPicPr>
            <a:picLocks noChangeAspect="1" noChangeArrowheads="1"/>
          </p:cNvPicPr>
          <p:nvPr/>
        </p:nvPicPr>
        <p:blipFill>
          <a:blip r:embed="rId3"/>
          <a:srcRect t="3189"/>
          <a:stretch>
            <a:fillRect/>
          </a:stretch>
        </p:blipFill>
        <p:spPr bwMode="auto">
          <a:xfrm>
            <a:off x="811920" y="1378857"/>
            <a:ext cx="6933196" cy="5172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850408"/>
      </p:ext>
    </p:extLst>
  </p:cSld>
  <p:clrMapOvr>
    <a:masterClrMapping/>
  </p:clrMapOvr>
  <p:transition spd="med">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150325" y="321820"/>
            <a:ext cx="8877561" cy="984465"/>
          </a:xfrm>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Тестирование и проверка</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Traceroute: тестирование пути</a:t>
            </a:r>
            <a:endParaRPr lang="ru-RU">
              <a:latin typeface="Arial" charset="0"/>
            </a:endParaRPr>
          </a:p>
        </p:txBody>
      </p:sp>
      <p:sp>
        <p:nvSpPr>
          <p:cNvPr id="2" name="TextBox 1"/>
          <p:cNvSpPr txBox="1"/>
          <p:nvPr/>
        </p:nvSpPr>
        <p:spPr>
          <a:xfrm>
            <a:off x="290286" y="1611086"/>
            <a:ext cx="8389257" cy="4662815"/>
          </a:xfrm>
          <a:prstGeom prst="rect">
            <a:avLst/>
          </a:prstGeom>
          <a:noFill/>
        </p:spPr>
        <p:txBody>
          <a:bodyPr wrap="square" rtlCol="0">
            <a:spAutoFit/>
          </a:bodyPr>
          <a:lstStyle/>
          <a:p>
            <a:pPr algn="l">
              <a:buNone/>
            </a:pPr>
            <a:r>
              <a:rPr lang="ru-RU" sz="2200" b="0" i="0" dirty="0" smtClean="0">
                <a:solidFill>
                  <a:schemeClr val="tx1"/>
                </a:solidFill>
                <a:latin typeface="Arial"/>
                <a:ea typeface="ＭＳ Ｐゴシック"/>
                <a:cs typeface="ＭＳ Ｐゴシック"/>
              </a:rPr>
              <a:t>Traceroute (tracert) </a:t>
            </a:r>
            <a:endParaRPr lang="ru-RU" sz="2200" dirty="0" smtClean="0"/>
          </a:p>
          <a:p>
            <a:pPr marL="342900" indent="-342900" algn="l">
              <a:buFont typeface="Arial"/>
              <a:buChar char="•"/>
            </a:pPr>
            <a:r>
              <a:rPr lang="ru-RU" sz="2200" b="0" i="0" dirty="0" smtClean="0">
                <a:solidFill>
                  <a:schemeClr val="tx1"/>
                </a:solidFill>
                <a:latin typeface="Arial"/>
                <a:ea typeface="ＭＳ Ｐゴシック"/>
                <a:cs typeface="ＭＳ Ｐゴシック"/>
              </a:rPr>
              <a:t>Создаёт список переходов, успешно выполненных на пути</a:t>
            </a:r>
          </a:p>
          <a:p>
            <a:pPr marL="342900" indent="-342900" algn="l">
              <a:buFont typeface="Arial"/>
              <a:buChar char="•"/>
            </a:pPr>
            <a:r>
              <a:rPr lang="ru-RU" sz="2200" b="0" i="0" dirty="0" smtClean="0">
                <a:solidFill>
                  <a:schemeClr val="tx1"/>
                </a:solidFill>
                <a:latin typeface="Arial"/>
                <a:ea typeface="ＭＳ Ｐゴシック"/>
                <a:cs typeface="ＭＳ Ｐゴシック"/>
              </a:rPr>
              <a:t>Предоставляет важные сведения о проверке и устранении неполадок</a:t>
            </a:r>
          </a:p>
          <a:p>
            <a:pPr marL="342900" indent="-342900" algn="l">
              <a:buFont typeface="Arial"/>
              <a:buChar char="•"/>
            </a:pPr>
            <a:r>
              <a:rPr lang="ru-RU" sz="2200" b="0" i="0" dirty="0" smtClean="0">
                <a:solidFill>
                  <a:schemeClr val="tx1"/>
                </a:solidFill>
                <a:latin typeface="Arial"/>
                <a:ea typeface="ＭＳ Ｐゴシック"/>
                <a:cs typeface="ＭＳ Ｐゴシック"/>
              </a:rPr>
              <a:t>Если данные достигают места назначения, команда трассировки создаёт список интерфейсов для каждого маршрутизатора на пути между узлами </a:t>
            </a:r>
          </a:p>
          <a:p>
            <a:pPr marL="342900" indent="-342900" algn="l">
              <a:buFont typeface="Arial"/>
              <a:buChar char="•"/>
            </a:pPr>
            <a:r>
              <a:rPr lang="ru-RU" sz="2200" b="0" i="0" dirty="0" smtClean="0">
                <a:solidFill>
                  <a:schemeClr val="tx1"/>
                </a:solidFill>
                <a:latin typeface="Arial"/>
                <a:ea typeface="ＭＳ Ｐゴシック"/>
                <a:cs typeface="ＭＳ Ｐゴシック"/>
              </a:rPr>
              <a:t>Если при передаче данных произошёл сбой на любом из переходов на пути, то адрес последнего маршрутизатора, от которого получен отклик трассировки, может указывать место, где имеется проблема или ограничения, налагаемые системой безопасности</a:t>
            </a:r>
          </a:p>
          <a:p>
            <a:pPr marL="342900" indent="-342900" algn="l">
              <a:buFont typeface="Arial"/>
              <a:buChar char="•"/>
            </a:pPr>
            <a:r>
              <a:rPr lang="ru-RU" sz="2200" b="0" i="0" dirty="0" smtClean="0">
                <a:solidFill>
                  <a:schemeClr val="tx1"/>
                </a:solidFill>
                <a:latin typeface="Arial"/>
                <a:ea typeface="ＭＳ Ｐゴシック"/>
                <a:cs typeface="ＭＳ Ｐゴシック"/>
              </a:rPr>
              <a:t>Предоставляет время прохождения сигнала туда и обратно для каждого перехода на пути и сообщает, когда переход не отправляет отклик</a:t>
            </a:r>
            <a:endParaRPr lang="ru-RU" sz="2200" b="0" i="0" dirty="0">
              <a:solidFill>
                <a:schemeClr val="tx1"/>
              </a:solidFill>
              <a:latin typeface="Arial"/>
              <a:ea typeface="ＭＳ Ｐゴシック"/>
              <a:cs typeface="ＭＳ Ｐゴシック"/>
            </a:endParaRPr>
          </a:p>
        </p:txBody>
      </p:sp>
    </p:spTree>
    <p:extLst>
      <p:ext uri="{BB962C8B-B14F-4D97-AF65-F5344CB8AC3E}">
        <p14:creationId xmlns:p14="http://schemas.microsoft.com/office/powerpoint/2010/main" val="3001186819"/>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Маска подсети IPv4</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Проверка длины префикса</a:t>
            </a:r>
            <a:endParaRPr lang="ru-RU">
              <a:latin typeface="Arial" charset="0"/>
            </a:endParaRPr>
          </a:p>
        </p:txBody>
      </p:sp>
      <p:pic>
        <p:nvPicPr>
          <p:cNvPr id="8194" name="Picture 2"/>
          <p:cNvPicPr>
            <a:picLocks noChangeAspect="1" noChangeArrowheads="1"/>
          </p:cNvPicPr>
          <p:nvPr/>
        </p:nvPicPr>
        <p:blipFill rotWithShape="1">
          <a:blip r:embed="rId3"/>
          <a:srcRect r="-1325" b="56025"/>
          <a:stretch/>
        </p:blipFill>
        <p:spPr bwMode="auto">
          <a:xfrm>
            <a:off x="270087" y="2441749"/>
            <a:ext cx="8873913" cy="344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0388" y="1637881"/>
            <a:ext cx="8892792" cy="590931"/>
          </a:xfrm>
          <a:prstGeom prst="rect">
            <a:avLst/>
          </a:prstGeom>
          <a:noFill/>
        </p:spPr>
        <p:txBody>
          <a:bodyPr wrap="square" rtlCol="0">
            <a:spAutoFit/>
          </a:bodyPr>
          <a:lstStyle/>
          <a:p>
            <a:r>
              <a:rPr lang="ru-KG" sz="3600" b="1" dirty="0" smtClean="0"/>
              <a:t>10.1.1.0 255.255.255.0 = 10.1.1.0</a:t>
            </a:r>
            <a:r>
              <a:rPr lang="en-US" sz="3600" b="1" dirty="0" smtClean="0"/>
              <a:t>/24</a:t>
            </a:r>
            <a:endParaRPr lang="en-US" sz="3600" b="1" dirty="0"/>
          </a:p>
        </p:txBody>
      </p:sp>
    </p:spTree>
  </p:cSld>
  <p:clrMapOvr>
    <a:masterClrMapping/>
  </p:clrMapOvr>
  <p:transition spd="med">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IP-адресация</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Заключение</a:t>
            </a:r>
            <a:endParaRPr lang="ru-RU">
              <a:latin typeface="Arial" charset="0"/>
            </a:endParaRPr>
          </a:p>
        </p:txBody>
      </p:sp>
      <p:sp>
        <p:nvSpPr>
          <p:cNvPr id="2"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IP-адреса представляют собой иерархическую структуру с сетевой частью, маской подсети и узловой частью. IP-адрес может представлять всю сеть, определённый узел или сетевой адрес широковещательной рассылки.</a:t>
            </a:r>
          </a:p>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Маска подсети или префикс используется для определения сетевой части IP-адреса. После внедрения IP-сети её необходимо протестировать, чтобы проверить функции подключения, работоспособность и производительность.</a:t>
            </a:r>
          </a:p>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DHCP обеспечивает автоматическое назначение данных адреса, например IP-адреса, маски подсети, шлюза по умолчанию и других параметров.</a:t>
            </a:r>
          </a:p>
          <a:p>
            <a:pPr marL="236555" indent="-236555" algn="l" defTabSz="814365">
              <a:lnSpc>
                <a:spcPct val="95000"/>
              </a:lnSpc>
              <a:spcBef>
                <a:spcPct val="50000"/>
              </a:spcBef>
              <a:spcAft>
                <a:spcPct val="0"/>
              </a:spcAft>
              <a:buClr>
                <a:srgbClr val="708CA1"/>
              </a:buClr>
              <a:buFont typeface="Wingdings"/>
              <a:buChar char="§"/>
            </a:pPr>
            <a:endParaRPr lang="ru-RU"/>
          </a:p>
        </p:txBody>
      </p:sp>
    </p:spTree>
  </p:cSld>
  <p:clrMapOvr>
    <a:masterClrMapping/>
  </p:clrMapOvr>
  <p:transition spd="med">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IP-адресация</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Заключение</a:t>
            </a:r>
            <a:endParaRPr lang="ru-RU">
              <a:latin typeface="Arial" charset="0"/>
            </a:endParaRPr>
          </a:p>
        </p:txBody>
      </p:sp>
      <p:sp>
        <p:nvSpPr>
          <p:cNvPr id="2"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IPv4-узлы могут обмениваться данными с помощью одного из трёх способов: индивидуальной, широковещательной или многоадресной рассылки. </a:t>
            </a:r>
            <a:endParaRPr lang="ru-RU" smtClean="0"/>
          </a:p>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Блоки частных IPv4-адресов имеют следующий вид: 10.0.0.0/8, 172.16.0.0/12 и 192.168.0.0/16.</a:t>
            </a:r>
          </a:p>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Истощение пространства адресов IPv4 обусловило переход к протоколу IPv6. Каждый IPv6-адрес содержит 128 бит вместо 32 бит, как в протоколе IPv4. Длина префикса используется для обозначения сетевой части IPv6-адреса с помощью следующего формата: IPv6-адрес/длина префикса. </a:t>
            </a:r>
            <a:endParaRPr lang="ru-RU" sz="2400" b="0" i="0">
              <a:solidFill>
                <a:srgbClr val="000000"/>
              </a:solidFill>
              <a:latin typeface="Arial"/>
              <a:ea typeface="ＭＳ Ｐゴシック"/>
              <a:cs typeface="ＭＳ Ｐゴシック"/>
            </a:endParaRPr>
          </a:p>
        </p:txBody>
      </p:sp>
    </p:spTree>
    <p:extLst>
      <p:ext uri="{BB962C8B-B14F-4D97-AF65-F5344CB8AC3E}">
        <p14:creationId xmlns:p14="http://schemas.microsoft.com/office/powerpoint/2010/main" val="1026770351"/>
      </p:ext>
    </p:extLst>
  </p:cSld>
  <p:clrMapOvr>
    <a:masterClrMapping/>
  </p:clrMapOvr>
  <p:transition spd="med">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p:txBody>
          <a:bodyPr/>
          <a:lstStyle/>
          <a:p>
            <a:pPr algn="l" defTabSz="814365">
              <a:spcBef>
                <a:spcPct val="0"/>
              </a:spcBef>
              <a:spcAft>
                <a:spcPct val="0"/>
              </a:spcAft>
              <a:buNone/>
            </a:pPr>
            <a:r>
              <a:rPr lang="ru-RU" sz="1800" b="1" i="0" smtClean="0">
                <a:solidFill>
                  <a:srgbClr val="708CA1"/>
                </a:solidFill>
                <a:latin typeface="Arial"/>
                <a:ea typeface="ＭＳ Ｐゴシック"/>
                <a:cs typeface="ＭＳ Ｐゴシック"/>
              </a:rPr>
              <a:t>IP-адресация</a:t>
            </a:r>
            <a:br>
              <a:rPr lang="ru-RU" sz="1800" b="1" i="0" smtClean="0">
                <a:solidFill>
                  <a:srgbClr val="708CA1"/>
                </a:solidFill>
                <a:latin typeface="Arial"/>
                <a:ea typeface="ＭＳ Ｐゴシック"/>
                <a:cs typeface="ＭＳ Ｐゴシック"/>
              </a:rPr>
            </a:br>
            <a:r>
              <a:rPr lang="ru-RU" sz="3200" b="1" i="0" smtClean="0">
                <a:solidFill>
                  <a:srgbClr val="708CA1"/>
                </a:solidFill>
                <a:latin typeface="Arial"/>
                <a:ea typeface="ＭＳ Ｐゴシック"/>
                <a:cs typeface="ＭＳ Ｐゴシック"/>
              </a:rPr>
              <a:t>Заключение</a:t>
            </a:r>
            <a:endParaRPr lang="ru-RU">
              <a:latin typeface="Arial" charset="0"/>
            </a:endParaRPr>
          </a:p>
        </p:txBody>
      </p:sp>
      <p:sp>
        <p:nvSpPr>
          <p:cNvPr id="2" name="Content Placeholder 1"/>
          <p:cNvSpPr>
            <a:spLocks noGrp="1"/>
          </p:cNvSpPr>
          <p:nvPr>
            <p:ph idx="1"/>
          </p:nvPr>
        </p:nvSpPr>
        <p:spPr/>
        <p:txBody>
          <a:bodyPr/>
          <a:lstStyle/>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Существует три типа IPv6-адресов: адреса индивидуальной рассылки, адреса групповой рассылки и адреса произвольной рассылки. </a:t>
            </a:r>
            <a:endParaRPr lang="ru-RU" smtClean="0"/>
          </a:p>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Локальный IPv6-адрес канала позволяет устройству обмениваться данными с другими устройствами под управлением IPv6 по одному и тому же каналу и только по нему (подсеть). Пакеты с локальным адресом канала источника или назначения не могут быть направлены за пределы того канала, в котором создаётся пакет. Локальные IPv6-адреса канала находятся в диапазоне FE80::/10.</a:t>
            </a:r>
          </a:p>
          <a:p>
            <a:pPr marL="236555" indent="-236555" algn="l" defTabSz="814365">
              <a:lnSpc>
                <a:spcPct val="95000"/>
              </a:lnSpc>
              <a:spcBef>
                <a:spcPct val="50000"/>
              </a:spcBef>
              <a:spcAft>
                <a:spcPct val="0"/>
              </a:spcAft>
              <a:buClr>
                <a:srgbClr val="708CA1"/>
              </a:buClr>
              <a:buFont typeface="Wingdings"/>
              <a:buChar char="§"/>
            </a:pPr>
            <a:r>
              <a:rPr lang="ru-RU" sz="2400" b="0" i="0" smtClean="0">
                <a:solidFill>
                  <a:srgbClr val="000000"/>
                </a:solidFill>
                <a:latin typeface="Arial"/>
                <a:ea typeface="ＭＳ Ｐゴシック"/>
                <a:cs typeface="ＭＳ Ｐゴシック"/>
              </a:rPr>
              <a:t>ICMP может использоваться как в IPv4-, так и в IPv6-адресе.</a:t>
            </a:r>
            <a:endParaRPr lang="ru-RU" sz="2400" b="0" i="0">
              <a:solidFill>
                <a:srgbClr val="000000"/>
              </a:solidFill>
              <a:latin typeface="Arial"/>
              <a:ea typeface="ＭＳ Ｐゴシック"/>
              <a:cs typeface="ＭＳ Ｐゴシック"/>
            </a:endParaRPr>
          </a:p>
        </p:txBody>
      </p:sp>
    </p:spTree>
    <p:extLst>
      <p:ext uri="{BB962C8B-B14F-4D97-AF65-F5344CB8AC3E}">
        <p14:creationId xmlns:p14="http://schemas.microsoft.com/office/powerpoint/2010/main" val="2687255348"/>
      </p:ext>
    </p:extLst>
  </p:cSld>
  <p:clrMapOvr>
    <a:masterClrMapping/>
  </p:clrMapOvr>
  <p:transition spd="med">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ru-RU"/>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11674</TotalTime>
  <Pages>28</Pages>
  <Words>3236</Words>
  <Application>Microsoft Office PowerPoint</Application>
  <PresentationFormat>Экран (4:3)</PresentationFormat>
  <Paragraphs>577</Paragraphs>
  <Slides>93</Slides>
  <Notes>92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93</vt:i4>
      </vt:variant>
    </vt:vector>
  </HeadingPairs>
  <TitlesOfParts>
    <vt:vector size="101" baseType="lpstr">
      <vt:lpstr>ＭＳ Ｐゴシック</vt:lpstr>
      <vt:lpstr>Arial</vt:lpstr>
      <vt:lpstr>CiscoSansTTLight</vt:lpstr>
      <vt:lpstr>Courier New</vt:lpstr>
      <vt:lpstr>Times New Roman</vt:lpstr>
      <vt:lpstr>Wingdings</vt:lpstr>
      <vt:lpstr>PPT-TMPLT-WHT_C</vt:lpstr>
      <vt:lpstr>NetAcad-4F_PPT-WHT_060408</vt:lpstr>
      <vt:lpstr>Глава 8. IP-адресация</vt:lpstr>
      <vt:lpstr>Презентация PowerPoint</vt:lpstr>
      <vt:lpstr>Структура IPv4-адреса Двоичное представление чисел</vt:lpstr>
      <vt:lpstr>Структура IPv4-адреса Двоичное представление чисел</vt:lpstr>
      <vt:lpstr>Структура IPv4-адреса Двоичное представление чисел</vt:lpstr>
      <vt:lpstr>Структура IPv4-адреса Двоичная система счисления</vt:lpstr>
      <vt:lpstr>Маска подсети IPv4 Сетевая и узловая части IPv4-адреса</vt:lpstr>
      <vt:lpstr>Маска подсети IPv4 Сетевая и узловая части IPv4-адреса</vt:lpstr>
      <vt:lpstr>Маска подсети IPv4 Проверка длины префикса</vt:lpstr>
      <vt:lpstr>Маска подсети IPv4 Проверка длины префикса</vt:lpstr>
      <vt:lpstr>Маска подсети IPv4 Проверка длины префикса</vt:lpstr>
      <vt:lpstr>Маска подсети IPv4 Сетевой адрес, адрес узла и адрес широковещательной рассылки IPv4</vt:lpstr>
      <vt:lpstr>Маска подсети IPv4 Сетевой адрес, адрес узла и адрес широковещательной рассылки IPv4</vt:lpstr>
      <vt:lpstr>Маска подсети IPv4 Сетевой адрес, адрес узла и адрес широковещательной рассылки IPv4</vt:lpstr>
      <vt:lpstr>Маска подсети IPv4 Первый и последний адрес узла</vt:lpstr>
      <vt:lpstr>Маска подсети IPv4 Побитовая операция И</vt:lpstr>
      <vt:lpstr>Маска подсети IPv4 Побитовая операция И</vt:lpstr>
      <vt:lpstr>Маска подсети IPv4 Побитовая операция И</vt:lpstr>
      <vt:lpstr>Одноадресная передача, многоадресная и широковещательная рассылка IPv4 Назначение узлу статического IPv4-адреса</vt:lpstr>
      <vt:lpstr>Одноадресная передача, широковещательная и многоадресная рассылка IPv4 Назначение узлу динамического IPv4-адреса</vt:lpstr>
      <vt:lpstr>Одноадресная передача, широковещательная и многоадресная рассылка IPv4 Одноадресная передача</vt:lpstr>
      <vt:lpstr>Одноадресная передача, широковещательная и многоадресная рассылка IPv4 Широковещательная передача</vt:lpstr>
      <vt:lpstr>Одноадресная передача, широковещательная и многоадресная рассылка IPv4 Многоадресная передача</vt:lpstr>
      <vt:lpstr>Типы IPv4-адресов Публичные и частные IPv4-адреса</vt:lpstr>
      <vt:lpstr>Типы IPv4-адресов Специальное использование IPv4-адресов</vt:lpstr>
      <vt:lpstr>Типы IPv4-адресов Устаревшая классовая адресация</vt:lpstr>
      <vt:lpstr>Типы IPv4-адресов Устаревшая классовая адресация</vt:lpstr>
      <vt:lpstr>Типы IPv4-адресов Устаревшая классовая адресация</vt:lpstr>
      <vt:lpstr>Типы IPv4-адресов Назначение IP-адресов</vt:lpstr>
      <vt:lpstr>Типы IPv4-адресов Назначение IP-адресов</vt:lpstr>
      <vt:lpstr>Типы IPv4-адресов Назначение IP-адресов</vt:lpstr>
      <vt:lpstr>Типы IPv4-адресов Назначение IP-адресов</vt:lpstr>
      <vt:lpstr>Проблемы IPv4-адресов Потребность в использовании IPv6-адресов</vt:lpstr>
      <vt:lpstr>Проблемы IPv4-адресов Потребность в использовании IPv6-адресов</vt:lpstr>
      <vt:lpstr>Проблемы IPv4-адресов Параллельное использование IPv4- и IPv6-адресов</vt:lpstr>
      <vt:lpstr>Проблемы IPv4-адресов Параллельное использование IPv4- и IPv6-адресов</vt:lpstr>
      <vt:lpstr>Проблемы IPv4-адресов Параллельное использование IPv4- и IPv6-адресов</vt:lpstr>
      <vt:lpstr>IPv6-адресация Шестнадцатеричная система счисления</vt:lpstr>
      <vt:lpstr>IPv6-адресация Представление IPv6-адреса</vt:lpstr>
      <vt:lpstr>IPv6-адресация Представление IPv6-адреса</vt:lpstr>
      <vt:lpstr>IPv6-адресация Представление IPv6-адреса</vt:lpstr>
      <vt:lpstr>IPv6-адресация Представление IPv6-адреса</vt:lpstr>
      <vt:lpstr>IPv6-адресация Правило 1. Пропуск начальных нулей</vt:lpstr>
      <vt:lpstr>IPv6-адресация Правило 2. Исключение всех нулевых сегментов</vt:lpstr>
      <vt:lpstr>IPv6-адресация Правило 2. Исключение всех нулевых сегментов</vt:lpstr>
      <vt:lpstr>Типы IPv6-адресов Типы IPv6-адресов</vt:lpstr>
      <vt:lpstr>Типы IPv6-адресов Длина IPv6-префикса</vt:lpstr>
      <vt:lpstr>Типы IPv6-адресов Индивидуальные IPv6-адреса</vt:lpstr>
      <vt:lpstr>Типы IPv6-адресов Индивидуальные IPv6-адреса</vt:lpstr>
      <vt:lpstr>Типы IPv6-адресов Индивидуальные IPv6-адреса</vt:lpstr>
      <vt:lpstr>Типы IPv6-адресов Индивидуальные IPv6-адреса</vt:lpstr>
      <vt:lpstr>Типы IPv6-адресов Локальные IPv6-адреса канала одноадресной передачи</vt:lpstr>
      <vt:lpstr>Типы IPv6-адресов Локальные IPv6-адреса канала одноадресной передачи</vt:lpstr>
      <vt:lpstr>Индивидуальные IPv6-адреса Структура глобального IPv6-адреса одноадресной передачи</vt:lpstr>
      <vt:lpstr>Индивидуальные IPv6-адреса Структура глобального IPv6-адреса одноадресной передачи</vt:lpstr>
      <vt:lpstr>Индивидуальные IPv6-адреса Структура глобального IPv6-адреса одноадресной передачи</vt:lpstr>
      <vt:lpstr>Индивидуальные IPv6-адреса Структура глобального IPv6-адреса одноадресной передачи</vt:lpstr>
      <vt:lpstr>Индивидуальные IPv6-адреса Статическая конфигурация глобальных индивидуальных адресов</vt:lpstr>
      <vt:lpstr>Индивидуальные IPv6-адреса Статическая конфигурация глобальных IPv6-адресов одноадресной передачи</vt:lpstr>
      <vt:lpstr>Индивидуальные IPv6-адреса Динамическая конфигурация глобального индивидуального адреса при помощи SLAAC</vt:lpstr>
      <vt:lpstr>Индивидуальные IPv6-адреса Динамическая конфигурация глобального индивидуального адреса при помощи SLAAC</vt:lpstr>
      <vt:lpstr>Индивидуальные IPv6-адреса Динамическая конфигурация глобального индивидуального адреса при помощи SLAAC</vt:lpstr>
      <vt:lpstr>       Индивидуальные IPv6-адреса Динамическая конфигурация глобального индивидуального адреса при помощи DHCPv6</vt:lpstr>
      <vt:lpstr>       Индивидуальные IPv6-адреса Динамическая конфигурация глобального индивидуального адреса при помощи DHCPv6</vt:lpstr>
      <vt:lpstr>       Индивидуальные IPv6-адреса Процесс EUI-64 или сгенерированный в произвольном порядке</vt:lpstr>
      <vt:lpstr>       Индивидуальные IPv6-адреса Процесс EUI-64 или сгенерированный в произвольном порядке</vt:lpstr>
      <vt:lpstr>       Индивидуальные IPv6-адреса Процесс EUI-64 или сгенерированный в произвольном порядке</vt:lpstr>
      <vt:lpstr>       Индивидуальные IPv6-адреса Процесс EUI-64 или сгенерированный в произвольном порядке</vt:lpstr>
      <vt:lpstr>Индивидуальные IPv6-адреса Динамические локальные адреса канала</vt:lpstr>
      <vt:lpstr>Индивидуальные IPv6-адреса Динамические локальные адреса канала</vt:lpstr>
      <vt:lpstr>Индивидуальные IPv6-адреса Статические локальные адреса канала</vt:lpstr>
      <vt:lpstr>Индивидуальные IPv6-адреса Статические локальные адреса канала</vt:lpstr>
      <vt:lpstr>Глобальные IPv6-адреса одноадресной передачи Проверка конфигурации IPv6-адреса</vt:lpstr>
      <vt:lpstr>Глобальные IPv6-адреса одноадресной передачи Проверка конфигурации IPv6-адреса</vt:lpstr>
      <vt:lpstr>IPv6-адреса многоадресной рассылки Назначаемые IPv6-адреса многоадресной рассылки</vt:lpstr>
      <vt:lpstr>IPv6-адреса многоадресной рассылки Назначаемые IPv6-адреса многоадресной рассылки</vt:lpstr>
      <vt:lpstr>IPv6-адреса многоадресной рассылки Назначаемые IPv6-адреса многоадресной рассылки</vt:lpstr>
      <vt:lpstr>IPv6-адреса многоадресной рассылки IPv6-адреса многоадресной рассылки опрашиваемого узла</vt:lpstr>
      <vt:lpstr>IPv6-адреса многоадресной рассылки IPv6-адреса многоадресной рассылки опрашиваемого узла</vt:lpstr>
      <vt:lpstr>8.3 Проверка соединения</vt:lpstr>
      <vt:lpstr>Сообщения ICMP ICMPv4 и ICMPv6</vt:lpstr>
      <vt:lpstr>ICMP Запрос маршрута ICMPv6 и сообщения об объявлении маршрута</vt:lpstr>
      <vt:lpstr>ICMP Запрос маршрута ICMPv6 и сообщения об объявлении маршрута</vt:lpstr>
      <vt:lpstr>ICMP Сообщения о запросе и объявлении соседних узлов ICMPv6</vt:lpstr>
      <vt:lpstr>ICMP Сообщения о запросе и объявлении соседних узлов ICMPv6</vt:lpstr>
      <vt:lpstr>Тестирование и проверка Ping: тестирование локального стека</vt:lpstr>
      <vt:lpstr>Тестирование и проверка Ping: проверка подключения к локальной сети (LAN)</vt:lpstr>
      <vt:lpstr>Тестирование и проверка Ping: проверка подключения к удалённой сети</vt:lpstr>
      <vt:lpstr>Тестирование и проверка Traceroute: тестирование пути</vt:lpstr>
      <vt:lpstr>IP-адресация Заключение</vt:lpstr>
      <vt:lpstr>IP-адресация Заключение</vt:lpstr>
      <vt:lpstr>IP-адресация Заключение</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Пользователь Windows</cp:lastModifiedBy>
  <cp:revision>832</cp:revision>
  <cp:lastPrinted>1999-01-27T00:54:54Z</cp:lastPrinted>
  <dcterms:created xsi:type="dcterms:W3CDTF">2006-10-23T15:07:30Z</dcterms:created>
  <dcterms:modified xsi:type="dcterms:W3CDTF">2017-11-04T04:55:46Z</dcterms:modified>
</cp:coreProperties>
</file>