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  <p:sldId id="266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2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7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2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53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0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95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13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4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0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5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E1C4-58B7-4FEB-A341-7326442A3263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8236-2F9E-4AC5-A8DD-77E1923E4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55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Отключение неиспользуемых портов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5799" y="1600199"/>
            <a:ext cx="10524393" cy="5002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199" y="1841636"/>
            <a:ext cx="62835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show </a:t>
            </a:r>
            <a:r>
              <a:rPr lang="en-US" sz="4000" b="1" dirty="0" err="1"/>
              <a:t>ip</a:t>
            </a:r>
            <a:r>
              <a:rPr lang="en-US" sz="4000" b="1" dirty="0"/>
              <a:t> interface brief</a:t>
            </a:r>
            <a:endParaRPr lang="ru-RU" sz="4000" b="1" dirty="0"/>
          </a:p>
          <a:p>
            <a:endParaRPr lang="ru-RU" sz="4000" b="1" dirty="0"/>
          </a:p>
          <a:p>
            <a:r>
              <a:rPr lang="en-US" sz="4000" b="1" dirty="0"/>
              <a:t>interface range </a:t>
            </a:r>
            <a:r>
              <a:rPr lang="en-US" sz="4000" b="1" dirty="0">
                <a:solidFill>
                  <a:srgbClr val="FF0000"/>
                </a:solidFill>
              </a:rPr>
              <a:t>fa0/2-4</a:t>
            </a:r>
          </a:p>
          <a:p>
            <a:endParaRPr lang="en-US" sz="4000" b="1" dirty="0"/>
          </a:p>
          <a:p>
            <a:r>
              <a:rPr lang="en-US" sz="4000" b="1" dirty="0"/>
              <a:t>shutdown</a:t>
            </a:r>
            <a:endParaRPr lang="ru-RU" sz="4000" b="1" dirty="0"/>
          </a:p>
          <a:p>
            <a:endParaRPr lang="ru-RU" sz="4000" b="1" dirty="0"/>
          </a:p>
          <a:p>
            <a:r>
              <a:rPr lang="en-US" sz="4000" b="1" dirty="0"/>
              <a:t>exit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1769" y="1932125"/>
            <a:ext cx="432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этой командой смотрите</a:t>
            </a:r>
          </a:p>
          <a:p>
            <a:r>
              <a:rPr lang="ru-RU" sz="2400" b="1" dirty="0"/>
              <a:t>все ваши порты</a:t>
            </a:r>
          </a:p>
        </p:txBody>
      </p:sp>
      <p:sp>
        <p:nvSpPr>
          <p:cNvPr id="15" name="Стрелка вправо 14"/>
          <p:cNvSpPr/>
          <p:nvPr/>
        </p:nvSpPr>
        <p:spPr>
          <a:xfrm rot="10800000">
            <a:off x="5998134" y="2124428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6889308" y="3035545"/>
            <a:ext cx="432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этой командой подключаетесь</a:t>
            </a:r>
          </a:p>
          <a:p>
            <a:r>
              <a:rPr lang="ru-RU" sz="2400" b="1" dirty="0"/>
              <a:t>к диапазону нужных портов</a:t>
            </a:r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5909281" y="3254654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2112608">
            <a:off x="5315316" y="4013074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7060222" y="4008521"/>
            <a:ext cx="36295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запись означает – подключиться к </a:t>
            </a:r>
            <a:r>
              <a:rPr lang="en-US" sz="2400" b="1" dirty="0"/>
              <a:t>FastEhernet0 </a:t>
            </a:r>
            <a:r>
              <a:rPr lang="ru-RU" sz="2400" b="1" dirty="0"/>
              <a:t>от 2 до 4 (можете выбирать любой диапазон), </a:t>
            </a:r>
            <a:r>
              <a:rPr lang="en-US" sz="2400" b="1" dirty="0"/>
              <a:t>giga0/ </a:t>
            </a:r>
            <a:r>
              <a:rPr lang="ru-RU" sz="2400" b="1" dirty="0"/>
              <a:t>для </a:t>
            </a:r>
            <a:r>
              <a:rPr lang="en-US" sz="2400" b="1" dirty="0" err="1"/>
              <a:t>GigabitEhernet</a:t>
            </a:r>
            <a:endParaRPr lang="ru-RU" sz="2400" b="1" dirty="0"/>
          </a:p>
        </p:txBody>
      </p:sp>
      <p:sp>
        <p:nvSpPr>
          <p:cNvPr id="20" name="Стрелка вправо 19"/>
          <p:cNvSpPr/>
          <p:nvPr/>
        </p:nvSpPr>
        <p:spPr>
          <a:xfrm rot="10800000">
            <a:off x="3083169" y="4593138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096134" y="4406240"/>
            <a:ext cx="217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выключение портов</a:t>
            </a:r>
          </a:p>
        </p:txBody>
      </p:sp>
      <p:sp>
        <p:nvSpPr>
          <p:cNvPr id="22" name="Стрелка вправо 21"/>
          <p:cNvSpPr/>
          <p:nvPr/>
        </p:nvSpPr>
        <p:spPr>
          <a:xfrm rot="10800000">
            <a:off x="1850779" y="5767630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891202" y="5448847"/>
            <a:ext cx="217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выход из диапазона</a:t>
            </a:r>
          </a:p>
        </p:txBody>
      </p:sp>
    </p:spTree>
    <p:extLst>
      <p:ext uri="{BB962C8B-B14F-4D97-AF65-F5344CB8AC3E}">
        <p14:creationId xmlns:p14="http://schemas.microsoft.com/office/powerpoint/2010/main" val="25514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9711" y="-13892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Настройка безопасности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8117" y="1837196"/>
            <a:ext cx="11696131" cy="465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85167" y="1837197"/>
            <a:ext cx="104283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switchport</a:t>
            </a:r>
            <a:r>
              <a:rPr lang="en-US" sz="4000" b="1" dirty="0"/>
              <a:t> mode access</a:t>
            </a:r>
          </a:p>
          <a:p>
            <a:endParaRPr lang="ru-RU" sz="4000" b="1" dirty="0"/>
          </a:p>
          <a:p>
            <a:r>
              <a:rPr lang="en-US" sz="4000" b="1" dirty="0" err="1"/>
              <a:t>switchport</a:t>
            </a:r>
            <a:r>
              <a:rPr lang="en-US" sz="4000" b="1" dirty="0"/>
              <a:t> port-security</a:t>
            </a:r>
            <a:endParaRPr lang="ru-RU" sz="4000" b="1" dirty="0"/>
          </a:p>
          <a:p>
            <a:endParaRPr lang="ru-RU" sz="4000" b="1" dirty="0"/>
          </a:p>
          <a:p>
            <a:r>
              <a:rPr lang="en-US" sz="4000" b="1" dirty="0" err="1"/>
              <a:t>switchport</a:t>
            </a:r>
            <a:r>
              <a:rPr lang="en-US" sz="4000" b="1" dirty="0"/>
              <a:t> port-security</a:t>
            </a:r>
            <a:r>
              <a:rPr lang="ru-RU" sz="4000" b="1" dirty="0"/>
              <a:t> </a:t>
            </a:r>
            <a:r>
              <a:rPr lang="en-US" sz="4000" b="1" dirty="0"/>
              <a:t>maximum </a:t>
            </a:r>
            <a:r>
              <a:rPr lang="en-US" sz="4000" b="1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73364" y="1893136"/>
            <a:ext cx="432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режим интерфейса для получения доступа</a:t>
            </a:r>
          </a:p>
        </p:txBody>
      </p:sp>
      <p:sp>
        <p:nvSpPr>
          <p:cNvPr id="15" name="Стрелка вправо 14"/>
          <p:cNvSpPr/>
          <p:nvPr/>
        </p:nvSpPr>
        <p:spPr>
          <a:xfrm rot="10800000">
            <a:off x="6037666" y="2145790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6037665" y="3326141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466116" y="3024943"/>
            <a:ext cx="432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включение безопасности портов</a:t>
            </a:r>
          </a:p>
        </p:txBody>
      </p:sp>
      <p:sp>
        <p:nvSpPr>
          <p:cNvPr id="25" name="Стрелка вправо 24"/>
          <p:cNvSpPr/>
          <p:nvPr/>
        </p:nvSpPr>
        <p:spPr>
          <a:xfrm rot="13465853">
            <a:off x="2153362" y="5520041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3145232" y="5133409"/>
            <a:ext cx="432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кол-во безопасных адресов, допустимых для доступа к порту</a:t>
            </a:r>
          </a:p>
        </p:txBody>
      </p:sp>
      <p:sp>
        <p:nvSpPr>
          <p:cNvPr id="27" name="Стрелка вправо 26"/>
          <p:cNvSpPr/>
          <p:nvPr/>
        </p:nvSpPr>
        <p:spPr>
          <a:xfrm rot="13465853">
            <a:off x="7983229" y="5249745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8878977" y="5294077"/>
            <a:ext cx="3068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здесь цифрой вводите кол-во адресов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177" y="866282"/>
            <a:ext cx="11138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Команды безопасности вводятся только после выбора интерфейса или диапазона (</a:t>
            </a:r>
            <a:r>
              <a:rPr lang="en-US" sz="2400" b="1" dirty="0">
                <a:solidFill>
                  <a:srgbClr val="FF0000"/>
                </a:solidFill>
              </a:rPr>
              <a:t>interface range</a:t>
            </a:r>
            <a:r>
              <a:rPr lang="ru-RU" sz="2400" b="1" dirty="0">
                <a:solidFill>
                  <a:srgbClr val="FF0000"/>
                </a:solidFill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213193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631" y="-2392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Настройка безопасности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8117" y="1536387"/>
            <a:ext cx="11696131" cy="5002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85167" y="1837197"/>
            <a:ext cx="10428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switchport</a:t>
            </a:r>
            <a:r>
              <a:rPr lang="en-US" sz="3600" b="1" dirty="0"/>
              <a:t> port-security</a:t>
            </a:r>
            <a:r>
              <a:rPr lang="ru-RU" sz="3600" b="1" dirty="0"/>
              <a:t> </a:t>
            </a:r>
            <a:r>
              <a:rPr lang="en-US" sz="3600" b="1" dirty="0"/>
              <a:t>mac-address sticky</a:t>
            </a:r>
            <a:endParaRPr lang="ru-RU" sz="3600" b="1" dirty="0"/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b="1" dirty="0"/>
          </a:p>
          <a:p>
            <a:r>
              <a:rPr lang="en-US" sz="3600" b="1" dirty="0" err="1"/>
              <a:t>switchport</a:t>
            </a:r>
            <a:r>
              <a:rPr lang="en-US" sz="3600" b="1" dirty="0"/>
              <a:t> port-security</a:t>
            </a:r>
            <a:r>
              <a:rPr lang="ru-RU" sz="3600" b="1" dirty="0"/>
              <a:t> </a:t>
            </a:r>
            <a:r>
              <a:rPr lang="en-US" sz="3600" b="1" dirty="0"/>
              <a:t>violation </a:t>
            </a:r>
            <a:r>
              <a:rPr lang="en-US" sz="3600" b="1" dirty="0">
                <a:solidFill>
                  <a:srgbClr val="FF0000"/>
                </a:solidFill>
              </a:rPr>
              <a:t>_____</a:t>
            </a:r>
          </a:p>
        </p:txBody>
      </p:sp>
      <p:sp>
        <p:nvSpPr>
          <p:cNvPr id="18" name="Стрелка вправо 17"/>
          <p:cNvSpPr/>
          <p:nvPr/>
        </p:nvSpPr>
        <p:spPr>
          <a:xfrm rot="12112608">
            <a:off x="4293940" y="2861684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917431" y="2468138"/>
            <a:ext cx="3656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включение защиты на основе привязки (получение прикрепленных адресов)</a:t>
            </a:r>
          </a:p>
        </p:txBody>
      </p:sp>
      <p:sp>
        <p:nvSpPr>
          <p:cNvPr id="16" name="Стрелка вправо 15"/>
          <p:cNvSpPr/>
          <p:nvPr/>
        </p:nvSpPr>
        <p:spPr>
          <a:xfrm rot="12112608">
            <a:off x="1280060" y="5123934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023740" y="4969857"/>
            <a:ext cx="36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выбор</a:t>
            </a:r>
            <a:r>
              <a:rPr lang="en-US" sz="2400" b="1" dirty="0"/>
              <a:t> </a:t>
            </a:r>
            <a:r>
              <a:rPr lang="ru-RU" sz="2400" b="1" dirty="0"/>
              <a:t>действия при нарушении безопасности портов</a:t>
            </a:r>
          </a:p>
        </p:txBody>
      </p:sp>
      <p:sp>
        <p:nvSpPr>
          <p:cNvPr id="25" name="Стрелка вправо 24"/>
          <p:cNvSpPr/>
          <p:nvPr/>
        </p:nvSpPr>
        <p:spPr>
          <a:xfrm rot="13112651" flipV="1">
            <a:off x="7060881" y="4963013"/>
            <a:ext cx="1003619" cy="169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8325229" y="4568714"/>
            <a:ext cx="3656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здесь вводите один из вариантов: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protect – </a:t>
            </a:r>
            <a:r>
              <a:rPr lang="ru-RU" sz="2400" b="1" dirty="0">
                <a:solidFill>
                  <a:srgbClr val="FF0000"/>
                </a:solidFill>
              </a:rPr>
              <a:t>защита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restrict</a:t>
            </a:r>
            <a:r>
              <a:rPr lang="ru-RU" sz="2400" b="1" dirty="0">
                <a:solidFill>
                  <a:srgbClr val="FF0000"/>
                </a:solidFill>
              </a:rPr>
              <a:t> – ограничение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shutdown - </a:t>
            </a:r>
            <a:r>
              <a:rPr lang="ru-RU" sz="2400" b="1" dirty="0">
                <a:solidFill>
                  <a:srgbClr val="FF0000"/>
                </a:solidFill>
              </a:rPr>
              <a:t>выключение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9631" y="704916"/>
            <a:ext cx="11138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Команды безопасности вводятся только после выбора интерфейса или диапазона (</a:t>
            </a:r>
            <a:r>
              <a:rPr lang="en-US" sz="2400" b="1" dirty="0">
                <a:solidFill>
                  <a:srgbClr val="FF0000"/>
                </a:solidFill>
              </a:rPr>
              <a:t>interface range</a:t>
            </a:r>
            <a:r>
              <a:rPr lang="ru-RU" sz="2400" b="1" dirty="0">
                <a:solidFill>
                  <a:srgbClr val="FF0000"/>
                </a:solidFill>
              </a:rPr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375976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631" y="-2392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Статическая маршрутизация </a:t>
            </a:r>
            <a:r>
              <a:rPr lang="en-US" b="1" dirty="0" err="1">
                <a:solidFill>
                  <a:schemeClr val="tx2"/>
                </a:solidFill>
              </a:rPr>
              <a:t>IPv</a:t>
            </a:r>
            <a:r>
              <a:rPr lang="ru-RU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702" y="772358"/>
            <a:ext cx="11696131" cy="5473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5065" y="1335458"/>
            <a:ext cx="10891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ip</a:t>
            </a:r>
            <a:r>
              <a:rPr lang="ru-RU" sz="3600" b="1" dirty="0"/>
              <a:t> </a:t>
            </a:r>
            <a:r>
              <a:rPr lang="en-US" sz="3600" b="1" dirty="0"/>
              <a:t>route </a:t>
            </a:r>
            <a:r>
              <a:rPr lang="en-US" sz="3600" b="1" dirty="0">
                <a:solidFill>
                  <a:srgbClr val="FF0000"/>
                </a:solidFill>
              </a:rPr>
              <a:t>172.16.1.0 255.255.255.0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chemeClr val="accent6"/>
                </a:solidFill>
              </a:rPr>
              <a:t>172.16.2.2</a:t>
            </a:r>
            <a:r>
              <a:rPr lang="en-US" sz="3600" b="1" dirty="0">
                <a:solidFill>
                  <a:srgbClr val="FF0000"/>
                </a:solidFill>
              </a:rPr>
              <a:t>  </a:t>
            </a:r>
            <a:endParaRPr lang="ru-RU" sz="3600" b="1" dirty="0">
              <a:solidFill>
                <a:srgbClr val="FF0000"/>
              </a:solidFill>
            </a:endParaRPr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b="1" dirty="0"/>
          </a:p>
          <a:p>
            <a:r>
              <a:rPr lang="en-US" sz="3600" b="1" dirty="0" err="1"/>
              <a:t>ip</a:t>
            </a:r>
            <a:r>
              <a:rPr lang="ru-RU" sz="3600" b="1" dirty="0"/>
              <a:t> </a:t>
            </a:r>
            <a:r>
              <a:rPr lang="en-US" sz="3600" b="1" dirty="0"/>
              <a:t>route </a:t>
            </a:r>
            <a:r>
              <a:rPr lang="en-US" sz="3600" b="1" dirty="0">
                <a:solidFill>
                  <a:srgbClr val="FF0000"/>
                </a:solidFill>
              </a:rPr>
              <a:t>172.16.1.0 255.255.255.0 </a:t>
            </a:r>
            <a:r>
              <a:rPr lang="en-US" sz="3600" b="1" dirty="0">
                <a:solidFill>
                  <a:schemeClr val="accent6"/>
                </a:solidFill>
              </a:rPr>
              <a:t>s0/0/0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Стрелка вправо 17"/>
          <p:cNvSpPr/>
          <p:nvPr/>
        </p:nvSpPr>
        <p:spPr>
          <a:xfrm rot="16200000">
            <a:off x="2568476" y="2341280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113973" y="1851795"/>
            <a:ext cx="36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адрес сети, которую вы хотите прописать в маршрутизаторе</a:t>
            </a:r>
          </a:p>
        </p:txBody>
      </p:sp>
      <p:sp>
        <p:nvSpPr>
          <p:cNvPr id="7" name="Стрелка вправо 17">
            <a:extLst>
              <a:ext uri="{FF2B5EF4-FFF2-40B4-BE49-F238E27FC236}">
                <a16:creationId xmlns:a16="http://schemas.microsoft.com/office/drawing/2014/main" id="{38838DC9-E68C-451D-BE87-84535430DEA1}"/>
              </a:ext>
            </a:extLst>
          </p:cNvPr>
          <p:cNvSpPr/>
          <p:nvPr/>
        </p:nvSpPr>
        <p:spPr>
          <a:xfrm rot="16200000">
            <a:off x="6670586" y="2341281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D8773-4927-48A2-9273-9384910C93E4}"/>
              </a:ext>
            </a:extLst>
          </p:cNvPr>
          <p:cNvSpPr txBox="1"/>
          <p:nvPr/>
        </p:nvSpPr>
        <p:spPr>
          <a:xfrm>
            <a:off x="7249663" y="1844829"/>
            <a:ext cx="36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адрес перехода – </a:t>
            </a:r>
            <a:r>
              <a:rPr lang="en-US" sz="2400" b="1" dirty="0">
                <a:solidFill>
                  <a:schemeClr val="accent6"/>
                </a:solidFill>
              </a:rPr>
              <a:t>IP </a:t>
            </a:r>
            <a:r>
              <a:rPr lang="ru-RU" sz="2400" b="1" dirty="0">
                <a:solidFill>
                  <a:schemeClr val="accent6"/>
                </a:solidFill>
              </a:rPr>
              <a:t>адрес следующего на пути маршрутизатора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154F7-7701-4741-9D51-CB781C12ED75}"/>
              </a:ext>
            </a:extLst>
          </p:cNvPr>
          <p:cNvSpPr txBox="1"/>
          <p:nvPr/>
        </p:nvSpPr>
        <p:spPr>
          <a:xfrm>
            <a:off x="365065" y="863137"/>
            <a:ext cx="623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1. Статический рекурсивный маршрут: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2002C-1044-4BD5-AC31-7B3D9DF5C771}"/>
              </a:ext>
            </a:extLst>
          </p:cNvPr>
          <p:cNvSpPr txBox="1"/>
          <p:nvPr/>
        </p:nvSpPr>
        <p:spPr>
          <a:xfrm>
            <a:off x="3113972" y="4745013"/>
            <a:ext cx="36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адрес сети, которую вы хотите прописать в маршрутизаторе</a:t>
            </a:r>
          </a:p>
        </p:txBody>
      </p:sp>
      <p:sp>
        <p:nvSpPr>
          <p:cNvPr id="11" name="Стрелка вправо 17">
            <a:extLst>
              <a:ext uri="{FF2B5EF4-FFF2-40B4-BE49-F238E27FC236}">
                <a16:creationId xmlns:a16="http://schemas.microsoft.com/office/drawing/2014/main" id="{98949CEA-ADA7-4FB6-8BE0-4814FFB1F86F}"/>
              </a:ext>
            </a:extLst>
          </p:cNvPr>
          <p:cNvSpPr/>
          <p:nvPr/>
        </p:nvSpPr>
        <p:spPr>
          <a:xfrm rot="16200000">
            <a:off x="2568475" y="5259896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E7445-BC28-416D-BE80-F526B2B0CF63}"/>
              </a:ext>
            </a:extLst>
          </p:cNvPr>
          <p:cNvSpPr txBox="1"/>
          <p:nvPr/>
        </p:nvSpPr>
        <p:spPr>
          <a:xfrm>
            <a:off x="7249663" y="4662339"/>
            <a:ext cx="36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порт перехода – название порта следующего на пути маршрутизатора</a:t>
            </a:r>
          </a:p>
        </p:txBody>
      </p:sp>
      <p:sp>
        <p:nvSpPr>
          <p:cNvPr id="14" name="Стрелка вправо 17">
            <a:extLst>
              <a:ext uri="{FF2B5EF4-FFF2-40B4-BE49-F238E27FC236}">
                <a16:creationId xmlns:a16="http://schemas.microsoft.com/office/drawing/2014/main" id="{A64581EB-3B8D-4AF3-AD72-427BEAEA58E4}"/>
              </a:ext>
            </a:extLst>
          </p:cNvPr>
          <p:cNvSpPr/>
          <p:nvPr/>
        </p:nvSpPr>
        <p:spPr>
          <a:xfrm rot="16200000">
            <a:off x="6670587" y="5151822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45B25-EC15-47E7-B0E4-8EE9F60A5088}"/>
              </a:ext>
            </a:extLst>
          </p:cNvPr>
          <p:cNvSpPr txBox="1"/>
          <p:nvPr/>
        </p:nvSpPr>
        <p:spPr>
          <a:xfrm>
            <a:off x="365065" y="3586098"/>
            <a:ext cx="8268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2. Напрямую подключенный статический маршрут:</a:t>
            </a:r>
          </a:p>
        </p:txBody>
      </p:sp>
    </p:spTree>
    <p:extLst>
      <p:ext uri="{BB962C8B-B14F-4D97-AF65-F5344CB8AC3E}">
        <p14:creationId xmlns:p14="http://schemas.microsoft.com/office/powerpoint/2010/main" val="3806123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631" y="-2392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Статическая маршрутизация </a:t>
            </a:r>
            <a:r>
              <a:rPr lang="en-US" b="1" dirty="0" err="1">
                <a:solidFill>
                  <a:schemeClr val="tx2"/>
                </a:solidFill>
              </a:rPr>
              <a:t>IPv</a:t>
            </a:r>
            <a:r>
              <a:rPr lang="ru-RU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0702" y="772358"/>
            <a:ext cx="11696131" cy="5473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5065" y="1335458"/>
            <a:ext cx="10891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ip</a:t>
            </a:r>
            <a:r>
              <a:rPr lang="ru-RU" sz="3600" b="1" dirty="0"/>
              <a:t> </a:t>
            </a:r>
            <a:r>
              <a:rPr lang="en-US" sz="3600" b="1" dirty="0"/>
              <a:t>route </a:t>
            </a:r>
            <a:r>
              <a:rPr lang="en-US" sz="3600" b="1" dirty="0">
                <a:solidFill>
                  <a:srgbClr val="FF0000"/>
                </a:solidFill>
              </a:rPr>
              <a:t>172.16.1.0 255.255.255.0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6"/>
                </a:solidFill>
              </a:rPr>
              <a:t>g0/1 </a:t>
            </a:r>
            <a:r>
              <a:rPr lang="ru-RU" sz="3600" b="1" dirty="0">
                <a:solidFill>
                  <a:schemeClr val="accent6"/>
                </a:solidFill>
              </a:rPr>
              <a:t>172.16.2.2</a:t>
            </a:r>
            <a:r>
              <a:rPr lang="en-US" sz="3600" b="1" dirty="0">
                <a:solidFill>
                  <a:schemeClr val="accent6"/>
                </a:solidFill>
              </a:rPr>
              <a:t>  </a:t>
            </a:r>
            <a:endParaRPr lang="ru-RU" sz="3600" b="1" dirty="0">
              <a:solidFill>
                <a:schemeClr val="accent6"/>
              </a:solidFill>
            </a:endParaRPr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b="1" dirty="0"/>
          </a:p>
          <a:p>
            <a:endParaRPr lang="ru-RU" sz="3600" b="1" dirty="0"/>
          </a:p>
          <a:p>
            <a:r>
              <a:rPr lang="en-US" sz="3600" b="1" dirty="0" err="1"/>
              <a:t>ip</a:t>
            </a:r>
            <a:r>
              <a:rPr lang="ru-RU" sz="3600" b="1" dirty="0"/>
              <a:t> </a:t>
            </a:r>
            <a:r>
              <a:rPr lang="en-US" sz="3600" b="1" dirty="0"/>
              <a:t>route </a:t>
            </a:r>
            <a:r>
              <a:rPr lang="ru-RU" sz="3600" b="1" dirty="0">
                <a:solidFill>
                  <a:srgbClr val="FF0000"/>
                </a:solidFill>
              </a:rPr>
              <a:t>0.0.0.0 0.0.0.0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6"/>
                </a:solidFill>
              </a:rPr>
              <a:t>s0/0/0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8" name="Стрелка вправо 17"/>
          <p:cNvSpPr/>
          <p:nvPr/>
        </p:nvSpPr>
        <p:spPr>
          <a:xfrm rot="16200000">
            <a:off x="2568476" y="2341280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3113973" y="1851795"/>
            <a:ext cx="3656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адрес сети, которую вы хотите прописать в маршрутизаторе</a:t>
            </a:r>
          </a:p>
        </p:txBody>
      </p:sp>
      <p:sp>
        <p:nvSpPr>
          <p:cNvPr id="7" name="Стрелка вправо 17">
            <a:extLst>
              <a:ext uri="{FF2B5EF4-FFF2-40B4-BE49-F238E27FC236}">
                <a16:creationId xmlns:a16="http://schemas.microsoft.com/office/drawing/2014/main" id="{38838DC9-E68C-451D-BE87-84535430DEA1}"/>
              </a:ext>
            </a:extLst>
          </p:cNvPr>
          <p:cNvSpPr/>
          <p:nvPr/>
        </p:nvSpPr>
        <p:spPr>
          <a:xfrm rot="16200000">
            <a:off x="6670586" y="2341281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D8773-4927-48A2-9273-9384910C93E4}"/>
              </a:ext>
            </a:extLst>
          </p:cNvPr>
          <p:cNvSpPr txBox="1"/>
          <p:nvPr/>
        </p:nvSpPr>
        <p:spPr>
          <a:xfrm>
            <a:off x="7249663" y="1844829"/>
            <a:ext cx="3656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порт и </a:t>
            </a:r>
            <a:r>
              <a:rPr lang="en-US" sz="2400" b="1" dirty="0">
                <a:solidFill>
                  <a:schemeClr val="accent6"/>
                </a:solidFill>
              </a:rPr>
              <a:t>IP </a:t>
            </a:r>
            <a:r>
              <a:rPr lang="ru-RU" sz="2400" b="1" dirty="0">
                <a:solidFill>
                  <a:schemeClr val="accent6"/>
                </a:solidFill>
              </a:rPr>
              <a:t>адрес перехода – порт и </a:t>
            </a:r>
            <a:r>
              <a:rPr lang="en-US" sz="2400" b="1" dirty="0">
                <a:solidFill>
                  <a:schemeClr val="accent6"/>
                </a:solidFill>
              </a:rPr>
              <a:t>IP </a:t>
            </a:r>
            <a:r>
              <a:rPr lang="ru-RU" sz="2400" b="1" dirty="0">
                <a:solidFill>
                  <a:schemeClr val="accent6"/>
                </a:solidFill>
              </a:rPr>
              <a:t>адрес следующего на пути маршрутизатора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154F7-7701-4741-9D51-CB781C12ED75}"/>
              </a:ext>
            </a:extLst>
          </p:cNvPr>
          <p:cNvSpPr txBox="1"/>
          <p:nvPr/>
        </p:nvSpPr>
        <p:spPr>
          <a:xfrm>
            <a:off x="365065" y="863137"/>
            <a:ext cx="747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3. Полностью заданный статический маршрут: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2002C-1044-4BD5-AC31-7B3D9DF5C771}"/>
              </a:ext>
            </a:extLst>
          </p:cNvPr>
          <p:cNvSpPr txBox="1"/>
          <p:nvPr/>
        </p:nvSpPr>
        <p:spPr>
          <a:xfrm>
            <a:off x="2367811" y="4845495"/>
            <a:ext cx="365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адрес по умолчанию всегда 0.0.0.0 0.0.0.0</a:t>
            </a:r>
          </a:p>
        </p:txBody>
      </p:sp>
      <p:sp>
        <p:nvSpPr>
          <p:cNvPr id="11" name="Стрелка вправо 17">
            <a:extLst>
              <a:ext uri="{FF2B5EF4-FFF2-40B4-BE49-F238E27FC236}">
                <a16:creationId xmlns:a16="http://schemas.microsoft.com/office/drawing/2014/main" id="{98949CEA-ADA7-4FB6-8BE0-4814FFB1F86F}"/>
              </a:ext>
            </a:extLst>
          </p:cNvPr>
          <p:cNvSpPr/>
          <p:nvPr/>
        </p:nvSpPr>
        <p:spPr>
          <a:xfrm rot="16200000">
            <a:off x="1788735" y="5130995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45B25-EC15-47E7-B0E4-8EE9F60A5088}"/>
              </a:ext>
            </a:extLst>
          </p:cNvPr>
          <p:cNvSpPr txBox="1"/>
          <p:nvPr/>
        </p:nvSpPr>
        <p:spPr>
          <a:xfrm>
            <a:off x="365065" y="3586098"/>
            <a:ext cx="642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4. Статический маршрут по умолчанию:</a:t>
            </a:r>
          </a:p>
        </p:txBody>
      </p:sp>
    </p:spTree>
    <p:extLst>
      <p:ext uri="{BB962C8B-B14F-4D97-AF65-F5344CB8AC3E}">
        <p14:creationId xmlns:p14="http://schemas.microsoft.com/office/powerpoint/2010/main" val="253182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631" y="-2392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Статическая маршрутизация </a:t>
            </a:r>
            <a:r>
              <a:rPr lang="en-US" b="1" dirty="0">
                <a:solidFill>
                  <a:schemeClr val="tx2"/>
                </a:solidFill>
              </a:rPr>
              <a:t>IPv6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8117" y="1536387"/>
            <a:ext cx="11696131" cy="5002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85167" y="1641888"/>
            <a:ext cx="10428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ipv6 unicast-routing </a:t>
            </a:r>
          </a:p>
          <a:p>
            <a:endParaRPr lang="ru-RU" sz="3600" b="1" dirty="0"/>
          </a:p>
          <a:p>
            <a:r>
              <a:rPr lang="en-US" sz="3600" b="1" dirty="0"/>
              <a:t>ip</a:t>
            </a:r>
            <a:r>
              <a:rPr lang="en-US" sz="3600" b="1" dirty="0">
                <a:solidFill>
                  <a:srgbClr val="FF0000"/>
                </a:solidFill>
              </a:rPr>
              <a:t>v6</a:t>
            </a:r>
            <a:r>
              <a:rPr lang="en-US" sz="3600" b="1" dirty="0"/>
              <a:t> route</a:t>
            </a:r>
            <a:r>
              <a:rPr lang="ru-RU" sz="3600" b="1" dirty="0"/>
              <a:t> </a:t>
            </a:r>
            <a:r>
              <a:rPr lang="ru-RU" sz="3600" b="1" dirty="0">
                <a:solidFill>
                  <a:srgbClr val="FF0000"/>
                </a:solidFill>
              </a:rPr>
              <a:t>2001</a:t>
            </a:r>
            <a:r>
              <a:rPr lang="en-US" sz="3600" b="1" dirty="0">
                <a:solidFill>
                  <a:srgbClr val="FF0000"/>
                </a:solidFill>
              </a:rPr>
              <a:t>:DB8:1:2::/64 </a:t>
            </a:r>
            <a:r>
              <a:rPr lang="en-US" sz="3600" b="1" dirty="0">
                <a:solidFill>
                  <a:schemeClr val="accent6"/>
                </a:solidFill>
              </a:rPr>
              <a:t>2001:DB8:1:A001::2</a:t>
            </a: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en-US" sz="3600" b="1" dirty="0"/>
              <a:t>ip</a:t>
            </a:r>
            <a:r>
              <a:rPr lang="en-US" sz="3600" b="1" dirty="0">
                <a:solidFill>
                  <a:srgbClr val="FF0000"/>
                </a:solidFill>
              </a:rPr>
              <a:t>v6</a:t>
            </a:r>
            <a:r>
              <a:rPr lang="en-US" sz="3600" b="1" dirty="0"/>
              <a:t> route ::/0 s0/0/1</a:t>
            </a:r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4410423" y="1901412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231931" y="1628533"/>
            <a:ext cx="365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включение </a:t>
            </a:r>
            <a:r>
              <a:rPr lang="en-US" sz="2400" b="1" dirty="0"/>
              <a:t>IPv6 </a:t>
            </a:r>
            <a:r>
              <a:rPr lang="ru-RU" sz="2400" b="1" dirty="0"/>
              <a:t>на маршрутизаторе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5068-7B96-4CBD-A845-6CF85D36B49F}"/>
              </a:ext>
            </a:extLst>
          </p:cNvPr>
          <p:cNvSpPr txBox="1"/>
          <p:nvPr/>
        </p:nvSpPr>
        <p:spPr>
          <a:xfrm>
            <a:off x="285167" y="790113"/>
            <a:ext cx="1145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Команды аналогичны </a:t>
            </a:r>
            <a:r>
              <a:rPr lang="en-US" sz="2800" b="1" dirty="0">
                <a:solidFill>
                  <a:srgbClr val="FF0000"/>
                </a:solidFill>
              </a:rPr>
              <a:t>IPv4, </a:t>
            </a:r>
            <a:r>
              <a:rPr lang="ru-RU" sz="2800" b="1" dirty="0">
                <a:solidFill>
                  <a:srgbClr val="FF0000"/>
                </a:solidFill>
              </a:rPr>
              <a:t>различия выделены красным!</a:t>
            </a:r>
          </a:p>
        </p:txBody>
      </p:sp>
      <p:sp>
        <p:nvSpPr>
          <p:cNvPr id="8" name="Стрелка вправо 17">
            <a:extLst>
              <a:ext uri="{FF2B5EF4-FFF2-40B4-BE49-F238E27FC236}">
                <a16:creationId xmlns:a16="http://schemas.microsoft.com/office/drawing/2014/main" id="{4ED4AD83-0E6C-4089-BD4A-72FB605BB1AA}"/>
              </a:ext>
            </a:extLst>
          </p:cNvPr>
          <p:cNvSpPr/>
          <p:nvPr/>
        </p:nvSpPr>
        <p:spPr>
          <a:xfrm rot="16200000">
            <a:off x="2126551" y="3852584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5C058-22CC-4A31-B159-BF03006D0ECD}"/>
              </a:ext>
            </a:extLst>
          </p:cNvPr>
          <p:cNvSpPr txBox="1"/>
          <p:nvPr/>
        </p:nvSpPr>
        <p:spPr>
          <a:xfrm>
            <a:off x="2677661" y="3345509"/>
            <a:ext cx="3656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адрес сети</a:t>
            </a:r>
            <a:r>
              <a:rPr lang="en-US" sz="2400" b="1" dirty="0">
                <a:solidFill>
                  <a:srgbClr val="FF0000"/>
                </a:solidFill>
              </a:rPr>
              <a:t> (</a:t>
            </a:r>
            <a:r>
              <a:rPr lang="ru-RU" sz="2400" b="1" dirty="0">
                <a:solidFill>
                  <a:srgbClr val="FF0000"/>
                </a:solidFill>
              </a:rPr>
              <a:t>в формате </a:t>
            </a:r>
            <a:r>
              <a:rPr lang="en-US" sz="2400" b="1" dirty="0">
                <a:solidFill>
                  <a:srgbClr val="FF0000"/>
                </a:solidFill>
              </a:rPr>
              <a:t>IPv6)</a:t>
            </a:r>
            <a:r>
              <a:rPr lang="ru-RU" sz="2400" b="1" dirty="0">
                <a:solidFill>
                  <a:srgbClr val="FF0000"/>
                </a:solidFill>
              </a:rPr>
              <a:t>, которую вы хотите прописать в маршрутизаторе</a:t>
            </a:r>
          </a:p>
        </p:txBody>
      </p:sp>
      <p:sp>
        <p:nvSpPr>
          <p:cNvPr id="10" name="Стрелка вправо 17">
            <a:extLst>
              <a:ext uri="{FF2B5EF4-FFF2-40B4-BE49-F238E27FC236}">
                <a16:creationId xmlns:a16="http://schemas.microsoft.com/office/drawing/2014/main" id="{8F588F91-0841-487C-8122-73EC373C3AFB}"/>
              </a:ext>
            </a:extLst>
          </p:cNvPr>
          <p:cNvSpPr/>
          <p:nvPr/>
        </p:nvSpPr>
        <p:spPr>
          <a:xfrm rot="16200000">
            <a:off x="6033582" y="3795395"/>
            <a:ext cx="869633" cy="221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24A1-B8C5-4EF7-B3F3-51DC20B99886}"/>
              </a:ext>
            </a:extLst>
          </p:cNvPr>
          <p:cNvSpPr txBox="1"/>
          <p:nvPr/>
        </p:nvSpPr>
        <p:spPr>
          <a:xfrm>
            <a:off x="6598617" y="3321095"/>
            <a:ext cx="3656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адрес перехода – </a:t>
            </a:r>
            <a:r>
              <a:rPr lang="en-US" sz="2400" b="1" dirty="0">
                <a:solidFill>
                  <a:schemeClr val="accent6"/>
                </a:solidFill>
              </a:rPr>
              <a:t>IP </a:t>
            </a:r>
            <a:r>
              <a:rPr lang="ru-RU" sz="2400" b="1" dirty="0">
                <a:solidFill>
                  <a:schemeClr val="accent6"/>
                </a:solidFill>
              </a:rPr>
              <a:t>адрес</a:t>
            </a:r>
            <a:r>
              <a:rPr lang="en-US" sz="2400" b="1" dirty="0">
                <a:solidFill>
                  <a:schemeClr val="accent6"/>
                </a:solidFill>
              </a:rPr>
              <a:t> (</a:t>
            </a:r>
            <a:r>
              <a:rPr lang="ru-RU" sz="2400" b="1" dirty="0">
                <a:solidFill>
                  <a:srgbClr val="FF0000"/>
                </a:solidFill>
              </a:rPr>
              <a:t>в формате </a:t>
            </a:r>
            <a:r>
              <a:rPr lang="en-US" sz="2400" b="1" dirty="0">
                <a:solidFill>
                  <a:srgbClr val="FF0000"/>
                </a:solidFill>
              </a:rPr>
              <a:t>IPv6</a:t>
            </a:r>
            <a:r>
              <a:rPr lang="en-US" sz="2400" b="1" dirty="0">
                <a:solidFill>
                  <a:schemeClr val="accent6"/>
                </a:solidFill>
              </a:rPr>
              <a:t>)</a:t>
            </a:r>
            <a:r>
              <a:rPr lang="ru-RU" sz="2400" b="1" dirty="0">
                <a:solidFill>
                  <a:schemeClr val="accent6"/>
                </a:solidFill>
              </a:rPr>
              <a:t> следующего на пути маршрутизатора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DD269-6ACD-4A1C-A761-05E84FD82AC6}"/>
              </a:ext>
            </a:extLst>
          </p:cNvPr>
          <p:cNvSpPr txBox="1"/>
          <p:nvPr/>
        </p:nvSpPr>
        <p:spPr>
          <a:xfrm>
            <a:off x="285167" y="2323558"/>
            <a:ext cx="623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1. Статический рекурсивный маршрут: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E4304-A8E7-40B1-84E6-D2DD159CB8BB}"/>
              </a:ext>
            </a:extLst>
          </p:cNvPr>
          <p:cNvSpPr txBox="1"/>
          <p:nvPr/>
        </p:nvSpPr>
        <p:spPr>
          <a:xfrm>
            <a:off x="382820" y="5014400"/>
            <a:ext cx="642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r>
              <a:rPr lang="ru-RU" sz="2800" b="1" dirty="0"/>
              <a:t>. Статический маршрут по умолчанию:</a:t>
            </a:r>
          </a:p>
        </p:txBody>
      </p:sp>
    </p:spTree>
    <p:extLst>
      <p:ext uri="{BB962C8B-B14F-4D97-AF65-F5344CB8AC3E}">
        <p14:creationId xmlns:p14="http://schemas.microsoft.com/office/powerpoint/2010/main" val="127180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631" y="-2392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Динамическая маршрутизация </a:t>
            </a:r>
            <a:r>
              <a:rPr lang="en-US" b="1" dirty="0">
                <a:solidFill>
                  <a:schemeClr val="tx2"/>
                </a:solidFill>
              </a:rPr>
              <a:t>RIP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7932" y="1002605"/>
            <a:ext cx="11696131" cy="5452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8773" y="1297547"/>
            <a:ext cx="222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router rip </a:t>
            </a:r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2530105" y="1506412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4267965" y="1389878"/>
            <a:ext cx="36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включение протокола </a:t>
            </a:r>
            <a:r>
              <a:rPr lang="en-US" sz="2400" b="1" dirty="0"/>
              <a:t>RIP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E082B-8C52-4FAF-8027-06A0FBBC0875}"/>
              </a:ext>
            </a:extLst>
          </p:cNvPr>
          <p:cNvSpPr txBox="1"/>
          <p:nvPr/>
        </p:nvSpPr>
        <p:spPr>
          <a:xfrm>
            <a:off x="368773" y="1943876"/>
            <a:ext cx="222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version 2 </a:t>
            </a:r>
          </a:p>
        </p:txBody>
      </p:sp>
      <p:sp>
        <p:nvSpPr>
          <p:cNvPr id="8" name="Стрелка вправо 17">
            <a:extLst>
              <a:ext uri="{FF2B5EF4-FFF2-40B4-BE49-F238E27FC236}">
                <a16:creationId xmlns:a16="http://schemas.microsoft.com/office/drawing/2014/main" id="{BE9F888D-CF8E-4A76-BDB8-F3119CD0DC53}"/>
              </a:ext>
            </a:extLst>
          </p:cNvPr>
          <p:cNvSpPr/>
          <p:nvPr/>
        </p:nvSpPr>
        <p:spPr>
          <a:xfrm rot="10800000">
            <a:off x="2530105" y="2160269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17">
            <a:extLst>
              <a:ext uri="{FF2B5EF4-FFF2-40B4-BE49-F238E27FC236}">
                <a16:creationId xmlns:a16="http://schemas.microsoft.com/office/drawing/2014/main" id="{82337BA5-747F-4B17-A62B-1410BE3241A9}"/>
              </a:ext>
            </a:extLst>
          </p:cNvPr>
          <p:cNvSpPr/>
          <p:nvPr/>
        </p:nvSpPr>
        <p:spPr>
          <a:xfrm rot="10800000">
            <a:off x="4190260" y="2913526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C84FD0-928C-427A-9194-72233F9C7A0C}"/>
              </a:ext>
            </a:extLst>
          </p:cNvPr>
          <p:cNvSpPr txBox="1"/>
          <p:nvPr/>
        </p:nvSpPr>
        <p:spPr>
          <a:xfrm>
            <a:off x="4267964" y="1965842"/>
            <a:ext cx="36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включение </a:t>
            </a:r>
            <a:r>
              <a:rPr lang="en-US" sz="2400" b="1" dirty="0"/>
              <a:t>RIPv2</a:t>
            </a:r>
            <a:endParaRPr lang="ru-RU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384F8-D0F9-46C6-92F9-C3AB0837EA03}"/>
              </a:ext>
            </a:extLst>
          </p:cNvPr>
          <p:cNvSpPr txBox="1"/>
          <p:nvPr/>
        </p:nvSpPr>
        <p:spPr>
          <a:xfrm>
            <a:off x="368773" y="2641859"/>
            <a:ext cx="3821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no auto-summary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9CE9F-C2C1-44E5-A065-1FE3B410AE92}"/>
              </a:ext>
            </a:extLst>
          </p:cNvPr>
          <p:cNvSpPr txBox="1"/>
          <p:nvPr/>
        </p:nvSpPr>
        <p:spPr>
          <a:xfrm>
            <a:off x="5891308" y="2737611"/>
            <a:ext cx="4220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запрет на объединение сетей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77591-01C1-4853-BCCE-FFF76977A9E6}"/>
              </a:ext>
            </a:extLst>
          </p:cNvPr>
          <p:cNvSpPr txBox="1"/>
          <p:nvPr/>
        </p:nvSpPr>
        <p:spPr>
          <a:xfrm>
            <a:off x="368773" y="3380121"/>
            <a:ext cx="463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passive-interface g0/0</a:t>
            </a:r>
          </a:p>
        </p:txBody>
      </p:sp>
      <p:sp>
        <p:nvSpPr>
          <p:cNvPr id="15" name="Стрелка вправо 17">
            <a:extLst>
              <a:ext uri="{FF2B5EF4-FFF2-40B4-BE49-F238E27FC236}">
                <a16:creationId xmlns:a16="http://schemas.microsoft.com/office/drawing/2014/main" id="{EDEA8F8F-8B73-4AF2-A0B4-849D6F54D1E6}"/>
              </a:ext>
            </a:extLst>
          </p:cNvPr>
          <p:cNvSpPr/>
          <p:nvPr/>
        </p:nvSpPr>
        <p:spPr>
          <a:xfrm rot="10800000">
            <a:off x="4927841" y="3590280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3895F-1F32-4A2C-AAD2-323F0E7AFC07}"/>
              </a:ext>
            </a:extLst>
          </p:cNvPr>
          <p:cNvSpPr txBox="1"/>
          <p:nvPr/>
        </p:nvSpPr>
        <p:spPr>
          <a:xfrm>
            <a:off x="6603001" y="3313575"/>
            <a:ext cx="422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запрет передачи обновлений на порту </a:t>
            </a:r>
            <a:r>
              <a:rPr lang="en-US" sz="2400" b="1" dirty="0"/>
              <a:t>g0/0</a:t>
            </a:r>
            <a:endParaRPr lang="ru-RU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22DCB2-4DDD-4E59-8693-32655F76BCA7}"/>
              </a:ext>
            </a:extLst>
          </p:cNvPr>
          <p:cNvSpPr txBox="1"/>
          <p:nvPr/>
        </p:nvSpPr>
        <p:spPr>
          <a:xfrm>
            <a:off x="338898" y="4520608"/>
            <a:ext cx="3407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network </a:t>
            </a:r>
            <a:r>
              <a:rPr lang="en-US" sz="3600" b="1" dirty="0">
                <a:solidFill>
                  <a:srgbClr val="FF0000"/>
                </a:solidFill>
              </a:rPr>
              <a:t>______</a:t>
            </a:r>
          </a:p>
        </p:txBody>
      </p:sp>
      <p:sp>
        <p:nvSpPr>
          <p:cNvPr id="19" name="Стрелка вправо 17">
            <a:extLst>
              <a:ext uri="{FF2B5EF4-FFF2-40B4-BE49-F238E27FC236}">
                <a16:creationId xmlns:a16="http://schemas.microsoft.com/office/drawing/2014/main" id="{D83DD0B4-0E1E-4803-9A72-6DE2F5A17C38}"/>
              </a:ext>
            </a:extLst>
          </p:cNvPr>
          <p:cNvSpPr/>
          <p:nvPr/>
        </p:nvSpPr>
        <p:spPr>
          <a:xfrm rot="10800000">
            <a:off x="3865471" y="4753054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A2DFA-EF12-4580-A2C8-31FF0AAC5CA3}"/>
              </a:ext>
            </a:extLst>
          </p:cNvPr>
          <p:cNvSpPr txBox="1"/>
          <p:nvPr/>
        </p:nvSpPr>
        <p:spPr>
          <a:xfrm>
            <a:off x="5534212" y="4428274"/>
            <a:ext cx="4220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сетей, подключенных напрямую</a:t>
            </a:r>
          </a:p>
        </p:txBody>
      </p:sp>
      <p:sp>
        <p:nvSpPr>
          <p:cNvPr id="22" name="Стрелка вправо 17">
            <a:extLst>
              <a:ext uri="{FF2B5EF4-FFF2-40B4-BE49-F238E27FC236}">
                <a16:creationId xmlns:a16="http://schemas.microsoft.com/office/drawing/2014/main" id="{FAA993BD-A953-4351-96E5-E61DCB40AE98}"/>
              </a:ext>
            </a:extLst>
          </p:cNvPr>
          <p:cNvSpPr/>
          <p:nvPr/>
        </p:nvSpPr>
        <p:spPr>
          <a:xfrm rot="11969722">
            <a:off x="2811251" y="5285611"/>
            <a:ext cx="921687" cy="23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765A6-1369-440F-A86D-F1B4A32728A0}"/>
              </a:ext>
            </a:extLst>
          </p:cNvPr>
          <p:cNvSpPr txBox="1"/>
          <p:nvPr/>
        </p:nvSpPr>
        <p:spPr>
          <a:xfrm>
            <a:off x="3779160" y="5298767"/>
            <a:ext cx="269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сюда </a:t>
            </a:r>
            <a:r>
              <a:rPr lang="en-US" sz="2400" b="1" dirty="0">
                <a:solidFill>
                  <a:srgbClr val="FF0000"/>
                </a:solidFill>
              </a:rPr>
              <a:t>IP </a:t>
            </a:r>
            <a:r>
              <a:rPr lang="ru-RU" sz="2400" b="1" dirty="0">
                <a:solidFill>
                  <a:srgbClr val="FF0000"/>
                </a:solidFill>
              </a:rPr>
              <a:t>адрес сети</a:t>
            </a:r>
          </a:p>
        </p:txBody>
      </p:sp>
    </p:spTree>
    <p:extLst>
      <p:ext uri="{BB962C8B-B14F-4D97-AF65-F5344CB8AC3E}">
        <p14:creationId xmlns:p14="http://schemas.microsoft.com/office/powerpoint/2010/main" val="28704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631" y="-239288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Динамическая маршрутизация </a:t>
            </a:r>
            <a:r>
              <a:rPr lang="en-US" b="1" dirty="0">
                <a:solidFill>
                  <a:schemeClr val="tx2"/>
                </a:solidFill>
              </a:rPr>
              <a:t>RIP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7932" y="1002605"/>
            <a:ext cx="11696131" cy="5452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368773" y="1297547"/>
            <a:ext cx="593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ip</a:t>
            </a:r>
            <a:r>
              <a:rPr lang="en-US" sz="3600" b="1" dirty="0"/>
              <a:t> route 0.0.0.0 0.0.0.0 s0/0/0</a:t>
            </a:r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6300951" y="1481091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001742" y="1310509"/>
            <a:ext cx="365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маршрут по умолчанию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E082B-8C52-4FAF-8027-06A0FBBC0875}"/>
              </a:ext>
            </a:extLst>
          </p:cNvPr>
          <p:cNvSpPr txBox="1"/>
          <p:nvPr/>
        </p:nvSpPr>
        <p:spPr>
          <a:xfrm>
            <a:off x="368773" y="2802592"/>
            <a:ext cx="683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default-information originate </a:t>
            </a:r>
          </a:p>
        </p:txBody>
      </p:sp>
      <p:sp>
        <p:nvSpPr>
          <p:cNvPr id="8" name="Стрелка вправо 17">
            <a:extLst>
              <a:ext uri="{FF2B5EF4-FFF2-40B4-BE49-F238E27FC236}">
                <a16:creationId xmlns:a16="http://schemas.microsoft.com/office/drawing/2014/main" id="{BE9F888D-CF8E-4A76-BDB8-F3119CD0DC53}"/>
              </a:ext>
            </a:extLst>
          </p:cNvPr>
          <p:cNvSpPr/>
          <p:nvPr/>
        </p:nvSpPr>
        <p:spPr>
          <a:xfrm rot="10800000">
            <a:off x="6245640" y="3011457"/>
            <a:ext cx="154964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FE3806-47B5-4EA4-8478-25A17B3299C6}"/>
              </a:ext>
            </a:extLst>
          </p:cNvPr>
          <p:cNvSpPr txBox="1"/>
          <p:nvPr/>
        </p:nvSpPr>
        <p:spPr>
          <a:xfrm>
            <a:off x="7850599" y="2710258"/>
            <a:ext cx="3656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объявляет маршрут по умолчанию всем</a:t>
            </a:r>
          </a:p>
        </p:txBody>
      </p:sp>
    </p:spTree>
    <p:extLst>
      <p:ext uri="{BB962C8B-B14F-4D97-AF65-F5344CB8AC3E}">
        <p14:creationId xmlns:p14="http://schemas.microsoft.com/office/powerpoint/2010/main" val="193641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Базовая настройка коммутатора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0085" y="1690688"/>
            <a:ext cx="172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enable   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0085" y="2841834"/>
            <a:ext cx="4656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accent6"/>
                </a:solidFill>
              </a:rPr>
              <a:t>config</a:t>
            </a:r>
            <a:r>
              <a:rPr lang="en-US" sz="4000" b="1" dirty="0">
                <a:solidFill>
                  <a:schemeClr val="accent6"/>
                </a:solidFill>
              </a:rPr>
              <a:t> terminal </a:t>
            </a:r>
            <a:endParaRPr lang="ru-RU" sz="40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9968" y="1813798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переход в привилегированный режим</a:t>
            </a:r>
            <a:r>
              <a:rPr lang="en-US" sz="2400" b="1" dirty="0"/>
              <a:t> </a:t>
            </a:r>
            <a:r>
              <a:rPr lang="ru-RU" sz="2400" b="1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ru-RU" sz="2400" b="1" dirty="0"/>
              <a:t>)</a:t>
            </a: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3077305" y="1930331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486400" y="2950313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переход в режим конфигурации</a:t>
            </a:r>
            <a:r>
              <a:rPr lang="en-US" sz="2400" b="1" dirty="0"/>
              <a:t> (</a:t>
            </a:r>
            <a:r>
              <a:rPr lang="en-US" sz="2400" b="1" dirty="0" err="1">
                <a:solidFill>
                  <a:schemeClr val="accent6"/>
                </a:solidFill>
              </a:rPr>
              <a:t>config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469424" y="3035437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13773710">
            <a:off x="3455150" y="4001790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4349261" y="4032155"/>
            <a:ext cx="614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именно в этом режиме вы делаете все настройки!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5410742"/>
            <a:ext cx="3311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hostname </a:t>
            </a:r>
            <a:r>
              <a:rPr lang="en-US" sz="4000" b="1" dirty="0">
                <a:solidFill>
                  <a:srgbClr val="FF0000"/>
                </a:solidFill>
              </a:rPr>
              <a:t>S1   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4450" y="5533851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задаст коммутатору имя </a:t>
            </a:r>
            <a:r>
              <a:rPr lang="en-US" sz="2400" b="1" dirty="0">
                <a:solidFill>
                  <a:srgbClr val="FF0000"/>
                </a:solidFill>
              </a:rPr>
              <a:t>S1</a:t>
            </a:r>
            <a:r>
              <a:rPr lang="ru-RU" sz="2400" b="1" dirty="0"/>
              <a:t> </a:t>
            </a:r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4015155" y="5650384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838200" y="5169308"/>
            <a:ext cx="8335108" cy="1169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0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Баннерное сообщение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3304" y="2763076"/>
            <a:ext cx="829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banner </a:t>
            </a:r>
            <a:r>
              <a:rPr lang="en-US" sz="4000" b="1" dirty="0" err="1"/>
              <a:t>motd</a:t>
            </a:r>
            <a:r>
              <a:rPr lang="en-US" sz="4000" b="1" dirty="0"/>
              <a:t> “</a:t>
            </a:r>
            <a:r>
              <a:rPr lang="ru-RU" sz="4000" b="1" dirty="0">
                <a:solidFill>
                  <a:srgbClr val="FF0000"/>
                </a:solidFill>
              </a:rPr>
              <a:t>тут текст сообщения</a:t>
            </a:r>
            <a:r>
              <a:rPr lang="en-US" sz="4000" b="1" dirty="0"/>
              <a:t>”</a:t>
            </a:r>
            <a:r>
              <a:rPr lang="en-US" sz="4000" b="1" dirty="0">
                <a:solidFill>
                  <a:srgbClr val="FF0000"/>
                </a:solidFill>
              </a:rPr>
              <a:t>   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2183" y="2409144"/>
            <a:ext cx="11158182" cy="1415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1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Создание пароля для входа в консоль</a:t>
            </a:r>
          </a:p>
        </p:txBody>
      </p:sp>
      <p:sp>
        <p:nvSpPr>
          <p:cNvPr id="10" name="Стрелка вправо 9"/>
          <p:cNvSpPr/>
          <p:nvPr/>
        </p:nvSpPr>
        <p:spPr>
          <a:xfrm rot="10800000">
            <a:off x="4312627" y="2664273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480539" y="2523470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подключение к </a:t>
            </a:r>
            <a:r>
              <a:rPr lang="en-US" sz="2400" b="1" dirty="0"/>
              <a:t>line console</a:t>
            </a:r>
            <a:endParaRPr lang="ru-RU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7185" y="2435538"/>
            <a:ext cx="39213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line console 0</a:t>
            </a:r>
          </a:p>
          <a:p>
            <a:r>
              <a:rPr lang="en-US" sz="4000" b="1" dirty="0"/>
              <a:t>password </a:t>
            </a:r>
            <a:r>
              <a:rPr lang="en-US" sz="4000" b="1" dirty="0">
                <a:solidFill>
                  <a:srgbClr val="FF0000"/>
                </a:solidFill>
              </a:rPr>
              <a:t>____</a:t>
            </a:r>
          </a:p>
          <a:p>
            <a:r>
              <a:rPr lang="en-US" sz="4000" b="1" dirty="0"/>
              <a:t>login</a:t>
            </a:r>
          </a:p>
          <a:p>
            <a:r>
              <a:rPr lang="en-US" sz="4000" b="1" dirty="0"/>
              <a:t>exit</a:t>
            </a:r>
            <a:endParaRPr lang="ru-RU" sz="40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7241" y="2011017"/>
            <a:ext cx="11242151" cy="3343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066061" y="3200785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сюда вводите пароль!</a:t>
            </a:r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3982183" y="3376422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10800000">
            <a:off x="3415811" y="3983594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548555" y="3855154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активация пароля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4832" y="4452097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выходите из </a:t>
            </a:r>
            <a:r>
              <a:rPr lang="en-US" sz="2400" b="1" dirty="0"/>
              <a:t>line console 0</a:t>
            </a:r>
            <a:endParaRPr lang="ru-RU" sz="2400" b="1" dirty="0"/>
          </a:p>
        </p:txBody>
      </p:sp>
      <p:sp>
        <p:nvSpPr>
          <p:cNvPr id="21" name="Стрелка вправо 20"/>
          <p:cNvSpPr/>
          <p:nvPr/>
        </p:nvSpPr>
        <p:spPr>
          <a:xfrm rot="10800000">
            <a:off x="1691055" y="4585120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Шифрованные пароли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41634"/>
            <a:ext cx="5290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enable secret </a:t>
            </a:r>
            <a:r>
              <a:rPr lang="en-US" sz="4000" b="1" dirty="0">
                <a:solidFill>
                  <a:srgbClr val="FF0000"/>
                </a:solidFill>
              </a:rPr>
              <a:t>_____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5379" y="1951632"/>
            <a:ext cx="432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шифрованный пароль привилегированного режима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383824" y="2157602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5799" y="1600200"/>
            <a:ext cx="10524393" cy="1834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685798" y="4058724"/>
            <a:ext cx="10668001" cy="21398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347921" y="2861011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сюда вводите пароль!</a:t>
            </a:r>
          </a:p>
        </p:txBody>
      </p:sp>
      <p:sp>
        <p:nvSpPr>
          <p:cNvPr id="23" name="Стрелка вправо 22"/>
          <p:cNvSpPr/>
          <p:nvPr/>
        </p:nvSpPr>
        <p:spPr>
          <a:xfrm rot="13120728">
            <a:off x="4409531" y="2820042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05961" y="4139056"/>
            <a:ext cx="6421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service password-encryption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6724" y="5180085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шифрование паролей</a:t>
            </a:r>
          </a:p>
        </p:txBody>
      </p:sp>
      <p:sp>
        <p:nvSpPr>
          <p:cNvPr id="26" name="Стрелка вправо 25"/>
          <p:cNvSpPr/>
          <p:nvPr/>
        </p:nvSpPr>
        <p:spPr>
          <a:xfrm rot="12463804">
            <a:off x="4732619" y="5065785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9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Настройка адресации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41634"/>
            <a:ext cx="529003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interface </a:t>
            </a:r>
            <a:r>
              <a:rPr lang="en-US" sz="4000" b="1" dirty="0" err="1"/>
              <a:t>vlan</a:t>
            </a:r>
            <a:r>
              <a:rPr lang="en-US" sz="4000" b="1" dirty="0"/>
              <a:t> 1</a:t>
            </a:r>
          </a:p>
          <a:p>
            <a:endParaRPr lang="ru-RU" sz="4000" b="1" dirty="0"/>
          </a:p>
          <a:p>
            <a:r>
              <a:rPr lang="en-US" sz="4000" b="1" dirty="0" err="1"/>
              <a:t>ip</a:t>
            </a:r>
            <a:r>
              <a:rPr lang="en-US" sz="4000" b="1" dirty="0"/>
              <a:t> address </a:t>
            </a:r>
            <a:r>
              <a:rPr lang="en-US" sz="4000" b="1" dirty="0">
                <a:solidFill>
                  <a:srgbClr val="FF0000"/>
                </a:solidFill>
              </a:rPr>
              <a:t>___  </a:t>
            </a:r>
            <a:r>
              <a:rPr lang="en-US" sz="4000" b="1" dirty="0">
                <a:solidFill>
                  <a:schemeClr val="accent6"/>
                </a:solidFill>
              </a:rPr>
              <a:t>___</a:t>
            </a:r>
          </a:p>
          <a:p>
            <a:endParaRPr lang="ru-RU" sz="4000" b="1" dirty="0"/>
          </a:p>
          <a:p>
            <a:endParaRPr lang="ru-RU" sz="4000" b="1" dirty="0"/>
          </a:p>
          <a:p>
            <a:r>
              <a:rPr lang="en-US" sz="4000" b="1" dirty="0"/>
              <a:t>no shutdown</a:t>
            </a:r>
          </a:p>
          <a:p>
            <a:r>
              <a:rPr lang="en-US" sz="4000" b="1" dirty="0"/>
              <a:t>exit</a:t>
            </a:r>
            <a:endParaRPr lang="ru-RU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4479" y="1962945"/>
            <a:ext cx="432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подключаетесь к </a:t>
            </a:r>
            <a:r>
              <a:rPr lang="en-US" sz="2400" b="1" dirty="0" err="1"/>
              <a:t>vlan</a:t>
            </a:r>
            <a:r>
              <a:rPr lang="en-US" sz="2400" b="1" dirty="0"/>
              <a:t> 1 </a:t>
            </a:r>
            <a:endParaRPr lang="ru-RU" sz="2400" b="1" dirty="0"/>
          </a:p>
          <a:p>
            <a:endParaRPr lang="ru-RU" sz="2400" b="1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380590" y="2108951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5799" y="1600200"/>
            <a:ext cx="10524393" cy="4747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4969855" y="3997350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6"/>
                </a:solidFill>
              </a:rPr>
              <a:t>здесь вводите маску подсети</a:t>
            </a:r>
          </a:p>
        </p:txBody>
      </p:sp>
      <p:sp>
        <p:nvSpPr>
          <p:cNvPr id="23" name="Стрелка вправо 22"/>
          <p:cNvSpPr/>
          <p:nvPr/>
        </p:nvSpPr>
        <p:spPr>
          <a:xfrm rot="16200000">
            <a:off x="3194040" y="3927936"/>
            <a:ext cx="5179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901335" y="5026967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включение интерфейса</a:t>
            </a:r>
          </a:p>
        </p:txBody>
      </p:sp>
      <p:sp>
        <p:nvSpPr>
          <p:cNvPr id="14" name="Стрелка вправо 13"/>
          <p:cNvSpPr/>
          <p:nvPr/>
        </p:nvSpPr>
        <p:spPr>
          <a:xfrm rot="10800000">
            <a:off x="3932182" y="5183673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020962" y="5703997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выход из </a:t>
            </a:r>
            <a:r>
              <a:rPr lang="en-US" sz="2400" b="1" dirty="0" err="1"/>
              <a:t>vlan</a:t>
            </a:r>
            <a:r>
              <a:rPr lang="en-US" sz="2400" b="1" dirty="0"/>
              <a:t> 1</a:t>
            </a:r>
            <a:endParaRPr lang="ru-RU" sz="2400" b="1" dirty="0"/>
          </a:p>
        </p:txBody>
      </p:sp>
      <p:sp>
        <p:nvSpPr>
          <p:cNvPr id="16" name="Стрелка вправо 15"/>
          <p:cNvSpPr/>
          <p:nvPr/>
        </p:nvSpPr>
        <p:spPr>
          <a:xfrm rot="10800000">
            <a:off x="1909000" y="5854343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1">
            <a:extLst>
              <a:ext uri="{FF2B5EF4-FFF2-40B4-BE49-F238E27FC236}">
                <a16:creationId xmlns:a16="http://schemas.microsoft.com/office/drawing/2014/main" id="{B4180690-D594-4FEF-B273-5CDFED4484F2}"/>
              </a:ext>
            </a:extLst>
          </p:cNvPr>
          <p:cNvSpPr/>
          <p:nvPr/>
        </p:nvSpPr>
        <p:spPr>
          <a:xfrm rot="11857891">
            <a:off x="3352259" y="2565342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88D8FD-1ACC-485E-BBB3-7357F6C29A18}"/>
              </a:ext>
            </a:extLst>
          </p:cNvPr>
          <p:cNvSpPr txBox="1"/>
          <p:nvPr/>
        </p:nvSpPr>
        <p:spPr>
          <a:xfrm>
            <a:off x="4298795" y="2393253"/>
            <a:ext cx="5456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аналогично настраивается любой другой интерфейс (</a:t>
            </a:r>
            <a:r>
              <a:rPr lang="en-US" sz="2400" b="1" dirty="0">
                <a:solidFill>
                  <a:srgbClr val="FF0000"/>
                </a:solidFill>
              </a:rPr>
              <a:t>f0/0, g0/0 </a:t>
            </a:r>
            <a:r>
              <a:rPr lang="ru-RU" sz="2400" b="1" dirty="0">
                <a:solidFill>
                  <a:srgbClr val="FF0000"/>
                </a:solidFill>
              </a:rPr>
              <a:t>и т. д.)</a:t>
            </a:r>
          </a:p>
          <a:p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DAB6F-8413-404A-AFB3-A5BDCB4D7D8D}"/>
              </a:ext>
            </a:extLst>
          </p:cNvPr>
          <p:cNvSpPr txBox="1"/>
          <p:nvPr/>
        </p:nvSpPr>
        <p:spPr>
          <a:xfrm>
            <a:off x="2357408" y="4279303"/>
            <a:ext cx="251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здесь вводите </a:t>
            </a:r>
            <a:r>
              <a:rPr lang="en-US" sz="2400" b="1" dirty="0">
                <a:solidFill>
                  <a:srgbClr val="FF0000"/>
                </a:solidFill>
              </a:rPr>
              <a:t>IP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0" name="Стрелка вправо 22">
            <a:extLst>
              <a:ext uri="{FF2B5EF4-FFF2-40B4-BE49-F238E27FC236}">
                <a16:creationId xmlns:a16="http://schemas.microsoft.com/office/drawing/2014/main" id="{9C162774-CD5B-44D8-8562-DAED030C91B7}"/>
              </a:ext>
            </a:extLst>
          </p:cNvPr>
          <p:cNvSpPr/>
          <p:nvPr/>
        </p:nvSpPr>
        <p:spPr>
          <a:xfrm rot="13783441">
            <a:off x="4456277" y="3883050"/>
            <a:ext cx="5179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18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Настройка шлюза и сохранение конфигурации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41634"/>
            <a:ext cx="5290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ip</a:t>
            </a:r>
            <a:r>
              <a:rPr lang="en-US" sz="4000" b="1" dirty="0"/>
              <a:t> default-gateway </a:t>
            </a:r>
            <a:r>
              <a:rPr lang="en-US" sz="4000" b="1" dirty="0">
                <a:solidFill>
                  <a:srgbClr val="FF0000"/>
                </a:solidFill>
              </a:rPr>
              <a:t>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69843" y="2020112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настройка шлюза </a:t>
            </a:r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6346032" y="2160745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5798" y="1693233"/>
            <a:ext cx="10524393" cy="2223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947995" y="3262660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здесь вводите </a:t>
            </a:r>
            <a:r>
              <a:rPr lang="en-US" sz="2400" b="1" dirty="0">
                <a:solidFill>
                  <a:srgbClr val="FF0000"/>
                </a:solidFill>
              </a:rPr>
              <a:t>IP </a:t>
            </a:r>
            <a:r>
              <a:rPr lang="ru-RU" sz="2400" b="1" dirty="0">
                <a:solidFill>
                  <a:srgbClr val="FF0000"/>
                </a:solidFill>
              </a:rPr>
              <a:t>адрес шлюза</a:t>
            </a:r>
            <a:endParaRPr lang="ru-RU" sz="2400" b="1" dirty="0">
              <a:solidFill>
                <a:schemeClr val="accent6"/>
              </a:solidFill>
            </a:endParaRPr>
          </a:p>
        </p:txBody>
      </p:sp>
      <p:sp>
        <p:nvSpPr>
          <p:cNvPr id="23" name="Стрелка вправо 22"/>
          <p:cNvSpPr/>
          <p:nvPr/>
        </p:nvSpPr>
        <p:spPr>
          <a:xfrm rot="14458032">
            <a:off x="5153618" y="2882753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2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Настройка </a:t>
            </a:r>
            <a:r>
              <a:rPr lang="en-US" b="1" dirty="0">
                <a:solidFill>
                  <a:schemeClr val="tx2"/>
                </a:solidFill>
              </a:rPr>
              <a:t>SSH</a:t>
            </a:r>
            <a:r>
              <a:rPr lang="ru-RU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1841635"/>
            <a:ext cx="621377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ip</a:t>
            </a:r>
            <a:r>
              <a:rPr lang="en-US" sz="4000" b="1" dirty="0"/>
              <a:t> domain-name </a:t>
            </a:r>
            <a:r>
              <a:rPr lang="en-US" sz="4000" b="1" dirty="0">
                <a:solidFill>
                  <a:srgbClr val="FF0000"/>
                </a:solidFill>
              </a:rPr>
              <a:t>____</a:t>
            </a:r>
          </a:p>
          <a:p>
            <a:endParaRPr lang="en-US" sz="4000" b="1" dirty="0"/>
          </a:p>
          <a:p>
            <a:r>
              <a:rPr lang="en-US" sz="4000" b="1" dirty="0" err="1"/>
              <a:t>ip</a:t>
            </a:r>
            <a:r>
              <a:rPr lang="en-US" sz="4000" b="1" dirty="0"/>
              <a:t> </a:t>
            </a:r>
            <a:r>
              <a:rPr lang="en-US" sz="4000" b="1" dirty="0" err="1"/>
              <a:t>ssh</a:t>
            </a:r>
            <a:r>
              <a:rPr lang="en-US" sz="4000" b="1" dirty="0"/>
              <a:t> version 2 </a:t>
            </a:r>
            <a:endParaRPr lang="en-US" sz="4000" b="1" dirty="0">
              <a:solidFill>
                <a:schemeClr val="accent6"/>
              </a:solidFill>
            </a:endParaRPr>
          </a:p>
          <a:p>
            <a:r>
              <a:rPr lang="en-US" sz="4000" b="1" dirty="0"/>
              <a:t>crypto key generate </a:t>
            </a:r>
            <a:r>
              <a:rPr lang="en-US" sz="4000" b="1" dirty="0" err="1"/>
              <a:t>rsa</a:t>
            </a:r>
            <a:endParaRPr lang="en-US" sz="4000" b="1" dirty="0"/>
          </a:p>
          <a:p>
            <a:endParaRPr lang="ru-RU" sz="4000" b="1" dirty="0"/>
          </a:p>
          <a:p>
            <a:r>
              <a:rPr lang="en-US" sz="4000" b="1" dirty="0"/>
              <a:t>username</a:t>
            </a:r>
            <a:r>
              <a:rPr lang="en-US" sz="4000" b="1" dirty="0">
                <a:solidFill>
                  <a:srgbClr val="FF0000"/>
                </a:solidFill>
              </a:rPr>
              <a:t> ___ </a:t>
            </a:r>
            <a:r>
              <a:rPr lang="en-US" sz="4000" b="1" dirty="0"/>
              <a:t>secret </a:t>
            </a:r>
            <a:r>
              <a:rPr lang="en-US" sz="4000" b="1" dirty="0">
                <a:solidFill>
                  <a:srgbClr val="FF0000"/>
                </a:solidFill>
              </a:rPr>
              <a:t>___</a:t>
            </a:r>
            <a:endParaRPr lang="ru-RU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46437" y="2016689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имя домена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5706751" y="2133222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5799" y="1600199"/>
            <a:ext cx="10524393" cy="5002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736979" y="2595153"/>
            <a:ext cx="614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сюда вводите имя домена</a:t>
            </a:r>
          </a:p>
        </p:txBody>
      </p:sp>
      <p:sp>
        <p:nvSpPr>
          <p:cNvPr id="23" name="Стрелка вправо 22"/>
          <p:cNvSpPr/>
          <p:nvPr/>
        </p:nvSpPr>
        <p:spPr>
          <a:xfrm rot="12040260">
            <a:off x="5014666" y="2663438"/>
            <a:ext cx="673413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5610036" y="3146991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выбор второй версии </a:t>
            </a:r>
            <a:r>
              <a:rPr lang="en-US" sz="2400" b="1" dirty="0"/>
              <a:t>SSH</a:t>
            </a:r>
            <a:endParaRPr lang="ru-RU" sz="2400" b="1" dirty="0"/>
          </a:p>
        </p:txBody>
      </p:sp>
      <p:sp>
        <p:nvSpPr>
          <p:cNvPr id="14" name="Стрелка вправо 13"/>
          <p:cNvSpPr/>
          <p:nvPr/>
        </p:nvSpPr>
        <p:spPr>
          <a:xfrm rot="10800000">
            <a:off x="4547586" y="3326819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7126972" y="3630954"/>
            <a:ext cx="432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генерация </a:t>
            </a:r>
            <a:r>
              <a:rPr lang="en-US" sz="2400" b="1" dirty="0"/>
              <a:t>SSH </a:t>
            </a:r>
            <a:r>
              <a:rPr lang="ru-RU" sz="2400" b="1" dirty="0"/>
              <a:t>ключей (</a:t>
            </a:r>
            <a:r>
              <a:rPr lang="ru-RU" sz="2400" b="1" dirty="0">
                <a:solidFill>
                  <a:srgbClr val="FF0000"/>
                </a:solidFill>
              </a:rPr>
              <a:t>вас попросят ввести цифру, вводите 1024</a:t>
            </a:r>
            <a:r>
              <a:rPr lang="ru-RU" sz="2400" b="1" dirty="0"/>
              <a:t>) </a:t>
            </a:r>
          </a:p>
        </p:txBody>
      </p:sp>
      <p:sp>
        <p:nvSpPr>
          <p:cNvPr id="16" name="Стрелка вправо 15"/>
          <p:cNvSpPr/>
          <p:nvPr/>
        </p:nvSpPr>
        <p:spPr>
          <a:xfrm rot="10800000">
            <a:off x="6155158" y="3946073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10800000">
            <a:off x="6492197" y="5181147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7496714" y="5064614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создание логина и пароля</a:t>
            </a:r>
          </a:p>
        </p:txBody>
      </p:sp>
      <p:sp>
        <p:nvSpPr>
          <p:cNvPr id="19" name="Стрелка вправо 18"/>
          <p:cNvSpPr/>
          <p:nvPr/>
        </p:nvSpPr>
        <p:spPr>
          <a:xfrm rot="16200000">
            <a:off x="3238207" y="5767218"/>
            <a:ext cx="562839" cy="2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2141811" y="6103999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сюда вводите логин</a:t>
            </a:r>
          </a:p>
        </p:txBody>
      </p:sp>
      <p:sp>
        <p:nvSpPr>
          <p:cNvPr id="21" name="Стрелка вправо 20"/>
          <p:cNvSpPr/>
          <p:nvPr/>
        </p:nvSpPr>
        <p:spPr>
          <a:xfrm rot="13789039">
            <a:off x="5684710" y="5728336"/>
            <a:ext cx="562839" cy="203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21575" y="6044925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сюда вводите пароль</a:t>
            </a:r>
          </a:p>
        </p:txBody>
      </p:sp>
    </p:spTree>
    <p:extLst>
      <p:ext uri="{BB962C8B-B14F-4D97-AF65-F5344CB8AC3E}">
        <p14:creationId xmlns:p14="http://schemas.microsoft.com/office/powerpoint/2010/main" val="343046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Настройка </a:t>
            </a:r>
            <a:r>
              <a:rPr lang="en-US" b="1" dirty="0">
                <a:solidFill>
                  <a:schemeClr val="tx2"/>
                </a:solidFill>
              </a:rPr>
              <a:t>SSH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841636"/>
            <a:ext cx="45190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line </a:t>
            </a:r>
            <a:r>
              <a:rPr lang="en-US" sz="4000" b="1" dirty="0" err="1"/>
              <a:t>vty</a:t>
            </a:r>
            <a:r>
              <a:rPr lang="en-US" sz="4000" b="1" dirty="0"/>
              <a:t> 0 15</a:t>
            </a:r>
          </a:p>
          <a:p>
            <a:r>
              <a:rPr lang="en-US" sz="4000" b="1" dirty="0"/>
              <a:t>transport input </a:t>
            </a:r>
            <a:r>
              <a:rPr lang="en-US" sz="4000" b="1" dirty="0" err="1"/>
              <a:t>ssh</a:t>
            </a:r>
            <a:endParaRPr lang="en-US" sz="4000" b="1" dirty="0"/>
          </a:p>
          <a:p>
            <a:r>
              <a:rPr lang="en-US" sz="4000" b="1" dirty="0"/>
              <a:t>login local</a:t>
            </a:r>
            <a:endParaRPr lang="ru-RU" sz="4000" b="1" dirty="0"/>
          </a:p>
          <a:p>
            <a:r>
              <a:rPr lang="en-US" sz="4000" b="1" dirty="0"/>
              <a:t>exit</a:t>
            </a:r>
          </a:p>
          <a:p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57253" y="2016688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подключение к </a:t>
            </a:r>
            <a:r>
              <a:rPr lang="en-US" sz="2400" b="1" dirty="0" err="1"/>
              <a:t>vty</a:t>
            </a:r>
            <a:endParaRPr lang="ru-RU" sz="2400" b="1" dirty="0"/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239261" y="2133220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5799" y="1600199"/>
            <a:ext cx="10524393" cy="5002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6305980" y="2552693"/>
            <a:ext cx="4320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vty</a:t>
            </a:r>
            <a:r>
              <a:rPr lang="en-US" sz="2400" b="1" dirty="0"/>
              <a:t> </a:t>
            </a:r>
            <a:r>
              <a:rPr lang="ru-RU" sz="2400" b="1" dirty="0"/>
              <a:t>только через </a:t>
            </a:r>
            <a:r>
              <a:rPr lang="en-US" sz="2400" b="1" dirty="0" err="1"/>
              <a:t>ssh</a:t>
            </a:r>
            <a:r>
              <a:rPr lang="en-US" sz="2400" b="1" dirty="0"/>
              <a:t>, </a:t>
            </a:r>
            <a:r>
              <a:rPr lang="ru-RU" sz="2400" b="1" dirty="0"/>
              <a:t>а для аутентификации использовать только локальный логин</a:t>
            </a:r>
          </a:p>
        </p:txBody>
      </p:sp>
      <p:sp>
        <p:nvSpPr>
          <p:cNvPr id="26" name="Стрелка вправо 25"/>
          <p:cNvSpPr/>
          <p:nvPr/>
        </p:nvSpPr>
        <p:spPr>
          <a:xfrm rot="10800000">
            <a:off x="5284124" y="2745833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10800000">
            <a:off x="5292958" y="3255896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3160246" y="3866276"/>
            <a:ext cx="4320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выход из </a:t>
            </a:r>
            <a:r>
              <a:rPr lang="en-US" sz="2400" b="1" dirty="0" err="1"/>
              <a:t>vty</a:t>
            </a:r>
            <a:endParaRPr lang="ru-RU" sz="2400" b="1" dirty="0"/>
          </a:p>
        </p:txBody>
      </p:sp>
      <p:sp>
        <p:nvSpPr>
          <p:cNvPr id="29" name="Стрелка вправо 28"/>
          <p:cNvSpPr/>
          <p:nvPr/>
        </p:nvSpPr>
        <p:spPr>
          <a:xfrm rot="10800000">
            <a:off x="2042254" y="3982808"/>
            <a:ext cx="896815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205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629</Words>
  <Application>Microsoft Office PowerPoint</Application>
  <PresentationFormat>Широкоэкранный</PresentationFormat>
  <Paragraphs>161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 PowerPoint</vt:lpstr>
      <vt:lpstr>Базовая настройка коммутатора</vt:lpstr>
      <vt:lpstr>Баннерное сообщение</vt:lpstr>
      <vt:lpstr>Создание пароля для входа в консоль</vt:lpstr>
      <vt:lpstr>Шифрованные пароли</vt:lpstr>
      <vt:lpstr>Настройка адресации </vt:lpstr>
      <vt:lpstr>Настройка шлюза и сохранение конфигурации</vt:lpstr>
      <vt:lpstr>Настройка SSH </vt:lpstr>
      <vt:lpstr>Настройка SSH</vt:lpstr>
      <vt:lpstr>Отключение неиспользуемых портов</vt:lpstr>
      <vt:lpstr>Настройка безопасности</vt:lpstr>
      <vt:lpstr>Настройка безопасности</vt:lpstr>
      <vt:lpstr>Статическая маршрутизация IPv4</vt:lpstr>
      <vt:lpstr>Статическая маршрутизация IPv4</vt:lpstr>
      <vt:lpstr>Статическая маршрутизация IPv6</vt:lpstr>
      <vt:lpstr>Динамическая маршрутизация RIP</vt:lpstr>
      <vt:lpstr>Динамическая маршрутизация 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 С. Тарасов</dc:creator>
  <cp:lastModifiedBy>Игорь С. Тарасов</cp:lastModifiedBy>
  <cp:revision>55</cp:revision>
  <dcterms:created xsi:type="dcterms:W3CDTF">2019-02-07T04:59:47Z</dcterms:created>
  <dcterms:modified xsi:type="dcterms:W3CDTF">2020-02-06T08:02:48Z</dcterms:modified>
</cp:coreProperties>
</file>