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9" r:id="rId2"/>
    <p:sldId id="270" r:id="rId3"/>
    <p:sldId id="271" r:id="rId4"/>
    <p:sldId id="281" r:id="rId5"/>
    <p:sldId id="272" r:id="rId6"/>
    <p:sldId id="275" r:id="rId7"/>
    <p:sldId id="276" r:id="rId8"/>
    <p:sldId id="274" r:id="rId9"/>
    <p:sldId id="277" r:id="rId10"/>
    <p:sldId id="278" r:id="rId11"/>
    <p:sldId id="263" r:id="rId12"/>
    <p:sldId id="264" r:id="rId13"/>
    <p:sldId id="258" r:id="rId14"/>
    <p:sldId id="257" r:id="rId15"/>
    <p:sldId id="259" r:id="rId16"/>
    <p:sldId id="260" r:id="rId17"/>
    <p:sldId id="261" r:id="rId18"/>
    <p:sldId id="262" r:id="rId19"/>
    <p:sldId id="265" r:id="rId20"/>
    <p:sldId id="266" r:id="rId21"/>
    <p:sldId id="267" r:id="rId22"/>
    <p:sldId id="268" r:id="rId23"/>
    <p:sldId id="280" r:id="rId24"/>
    <p:sldId id="269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0079C-8449-4538-967A-5708EA223BB1}" v="970" dt="2020-07-07T13:59:14.618"/>
    <p1510:client id="{464E1D77-45B3-48D6-94EC-324EC7155196}" v="6" dt="2020-04-05T10:49:38.360"/>
    <p1510:client id="{5BF85726-328B-4DFB-B37B-E52D78FB8D78}" v="708" dt="2020-04-06T16:37:43.626"/>
    <p1510:client id="{6B38BB00-BBB2-44D6-AD42-07EA00604ABC}" v="14" dt="2020-07-07T13:33:03.381"/>
    <p1510:client id="{C2BEBE4E-F3BD-4E2A-A1BF-B66CF5E7892A}" v="677" dt="2020-04-05T16:43:47.673"/>
    <p1510:client id="{F5D9B65E-2DFB-4AAA-994A-1957E9C94C25}" v="30" dt="2020-07-06T16:51:22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latin typeface="Segoe UI,sans-serif"/>
                <a:cs typeface="Calibri Light"/>
              </a:rPr>
              <a:t>Початок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sz="3200" dirty="0" err="1">
                <a:ea typeface="+mn-lt"/>
                <a:cs typeface="+mn-lt"/>
              </a:rPr>
              <a:t>Inception</a:t>
            </a:r>
            <a:r>
              <a:rPr lang="uk-UA" sz="3200" dirty="0">
                <a:ea typeface="+mn-lt"/>
                <a:cs typeface="+mn-lt"/>
              </a:rPr>
              <a:t> 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E0ED5-83AF-4484-90CA-E43806A506C5}"/>
              </a:ext>
            </a:extLst>
          </p:cNvPr>
          <p:cNvSpPr txBox="1"/>
          <p:nvPr/>
        </p:nvSpPr>
        <p:spPr>
          <a:xfrm>
            <a:off x="645968" y="793173"/>
            <a:ext cx="8241722" cy="585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0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4D4F6-4F02-4B6D-B678-4BC88652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52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Одиниці виміру кількості інформації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7EFC24F-0939-4839-956E-A9B3D499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36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cs typeface="Calibri"/>
              </a:rPr>
              <a:t>1 </a:t>
            </a:r>
            <a:r>
              <a:rPr lang="uk-UA" sz="2000" dirty="0" err="1">
                <a:cs typeface="Calibri"/>
              </a:rPr>
              <a:t>Килобайт</a:t>
            </a:r>
            <a:r>
              <a:rPr lang="uk-UA" sz="2000" dirty="0">
                <a:cs typeface="Calibri"/>
              </a:rPr>
              <a:t> = 1024 </a:t>
            </a:r>
            <a:r>
              <a:rPr lang="uk-UA" sz="2000" dirty="0" err="1">
                <a:cs typeface="Calibri"/>
              </a:rPr>
              <a:t>Байта</a:t>
            </a:r>
            <a:r>
              <a:rPr lang="uk-UA" sz="2000" dirty="0">
                <a:cs typeface="Calibri"/>
              </a:rPr>
              <a:t> </a:t>
            </a:r>
            <a:endParaRPr lang="uk-UA" sz="200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cs typeface="Calibri"/>
              </a:rPr>
              <a:t>1 Мегабайт = 1024 </a:t>
            </a:r>
            <a:r>
              <a:rPr lang="uk-UA" sz="2000" dirty="0" err="1">
                <a:cs typeface="Calibri"/>
              </a:rPr>
              <a:t>Килобайта</a:t>
            </a:r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cs typeface="Calibri"/>
              </a:rPr>
              <a:t>1 </a:t>
            </a:r>
            <a:r>
              <a:rPr lang="uk-UA" sz="2000" dirty="0" err="1">
                <a:cs typeface="Calibri"/>
              </a:rPr>
              <a:t>Гигабайт</a:t>
            </a:r>
            <a:r>
              <a:rPr lang="uk-UA" sz="2000" dirty="0">
                <a:cs typeface="Calibri"/>
              </a:rPr>
              <a:t>   = 1024 Мегабайта </a:t>
            </a:r>
          </a:p>
          <a:p>
            <a:pPr marL="0" indent="0">
              <a:buNone/>
            </a:pPr>
            <a:r>
              <a:rPr lang="uk-UA" sz="2000" dirty="0">
                <a:cs typeface="Calibri"/>
              </a:rPr>
              <a:t>1 Терабайт  = 1024 </a:t>
            </a:r>
            <a:r>
              <a:rPr lang="uk-UA" sz="2000" dirty="0" err="1">
                <a:cs typeface="Calibri"/>
              </a:rPr>
              <a:t>Гигабайта</a:t>
            </a:r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94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9FBC5-4CEB-47D8-9687-55C210F8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/>
          </a:bodyPr>
          <a:lstStyle/>
          <a:p>
            <a:r>
              <a:rPr lang="uk-UA" sz="3200" dirty="0" err="1">
                <a:latin typeface="Calibri"/>
                <a:cs typeface="Segoe UI"/>
              </a:rPr>
              <a:t>Variable</a:t>
            </a:r>
            <a:r>
              <a:rPr lang="uk-UA" sz="3200" dirty="0">
                <a:latin typeface="Calibri"/>
                <a:cs typeface="Segoe UI"/>
              </a:rPr>
              <a:t> - </a:t>
            </a:r>
            <a:r>
              <a:rPr lang="uk-UA" sz="3200" dirty="0">
                <a:latin typeface="Calibri"/>
                <a:cs typeface="Calibri"/>
              </a:rPr>
              <a:t>Змінна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77EDE5B-EE42-41C2-88B1-22738DC8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2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latin typeface="Calibri"/>
                <a:cs typeface="Calibri"/>
              </a:rPr>
              <a:t>Змінна – це область пам'яті, яка зберігає у собі деяке значення, яке можна змінити. </a:t>
            </a:r>
            <a:endParaRPr lang="uk-UA" sz="2000">
              <a:latin typeface="Segoe UI"/>
              <a:cs typeface="Segoe UI"/>
            </a:endParaRPr>
          </a:p>
          <a:p>
            <a:pPr marL="0" indent="0">
              <a:buNone/>
            </a:pPr>
            <a:endParaRPr lang="uk-UA" sz="2000" dirty="0">
              <a:solidFill>
                <a:schemeClr val="accent1">
                  <a:lumMod val="75000"/>
                </a:schemeClr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uk-UA" sz="2000" dirty="0" err="1">
                <a:solidFill>
                  <a:schemeClr val="accent1">
                    <a:lumMod val="75000"/>
                  </a:schemeClr>
                </a:solidFill>
                <a:latin typeface="Consolas"/>
                <a:cs typeface="Calibri"/>
              </a:rPr>
              <a:t>byte</a:t>
            </a:r>
            <a:r>
              <a:rPr lang="uk-UA" sz="2000" dirty="0">
                <a:latin typeface="Consolas"/>
                <a:cs typeface="Calibri"/>
              </a:rPr>
              <a:t> a = 2;</a:t>
            </a:r>
            <a:r>
              <a:rPr lang="uk-UA" sz="2000" dirty="0">
                <a:solidFill>
                  <a:srgbClr val="00B050"/>
                </a:solidFill>
                <a:latin typeface="Consolas"/>
                <a:cs typeface="Calibri"/>
              </a:rPr>
              <a:t>// 0000 0010 b</a:t>
            </a:r>
            <a:endParaRPr lang="uk-UA"/>
          </a:p>
        </p:txBody>
      </p:sp>
      <p:pic>
        <p:nvPicPr>
          <p:cNvPr id="4" name="Рисунок 4" descr="Зображення, що містить електроніка, схем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A4A6ACB6-3007-4D4C-8AE3-315A5478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55" y="3174082"/>
            <a:ext cx="8543327" cy="22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0F40D-7049-4DCE-85A1-881ADF74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586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Segoe UI"/>
              </a:rPr>
              <a:t>Створення змінної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6B03505-9142-4D8A-A594-77E079F4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60" y="11319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cs typeface="Calibri" panose="020F0502020204030204"/>
              </a:rPr>
              <a:t>Під час створення змінної необхідно вказати: </a:t>
            </a:r>
            <a:endParaRPr lang="uk-UA" sz="1800" dirty="0">
              <a:cs typeface="Calibri" panose="020F0502020204030204"/>
            </a:endParaRPr>
          </a:p>
          <a:p>
            <a:pPr marL="285750" indent="-285750"/>
            <a:r>
              <a:rPr lang="uk-UA" sz="1800" dirty="0">
                <a:cs typeface="Calibri" panose="020F0502020204030204"/>
              </a:rPr>
              <a:t>Ім'я змінної </a:t>
            </a:r>
            <a:r>
              <a:rPr lang="uk-UA" sz="1800" i="1" dirty="0">
                <a:cs typeface="Calibri"/>
              </a:rPr>
              <a:t>(ідентифікатор) </a:t>
            </a:r>
          </a:p>
          <a:p>
            <a:pPr marL="285750" indent="-285750"/>
            <a:r>
              <a:rPr lang="uk-UA" sz="1800" dirty="0">
                <a:cs typeface="Calibri"/>
              </a:rPr>
              <a:t>Тип змінної </a:t>
            </a:r>
          </a:p>
          <a:p>
            <a:pPr marL="285750" indent="-285750"/>
            <a:r>
              <a:rPr lang="uk-UA" sz="1800" dirty="0">
                <a:cs typeface="Calibri"/>
              </a:rPr>
              <a:t>Початкове значення </a:t>
            </a:r>
            <a:r>
              <a:rPr lang="uk-UA" sz="1800" i="1" dirty="0">
                <a:cs typeface="Calibri"/>
              </a:rPr>
              <a:t>(</a:t>
            </a:r>
            <a:r>
              <a:rPr lang="uk-UA" sz="1800" i="1" dirty="0" err="1">
                <a:cs typeface="Calibri"/>
              </a:rPr>
              <a:t>необовязкове</a:t>
            </a:r>
            <a:r>
              <a:rPr lang="uk-UA" sz="1800" i="1" dirty="0">
                <a:cs typeface="Calibri"/>
              </a:rPr>
              <a:t>)</a:t>
            </a:r>
            <a:r>
              <a:rPr lang="uk-UA" sz="1800" dirty="0">
                <a:cs typeface="Calibri"/>
              </a:rPr>
              <a:t> </a:t>
            </a:r>
            <a:endParaRPr lang="uk-UA">
              <a:cs typeface="Calibri" panose="020F0502020204030204"/>
            </a:endParaRPr>
          </a:p>
          <a:p>
            <a:pPr marL="0" indent="0">
              <a:buNone/>
            </a:pPr>
            <a:endParaRPr lang="uk-UA" sz="2000" dirty="0">
              <a:solidFill>
                <a:schemeClr val="accent1">
                  <a:lumMod val="75000"/>
                </a:schemeClr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uk-UA" sz="2000" b="1" dirty="0">
              <a:latin typeface="Consolas"/>
              <a:cs typeface="Calibri"/>
            </a:endParaRPr>
          </a:p>
        </p:txBody>
      </p:sp>
      <p:pic>
        <p:nvPicPr>
          <p:cNvPr id="4" name="Рисунок 4" descr="Зображення, що містить предмет, годинник, наручний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B5EEF59F-0BF1-4FF0-BFD4-B577ADA1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59" y="3101659"/>
            <a:ext cx="2743200" cy="128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9B4FBA-C70F-4765-85F0-96340C7B0758}"/>
              </a:ext>
            </a:extLst>
          </p:cNvPr>
          <p:cNvSpPr txBox="1"/>
          <p:nvPr/>
        </p:nvSpPr>
        <p:spPr>
          <a:xfrm>
            <a:off x="778069" y="5548194"/>
            <a:ext cx="5531427" cy="330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b="1" i="1" dirty="0" err="1">
                <a:latin typeface="Calibri,sans-serif"/>
              </a:rPr>
              <a:t>Ініціалізація</a:t>
            </a:r>
            <a:r>
              <a:rPr lang="en-US" sz="1550" b="1" i="1" dirty="0">
                <a:latin typeface="Calibri,sans-serif"/>
              </a:rPr>
              <a:t> </a:t>
            </a:r>
            <a:r>
              <a:rPr lang="en-US" sz="1550" b="1" i="1" dirty="0" err="1">
                <a:latin typeface="Calibri,sans-serif"/>
              </a:rPr>
              <a:t>змінної</a:t>
            </a:r>
            <a:r>
              <a:rPr lang="en-US" sz="1550" dirty="0">
                <a:latin typeface="Calibri,sans-serif"/>
              </a:rPr>
              <a:t> – </a:t>
            </a:r>
            <a:r>
              <a:rPr lang="en-US" sz="1550" dirty="0" err="1">
                <a:latin typeface="Calibri,sans-serif"/>
              </a:rPr>
              <a:t>це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перше</a:t>
            </a:r>
            <a:r>
              <a:rPr lang="en-US" sz="1550" dirty="0">
                <a:latin typeface="Calibri,sans-serif"/>
              </a:rPr>
              <a:t> </a:t>
            </a:r>
            <a:r>
              <a:rPr lang="en-US" sz="1550" dirty="0" err="1">
                <a:latin typeface="Calibri,sans-serif"/>
              </a:rPr>
              <a:t>присвоєння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їй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значення</a:t>
            </a:r>
            <a:r>
              <a:rPr lang="en-US" sz="1550" dirty="0">
                <a:latin typeface="Calibri,sans-serif"/>
              </a:rPr>
              <a:t>.</a:t>
            </a:r>
            <a:endParaRPr lang="en-US" sz="15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D9247-9FF4-4C43-8785-D74E03E6E58A}"/>
              </a:ext>
            </a:extLst>
          </p:cNvPr>
          <p:cNvSpPr txBox="1"/>
          <p:nvPr/>
        </p:nvSpPr>
        <p:spPr>
          <a:xfrm>
            <a:off x="5047962" y="2708012"/>
            <a:ext cx="2033154" cy="330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 err="1">
                <a:latin typeface="Calibri,sans-serif"/>
              </a:rPr>
              <a:t>Символ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присвоєння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5F76A-76CE-4C04-8231-811DA7FD0323}"/>
              </a:ext>
            </a:extLst>
          </p:cNvPr>
          <p:cNvSpPr txBox="1"/>
          <p:nvPr/>
        </p:nvSpPr>
        <p:spPr>
          <a:xfrm>
            <a:off x="3601893" y="4387875"/>
            <a:ext cx="1089314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 err="1">
                <a:latin typeface="Calibri,sans-serif"/>
              </a:rPr>
              <a:t>Тип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змінної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C4B47-A207-48A1-9BC8-A12AFDFD0BE7}"/>
              </a:ext>
            </a:extLst>
          </p:cNvPr>
          <p:cNvSpPr txBox="1"/>
          <p:nvPr/>
        </p:nvSpPr>
        <p:spPr>
          <a:xfrm>
            <a:off x="4848803" y="4387875"/>
            <a:ext cx="1686791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 err="1">
                <a:latin typeface="Calibri,sans-serif"/>
              </a:rPr>
              <a:t>Ім'я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змінної</a:t>
            </a:r>
            <a:r>
              <a:rPr lang="en-US" sz="1550" dirty="0">
                <a:latin typeface="Calibri,sans-serif"/>
              </a:rPr>
              <a:t> (</a:t>
            </a:r>
            <a:r>
              <a:rPr lang="uk-UA" sz="1550" i="1" dirty="0">
                <a:ea typeface="+mn-lt"/>
                <a:cs typeface="+mn-lt"/>
              </a:rPr>
              <a:t>ідентифікатор</a:t>
            </a:r>
            <a:r>
              <a:rPr lang="en-US" sz="1550" dirty="0">
                <a:latin typeface="Calibri,sans-serif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BAAA-AACE-4977-9CB1-AA90BB426D5A}"/>
              </a:ext>
            </a:extLst>
          </p:cNvPr>
          <p:cNvSpPr txBox="1"/>
          <p:nvPr/>
        </p:nvSpPr>
        <p:spPr>
          <a:xfrm>
            <a:off x="6875030" y="4457147"/>
            <a:ext cx="1565564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 err="1">
                <a:latin typeface="Calibri,sans-serif"/>
              </a:rPr>
              <a:t>Значення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змінної</a:t>
            </a:r>
            <a:endParaRPr lang="uk-UA" dirty="0" err="1"/>
          </a:p>
        </p:txBody>
      </p:sp>
    </p:spTree>
    <p:extLst>
      <p:ext uri="{BB962C8B-B14F-4D97-AF65-F5344CB8AC3E}">
        <p14:creationId xmlns:p14="http://schemas.microsoft.com/office/powerpoint/2010/main" val="27675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513FD-CC75-44DF-9FF0-73050837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3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Система числення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C8FA7-7838-4F58-98C6-EB839667D6D4}"/>
              </a:ext>
            </a:extLst>
          </p:cNvPr>
          <p:cNvSpPr txBox="1"/>
          <p:nvPr/>
        </p:nvSpPr>
        <p:spPr>
          <a:xfrm>
            <a:off x="4777317" y="136948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000" dirty="0"/>
              <a:t>Система числення</a:t>
            </a:r>
            <a:r>
              <a:rPr lang="uk-UA" sz="2000" dirty="0">
                <a:cs typeface="Calibri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FC22E-F335-48BA-9706-99C121635AC2}"/>
              </a:ext>
            </a:extLst>
          </p:cNvPr>
          <p:cNvSpPr txBox="1"/>
          <p:nvPr/>
        </p:nvSpPr>
        <p:spPr>
          <a:xfrm>
            <a:off x="946151" y="2194983"/>
            <a:ext cx="3716866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Позиційна</a:t>
            </a:r>
            <a:endParaRPr lang="en-US" sz="2000" i="1" dirty="0" err="1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/>
              <a:t>значення</a:t>
            </a:r>
            <a:r>
              <a:rPr lang="en-US" dirty="0"/>
              <a:t> </a:t>
            </a:r>
            <a:r>
              <a:rPr lang="en-US" dirty="0" err="1"/>
              <a:t>кожного</a:t>
            </a:r>
            <a:r>
              <a:rPr lang="en-US" dirty="0"/>
              <a:t> </a:t>
            </a:r>
            <a:r>
              <a:rPr lang="en-US" dirty="0" err="1"/>
              <a:t>числового</a:t>
            </a:r>
            <a:r>
              <a:rPr lang="en-US" dirty="0"/>
              <a:t> </a:t>
            </a:r>
            <a:r>
              <a:rPr lang="en-US" dirty="0" err="1"/>
              <a:t>знака</a:t>
            </a:r>
            <a:r>
              <a:rPr lang="en-US" dirty="0"/>
              <a:t> (</a:t>
            </a:r>
            <a:r>
              <a:rPr lang="en-US" dirty="0" err="1"/>
              <a:t>цифри</a:t>
            </a:r>
            <a:r>
              <a:rPr lang="en-US" dirty="0"/>
              <a:t>) в </a:t>
            </a:r>
            <a:r>
              <a:rPr lang="en-US" dirty="0" err="1"/>
              <a:t>записі</a:t>
            </a:r>
            <a:r>
              <a:rPr lang="en-US" dirty="0"/>
              <a:t> </a:t>
            </a:r>
            <a:r>
              <a:rPr lang="en-US" dirty="0" err="1"/>
              <a:t>числа</a:t>
            </a:r>
            <a:r>
              <a:rPr lang="en-US" dirty="0"/>
              <a:t> </a:t>
            </a:r>
            <a:r>
              <a:rPr lang="en-US" dirty="0" err="1"/>
              <a:t>залежить</a:t>
            </a:r>
            <a:r>
              <a:rPr lang="en-US" dirty="0"/>
              <a:t> </a:t>
            </a:r>
            <a:r>
              <a:rPr lang="en-US" dirty="0" err="1"/>
              <a:t>від</a:t>
            </a:r>
            <a:r>
              <a:rPr lang="en-US" dirty="0"/>
              <a:t> </a:t>
            </a:r>
            <a:r>
              <a:rPr lang="en-US" dirty="0" err="1"/>
              <a:t>його</a:t>
            </a:r>
            <a:r>
              <a:rPr lang="en-US" dirty="0"/>
              <a:t> </a:t>
            </a:r>
            <a:r>
              <a:rPr lang="en-US" dirty="0" err="1"/>
              <a:t>позиції</a:t>
            </a:r>
            <a:r>
              <a:rPr lang="en-US" dirty="0"/>
              <a:t> (</a:t>
            </a:r>
            <a:r>
              <a:rPr lang="en-US" dirty="0" err="1"/>
              <a:t>розряду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C76F9-7B6E-42F3-B147-34B691FF153A}"/>
              </a:ext>
            </a:extLst>
          </p:cNvPr>
          <p:cNvSpPr txBox="1"/>
          <p:nvPr/>
        </p:nvSpPr>
        <p:spPr>
          <a:xfrm>
            <a:off x="7412566" y="2163233"/>
            <a:ext cx="297603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Непозиційа</a:t>
            </a:r>
            <a:endParaRPr lang="en-US" sz="2000" i="1" dirty="0" err="1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значення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кожного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символу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залежить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від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місця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якому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він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стоїть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3A6672A-3755-4164-9B3D-528029A2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74" y="4104467"/>
            <a:ext cx="1895475" cy="1438275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BB5B2CE3-4982-43C3-B057-049CA42DD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925" y="4030663"/>
            <a:ext cx="2343150" cy="1590675"/>
          </a:xfrm>
          <a:prstGeom prst="rect">
            <a:avLst/>
          </a:prstGeom>
        </p:spPr>
      </p:pic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7AEC20DC-A20B-463B-9C3D-8E82DCDF72B7}"/>
              </a:ext>
            </a:extLst>
          </p:cNvPr>
          <p:cNvCxnSpPr/>
          <p:nvPr/>
        </p:nvCxnSpPr>
        <p:spPr>
          <a:xfrm>
            <a:off x="5882217" y="1765301"/>
            <a:ext cx="2882899" cy="38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18569959-31AE-4DF4-8513-4169614172BF}"/>
              </a:ext>
            </a:extLst>
          </p:cNvPr>
          <p:cNvCxnSpPr/>
          <p:nvPr/>
        </p:nvCxnSpPr>
        <p:spPr>
          <a:xfrm flipH="1">
            <a:off x="2769659" y="1760010"/>
            <a:ext cx="2937932" cy="43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9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1B83-5904-4F69-B39B-899207EF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397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Десяткова система числення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2EB9CD8-B822-4013-9BD9-1E85BB11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6668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Для запису числа використовуються цифри - 0123456789.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1FE2362-B215-421F-B77C-9ABD0B35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8" y="2735572"/>
            <a:ext cx="1962150" cy="1962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F2624-CFB5-4BDA-A141-6A4F1941FA49}"/>
              </a:ext>
            </a:extLst>
          </p:cNvPr>
          <p:cNvSpPr txBox="1"/>
          <p:nvPr/>
        </p:nvSpPr>
        <p:spPr>
          <a:xfrm>
            <a:off x="2777067" y="357081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600"/>
              <a:t>одиниці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9EF1E-5953-46F9-ADA6-77BEE7DA2B60}"/>
              </a:ext>
            </a:extLst>
          </p:cNvPr>
          <p:cNvSpPr txBox="1"/>
          <p:nvPr/>
        </p:nvSpPr>
        <p:spPr>
          <a:xfrm>
            <a:off x="2745316" y="384598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600"/>
              <a:t>десятки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B74C1-C1FE-4DBC-856F-4817CC655FFB}"/>
              </a:ext>
            </a:extLst>
          </p:cNvPr>
          <p:cNvSpPr txBox="1"/>
          <p:nvPr/>
        </p:nvSpPr>
        <p:spPr>
          <a:xfrm>
            <a:off x="2745317" y="413173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600"/>
              <a:t>сотні</a:t>
            </a:r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8ED65-DEA2-4310-82EF-7E3B91838F2E}"/>
              </a:ext>
            </a:extLst>
          </p:cNvPr>
          <p:cNvSpPr txBox="1"/>
          <p:nvPr/>
        </p:nvSpPr>
        <p:spPr>
          <a:xfrm>
            <a:off x="2745316" y="439631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600"/>
              <a:t>тисячні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3EC33-C564-4BE3-997F-5AFA173FFB38}"/>
              </a:ext>
            </a:extLst>
          </p:cNvPr>
          <p:cNvSpPr txBox="1"/>
          <p:nvPr/>
        </p:nvSpPr>
        <p:spPr>
          <a:xfrm>
            <a:off x="840317" y="1221317"/>
            <a:ext cx="67331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000" dirty="0"/>
              <a:t>Десяткова система числення</a:t>
            </a:r>
            <a:r>
              <a:rPr lang="uk-UA" sz="2000">
                <a:cs typeface="Calibri"/>
              </a:rPr>
              <a:t>​ є позиційною.</a:t>
            </a:r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96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7023D-9097-4313-A48B-6EC23902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980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Двійкова система числення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0C9845-A585-4589-A029-15A1A9C5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45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Двійкова система числення є позиційною.</a:t>
            </a: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Для запису числа використовуються цифри - 01.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F98DB25F-8D9C-49D0-BAB9-21BFA36B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42" y="2438400"/>
            <a:ext cx="249555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678DB-4B52-4A4D-9A2A-0231B1C0F746}"/>
              </a:ext>
            </a:extLst>
          </p:cNvPr>
          <p:cNvSpPr txBox="1"/>
          <p:nvPr/>
        </p:nvSpPr>
        <p:spPr>
          <a:xfrm>
            <a:off x="885645" y="5601419"/>
            <a:ext cx="7717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Внутрішнє представлення будь-якої інформації в комп'ютері є двійковим.</a:t>
            </a:r>
            <a:endParaRPr lang="en-US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" name="Рисунок 7" descr="Зображення, що містить комп’ютер, електроніка, сидить, ноутбу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E448398-3FDB-4C7D-BC10-7D6CD26D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306" y="4553881"/>
            <a:ext cx="2743200" cy="15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6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777CE-BCEF-433C-B174-43717BB7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696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Дванадцяткова система числення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71EFA01-ACC1-4BDB-A59C-184D5A24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Дванадцяткова система числення є позиційною.</a:t>
            </a: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Для запису числа використовуються цифри - 0123456789AB</a:t>
            </a:r>
          </a:p>
        </p:txBody>
      </p:sp>
      <p:pic>
        <p:nvPicPr>
          <p:cNvPr id="4" name="Рисунок 4" descr="Зображення, що містить предмет, годинник, фото, біл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D04ABEB-9F1B-4DD8-AAF5-618E5CE4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624" y="2454575"/>
            <a:ext cx="2562225" cy="2552700"/>
          </a:xfrm>
          <a:prstGeom prst="rect">
            <a:avLst/>
          </a:prstGeom>
        </p:spPr>
      </p:pic>
      <p:pic>
        <p:nvPicPr>
          <p:cNvPr id="6" name="Рисунок 6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9D55236E-AF16-4BD1-BFDA-C28218ED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05" y="3723736"/>
            <a:ext cx="24860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E768E-5ABF-48AD-A2DC-99BA5F54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187"/>
          </a:xfrm>
        </p:spPr>
        <p:txBody>
          <a:bodyPr>
            <a:normAutofit/>
          </a:bodyPr>
          <a:lstStyle/>
          <a:p>
            <a:r>
              <a:rPr lang="uk-UA" sz="3200" dirty="0" err="1">
                <a:ea typeface="+mj-lt"/>
                <a:cs typeface="+mj-lt"/>
              </a:rPr>
              <a:t>Шістнадцяткова</a:t>
            </a:r>
            <a:r>
              <a:rPr lang="uk-UA" sz="3200" dirty="0">
                <a:ea typeface="+mj-lt"/>
                <a:cs typeface="+mj-lt"/>
              </a:rPr>
              <a:t> система числення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ECD7667-ECBA-441E-8705-AD69F5E7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dirty="0" err="1">
                <a:ea typeface="+mn-lt"/>
                <a:cs typeface="+mn-lt"/>
              </a:rPr>
              <a:t>Шістнадцяткова</a:t>
            </a:r>
            <a:r>
              <a:rPr lang="uk-UA" sz="2000" dirty="0">
                <a:ea typeface="+mn-lt"/>
                <a:cs typeface="+mn-lt"/>
              </a:rPr>
              <a:t> система числення </a:t>
            </a:r>
            <a:r>
              <a:rPr lang="uk-UA" sz="2000" dirty="0">
                <a:cs typeface="Calibri"/>
              </a:rPr>
              <a:t>є позиційною.</a:t>
            </a:r>
            <a:endParaRPr lang="uk-UA" dirty="0"/>
          </a:p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Для запису числа використовуються цифри - 0123456789ABCDEF.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5EC3F6D-9DF0-41CF-B40E-C486C15C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2477837"/>
            <a:ext cx="3145766" cy="35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49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5758F-30E2-4A7E-BC01-FAAE71EE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696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Переведення десяткового числа в двійкове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81C33-71CA-4508-ACE3-0985A6055DA3}"/>
              </a:ext>
            </a:extLst>
          </p:cNvPr>
          <p:cNvSpPr txBox="1"/>
          <p:nvPr/>
        </p:nvSpPr>
        <p:spPr>
          <a:xfrm>
            <a:off x="7168551" y="1345721"/>
            <a:ext cx="42528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Щоб перетворити число, записане в десятковому форматі в двійковий, необхідно: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D1B2C-8967-4308-AB68-D9C520DC7D35}"/>
              </a:ext>
            </a:extLst>
          </p:cNvPr>
          <p:cNvSpPr txBox="1"/>
          <p:nvPr/>
        </p:nvSpPr>
        <p:spPr>
          <a:xfrm>
            <a:off x="7168552" y="2352135"/>
            <a:ext cx="452599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1) послідовно ділити задане число  і одержувані цілі частини на 2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/>
              <a:t> до тих пір, поки ціла </a:t>
            </a:r>
            <a:r>
              <a:rPr lang="en-US" dirty="0"/>
              <a:t>частина не стане менше 2-х.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2) отримані залишки від ділення, представлені цифрами з нового числення, записати у вигляді числа, починаючи з останньої цілої частини.</a:t>
            </a:r>
          </a:p>
        </p:txBody>
      </p:sp>
      <p:pic>
        <p:nvPicPr>
          <p:cNvPr id="6" name="Рисунок 6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F75760E7-55E0-469E-B7A9-1D983143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7" y="1548908"/>
            <a:ext cx="3807124" cy="41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92351-FE09-40E7-A4D7-3DA8B4E8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941"/>
          </a:xfrm>
        </p:spPr>
        <p:txBody>
          <a:bodyPr/>
          <a:lstStyle/>
          <a:p>
            <a:r>
              <a:rPr lang="uk-UA" sz="3200">
                <a:latin typeface="Calibri"/>
                <a:ea typeface="+mj-lt"/>
                <a:cs typeface="Calibri"/>
              </a:rPr>
              <a:t>Переведення </a:t>
            </a:r>
            <a:r>
              <a:rPr lang="uk-UA" sz="3200">
                <a:latin typeface="Calibri"/>
                <a:ea typeface="+mj-lt"/>
                <a:cs typeface="+mj-lt"/>
              </a:rPr>
              <a:t>двійкового числа в десяткове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8EDE5-D035-42DC-814D-4B3ABB48E223}"/>
              </a:ext>
            </a:extLst>
          </p:cNvPr>
          <p:cNvSpPr txBox="1"/>
          <p:nvPr/>
        </p:nvSpPr>
        <p:spPr>
          <a:xfrm>
            <a:off x="7240438" y="1604512"/>
            <a:ext cx="35770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Щоб перетворити число, </a:t>
            </a:r>
            <a:r>
              <a:rPr lang="en-US"/>
              <a:t>записане в двійковому </a:t>
            </a:r>
            <a:r>
              <a:rPr lang="en-US" dirty="0"/>
              <a:t>форматі в десятковий, необхідно: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41BEF-47C7-4619-BB1A-F025EB73CEC9}"/>
              </a:ext>
            </a:extLst>
          </p:cNvPr>
          <p:cNvSpPr txBox="1"/>
          <p:nvPr/>
        </p:nvSpPr>
        <p:spPr>
          <a:xfrm>
            <a:off x="7240438" y="2769080"/>
            <a:ext cx="357708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1) Замінити 1 в числі на 2, зведену </a:t>
            </a:r>
            <a:r>
              <a:rPr lang="en-US"/>
              <a:t>у степінь відповідно до розряду </a:t>
            </a:r>
            <a:r>
              <a:rPr lang="en-US" dirty="0"/>
              <a:t>цієї 1.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2) Виконати додавання отриманих значень.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1D84321-9E99-473A-86C1-9DC26157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1598174"/>
            <a:ext cx="3505200" cy="40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29570-A4B8-4A14-807B-2284DDBF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897"/>
          </a:xfrm>
        </p:spPr>
        <p:txBody>
          <a:bodyPr>
            <a:normAutofit fontScale="90000"/>
          </a:bodyPr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Операти́вна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па́м'ять</a:t>
            </a:r>
            <a:r>
              <a:rPr lang="uk-UA" sz="3200" dirty="0">
                <a:latin typeface="Calibri"/>
                <a:cs typeface="Calibri Light"/>
              </a:rPr>
              <a:t> </a:t>
            </a:r>
            <a:r>
              <a:rPr lang="uk-UA" sz="3200" dirty="0">
                <a:latin typeface="Calibri"/>
                <a:cs typeface="Segoe UI"/>
              </a:rPr>
              <a:t>(RAM)</a:t>
            </a:r>
            <a:endParaRPr lang="uk-UA" sz="3200" dirty="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електроніка, схем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E8A6F363-2004-46BE-BD10-783B3A9D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7" y="2272475"/>
            <a:ext cx="8799627" cy="2101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A4580-4725-402B-A497-9D04930C968E}"/>
              </a:ext>
            </a:extLst>
          </p:cNvPr>
          <p:cNvSpPr txBox="1"/>
          <p:nvPr/>
        </p:nvSpPr>
        <p:spPr>
          <a:xfrm>
            <a:off x="837096" y="1267791"/>
            <a:ext cx="105840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222222"/>
                </a:solidFill>
                <a:latin typeface="Calibri"/>
                <a:cs typeface="Arial"/>
              </a:rPr>
              <a:t>Оперативна</a:t>
            </a:r>
            <a:r>
              <a:rPr lang="en-US" sz="2000" b="1" dirty="0">
                <a:solidFill>
                  <a:srgbClr val="222222"/>
                </a:solidFill>
                <a:latin typeface="Calibri"/>
                <a:cs typeface="Arial"/>
              </a:rPr>
              <a:t> </a:t>
            </a:r>
            <a:r>
              <a:rPr lang="en-US" sz="2000" b="1" dirty="0" err="1">
                <a:solidFill>
                  <a:srgbClr val="222222"/>
                </a:solidFill>
                <a:latin typeface="Calibri"/>
                <a:cs typeface="Arial"/>
              </a:rPr>
              <a:t>пам'ять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 —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швидкодійна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пам'ять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призначена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для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запису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зберігання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та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читання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інформації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 у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процесі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 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роботи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/>
                <a:cs typeface="Arial"/>
              </a:rPr>
              <a:t>компютера</a:t>
            </a:r>
            <a:r>
              <a:rPr lang="en-US" sz="2000" dirty="0">
                <a:solidFill>
                  <a:srgbClr val="222222"/>
                </a:solidFill>
                <a:latin typeface="Calibri"/>
                <a:cs typeface="Arial"/>
              </a:rPr>
              <a:t>.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83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98196-0B8C-4228-A610-C6C9699F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696"/>
          </a:xfrm>
        </p:spPr>
        <p:txBody>
          <a:bodyPr/>
          <a:lstStyle/>
          <a:p>
            <a:r>
              <a:rPr lang="uk-UA" sz="3200">
                <a:latin typeface="Calibri"/>
                <a:ea typeface="+mj-lt"/>
                <a:cs typeface="Calibri"/>
              </a:rPr>
              <a:t>Переведення </a:t>
            </a:r>
            <a:r>
              <a:rPr lang="uk-UA" sz="3200">
                <a:latin typeface="Calibri"/>
                <a:ea typeface="+mj-lt"/>
                <a:cs typeface="+mj-lt"/>
              </a:rPr>
              <a:t>десяткового числа в шістнадцяткове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10A14-5BDE-42F8-A7F9-97148BCEA13E}"/>
              </a:ext>
            </a:extLst>
          </p:cNvPr>
          <p:cNvSpPr txBox="1"/>
          <p:nvPr/>
        </p:nvSpPr>
        <p:spPr>
          <a:xfrm>
            <a:off x="7024777" y="1561381"/>
            <a:ext cx="34908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Щоб перетворити число, записане в десятковому форматі в шістнадцятковий, необхідно: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49D62-7F93-4885-825C-3CD67F306778}"/>
              </a:ext>
            </a:extLst>
          </p:cNvPr>
          <p:cNvSpPr txBox="1"/>
          <p:nvPr/>
        </p:nvSpPr>
        <p:spPr>
          <a:xfrm>
            <a:off x="7024777" y="2927230"/>
            <a:ext cx="445410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1) послідовно ділити задане число і одержувані цілі частини на 16 до тих пір, поки ціла частина не стане менше 16-ти.</a:t>
            </a:r>
          </a:p>
          <a:p>
            <a:endParaRPr lang="en-US" dirty="0"/>
          </a:p>
          <a:p>
            <a:r>
              <a:rPr lang="en-US"/>
              <a:t>2) отримані залишки від ділення, представлені цифрами з нового числення, записати у вигляді числа, починаючи з останньої цілої частини.</a:t>
            </a:r>
          </a:p>
        </p:txBody>
      </p:sp>
      <p:pic>
        <p:nvPicPr>
          <p:cNvPr id="6" name="Рисунок 6" descr="Зображення, що містить текст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2CA28A8-597A-49AC-9313-9A62FBF7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3" y="1598036"/>
            <a:ext cx="3548332" cy="36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6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ECE0E-579B-4E35-8C71-3FF5D514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28"/>
          </a:xfrm>
        </p:spPr>
        <p:txBody>
          <a:bodyPr/>
          <a:lstStyle/>
          <a:p>
            <a:r>
              <a:rPr lang="uk-UA" sz="3200">
                <a:latin typeface="Calibri"/>
                <a:ea typeface="+mj-lt"/>
                <a:cs typeface="Calibri"/>
              </a:rPr>
              <a:t>Переведення </a:t>
            </a:r>
            <a:r>
              <a:rPr lang="uk-UA" sz="3200">
                <a:latin typeface="Calibri"/>
                <a:ea typeface="+mj-lt"/>
                <a:cs typeface="+mj-lt"/>
              </a:rPr>
              <a:t>шістнадцяткове число в десяткове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0E502-7CA6-4F51-BBA1-3DD65E5241BA}"/>
              </a:ext>
            </a:extLst>
          </p:cNvPr>
          <p:cNvSpPr txBox="1"/>
          <p:nvPr/>
        </p:nvSpPr>
        <p:spPr>
          <a:xfrm>
            <a:off x="7024778" y="1532627"/>
            <a:ext cx="40515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Щоб перетворити число, записане в шістнадцятковому форматі в десятковий, необхідно: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A0003-CDE1-4EFD-AF9A-8A9DEF5099EF}"/>
              </a:ext>
            </a:extLst>
          </p:cNvPr>
          <p:cNvSpPr txBox="1"/>
          <p:nvPr/>
        </p:nvSpPr>
        <p:spPr>
          <a:xfrm>
            <a:off x="7024777" y="2740325"/>
            <a:ext cx="40515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1) Число помножити на 16 в степені відповідно до розряду.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2) Виконати додавання отриманих значень.</a:t>
            </a:r>
          </a:p>
        </p:txBody>
      </p:sp>
      <p:pic>
        <p:nvPicPr>
          <p:cNvPr id="8" name="Рисунок 8" descr="Зображення, що містить стіл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D071E098-05A6-4CDC-AB96-510DA387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34" y="1529441"/>
            <a:ext cx="4569124" cy="3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8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7ECA6-B4E2-4ABD-A3F3-4AB9CC30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146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Calibri"/>
              </a:rPr>
              <a:t>Переведення </a:t>
            </a:r>
            <a:r>
              <a:rPr lang="uk-UA" sz="3200">
                <a:latin typeface="Calibri"/>
                <a:ea typeface="+mj-lt"/>
                <a:cs typeface="+mj-lt"/>
              </a:rPr>
              <a:t>числа з однієї системи в іншу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знімок екрана, комп’ютер, монітор, біл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855B414B-D7C2-4711-A183-79F6046E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837863"/>
            <a:ext cx="9346799" cy="379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D383B-4FD7-42FF-B517-50E92E9A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65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Типи даних</a:t>
            </a:r>
            <a:endParaRPr lang="uk-UA" sz="3200" dirty="0">
              <a:latin typeface="Calibri"/>
              <a:cs typeface="Calibri Light"/>
            </a:endParaRPr>
          </a:p>
        </p:txBody>
      </p:sp>
      <p:pic>
        <p:nvPicPr>
          <p:cNvPr id="6" name="Рисунок 6" descr="Зображення, що містить карта, текст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A4D1CB1F-F197-45BD-9106-0DFB8F41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13" y="1187128"/>
            <a:ext cx="8477178" cy="4826726"/>
          </a:xfrm>
        </p:spPr>
      </p:pic>
    </p:spTree>
    <p:extLst>
      <p:ext uri="{BB962C8B-B14F-4D97-AF65-F5344CB8AC3E}">
        <p14:creationId xmlns:p14="http://schemas.microsoft.com/office/powerpoint/2010/main" val="300976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2D5ED89-14A7-4B88-AD67-542F36E4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65"/>
            <a:ext cx="10515600" cy="643855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uk-UA" sz="1400" dirty="0" err="1">
                <a:cs typeface="Calibri"/>
              </a:rPr>
              <a:t>Task</a:t>
            </a:r>
            <a:r>
              <a:rPr lang="uk-UA" sz="1400" dirty="0">
                <a:cs typeface="Calibri"/>
              </a:rPr>
              <a:t> 1</a:t>
            </a:r>
          </a:p>
          <a:p>
            <a:pPr marL="0" indent="0">
              <a:buNone/>
            </a:pPr>
            <a:r>
              <a:rPr lang="ru" sz="1400" dirty="0" err="1">
                <a:ea typeface="+mn-lt"/>
                <a:cs typeface="+mn-lt"/>
              </a:rPr>
              <a:t>Використовуючи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Visual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Studio</a:t>
            </a:r>
            <a:r>
              <a:rPr lang="ru" sz="1400" dirty="0">
                <a:ea typeface="+mn-lt"/>
                <a:cs typeface="+mn-lt"/>
              </a:rPr>
              <a:t>, </a:t>
            </a:r>
            <a:r>
              <a:rPr lang="ru" sz="1400" dirty="0" err="1">
                <a:ea typeface="+mn-lt"/>
                <a:cs typeface="+mn-lt"/>
              </a:rPr>
              <a:t>створіть</a:t>
            </a:r>
            <a:r>
              <a:rPr lang="ru" sz="1400" dirty="0">
                <a:ea typeface="+mn-lt"/>
                <a:cs typeface="+mn-lt"/>
              </a:rPr>
              <a:t> проект за шаблоном </a:t>
            </a:r>
            <a:r>
              <a:rPr lang="ru" sz="1400" dirty="0" err="1">
                <a:ea typeface="+mn-lt"/>
                <a:cs typeface="+mn-lt"/>
              </a:rPr>
              <a:t>Console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Application</a:t>
            </a:r>
            <a:r>
              <a:rPr lang="ru" sz="1400" dirty="0">
                <a:ea typeface="+mn-lt"/>
                <a:cs typeface="+mn-lt"/>
              </a:rPr>
              <a:t>, </a:t>
            </a:r>
            <a:r>
              <a:rPr lang="ru" sz="1400" dirty="0" err="1">
                <a:ea typeface="+mn-lt"/>
                <a:cs typeface="+mn-lt"/>
              </a:rPr>
              <a:t>назвіть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його</a:t>
            </a:r>
            <a:r>
              <a:rPr lang="ru" sz="1400" dirty="0">
                <a:ea typeface="+mn-lt"/>
                <a:cs typeface="+mn-lt"/>
              </a:rPr>
              <a:t> Lesson001_Task1.</a:t>
            </a:r>
            <a:r>
              <a:rPr lang="uk-UA" sz="14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uk-UA" sz="1400" dirty="0">
                <a:cs typeface="Calibri"/>
              </a:rPr>
              <a:t>Створіть змінні усіх </a:t>
            </a:r>
            <a:r>
              <a:rPr lang="uk-UA" sz="1400" dirty="0" err="1">
                <a:cs typeface="Calibri"/>
              </a:rPr>
              <a:t>цілочисельних</a:t>
            </a:r>
            <a:r>
              <a:rPr lang="uk-UA" sz="1400" dirty="0">
                <a:cs typeface="Calibri"/>
              </a:rPr>
              <a:t> типів і запишіть у них значення, які назве викладач.</a:t>
            </a:r>
          </a:p>
          <a:p>
            <a:pPr marL="0" indent="0">
              <a:buNone/>
            </a:pPr>
            <a:r>
              <a:rPr lang="uk-UA" sz="1400" dirty="0">
                <a:cs typeface="Calibri"/>
              </a:rPr>
              <a:t>Виведіть їх на екран за допомогою </a:t>
            </a:r>
            <a:r>
              <a:rPr lang="uk-UA" sz="1400" dirty="0" err="1">
                <a:cs typeface="Calibri"/>
              </a:rPr>
              <a:t>комади</a:t>
            </a:r>
            <a:r>
              <a:rPr lang="uk-UA" sz="1400" dirty="0">
                <a:cs typeface="Calibri"/>
              </a:rPr>
              <a:t> </a:t>
            </a:r>
            <a:r>
              <a:rPr lang="uk-UA" sz="1400" dirty="0" err="1">
                <a:cs typeface="Calibri"/>
              </a:rPr>
              <a:t>Console.WriteLine</a:t>
            </a:r>
            <a:r>
              <a:rPr lang="uk-UA" sz="1400" dirty="0">
                <a:cs typeface="Calibri"/>
              </a:rPr>
              <a:t>().</a:t>
            </a:r>
          </a:p>
          <a:p>
            <a:pPr marL="0" indent="0">
              <a:buNone/>
            </a:pPr>
            <a:r>
              <a:rPr lang="uk-UA" sz="1400" dirty="0" err="1">
                <a:ea typeface="+mn-lt"/>
                <a:cs typeface="+mn-lt"/>
              </a:rPr>
              <a:t>Task</a:t>
            </a:r>
            <a:r>
              <a:rPr lang="uk-UA" sz="1400" dirty="0">
                <a:ea typeface="+mn-lt"/>
                <a:cs typeface="+mn-lt"/>
              </a:rPr>
              <a:t> 2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ru" sz="1400" dirty="0" err="1">
                <a:cs typeface="Calibri"/>
              </a:rPr>
              <a:t>Використовуючи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Visual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Studio</a:t>
            </a:r>
            <a:r>
              <a:rPr lang="ru" sz="1400" dirty="0">
                <a:cs typeface="Calibri"/>
              </a:rPr>
              <a:t>, </a:t>
            </a:r>
            <a:r>
              <a:rPr lang="ru" sz="1400" dirty="0" err="1">
                <a:cs typeface="Calibri"/>
              </a:rPr>
              <a:t>створіть</a:t>
            </a:r>
            <a:r>
              <a:rPr lang="ru" sz="1400" dirty="0">
                <a:cs typeface="Calibri"/>
              </a:rPr>
              <a:t> проект за шаблоном </a:t>
            </a:r>
            <a:r>
              <a:rPr lang="ru" sz="1400" dirty="0" err="1">
                <a:cs typeface="Calibri"/>
              </a:rPr>
              <a:t>Console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Application</a:t>
            </a:r>
            <a:r>
              <a:rPr lang="ru" sz="1400" dirty="0">
                <a:cs typeface="Calibri"/>
              </a:rPr>
              <a:t>, </a:t>
            </a:r>
            <a:r>
              <a:rPr lang="ru" sz="1400" dirty="0" err="1">
                <a:cs typeface="Calibri"/>
              </a:rPr>
              <a:t>назвіть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його</a:t>
            </a:r>
            <a:r>
              <a:rPr lang="ru" sz="1400" dirty="0">
                <a:cs typeface="Calibri"/>
              </a:rPr>
              <a:t> Lesson001_Task2.</a:t>
            </a:r>
            <a:r>
              <a:rPr lang="uk-UA" sz="1400" dirty="0">
                <a:cs typeface="Calibri"/>
              </a:rPr>
              <a:t> 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ea typeface="+mn-lt"/>
                <a:cs typeface="+mn-lt"/>
              </a:rPr>
              <a:t>Створіть змінну </a:t>
            </a:r>
            <a:r>
              <a:rPr lang="uk-UA" sz="1400" dirty="0" err="1">
                <a:ea typeface="+mn-lt"/>
                <a:cs typeface="+mn-lt"/>
              </a:rPr>
              <a:t>цілочисельного</a:t>
            </a:r>
            <a:r>
              <a:rPr lang="uk-UA" sz="1400" dirty="0">
                <a:ea typeface="+mn-lt"/>
                <a:cs typeface="+mn-lt"/>
              </a:rPr>
              <a:t> типу </a:t>
            </a:r>
            <a:r>
              <a:rPr lang="uk-UA" sz="1400" dirty="0" err="1">
                <a:solidFill>
                  <a:srgbClr val="0070C0"/>
                </a:solidFill>
                <a:ea typeface="+mn-lt"/>
                <a:cs typeface="+mn-lt"/>
              </a:rPr>
              <a:t>int</a:t>
            </a:r>
            <a:r>
              <a:rPr lang="uk-UA" sz="14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uk-UA" sz="1400" dirty="0">
                <a:ea typeface="+mn-lt"/>
                <a:cs typeface="+mn-lt"/>
              </a:rPr>
              <a:t>і запишіть у неї рік свого народження .</a:t>
            </a:r>
          </a:p>
          <a:p>
            <a:pPr marL="0" indent="0">
              <a:buNone/>
            </a:pPr>
            <a:r>
              <a:rPr lang="uk-UA" sz="1400" dirty="0">
                <a:ea typeface="+mn-lt"/>
                <a:cs typeface="+mn-lt"/>
              </a:rPr>
              <a:t>Виведіть її на екран за допомогою </a:t>
            </a:r>
            <a:r>
              <a:rPr lang="uk-UA" sz="1400" dirty="0" err="1">
                <a:ea typeface="+mn-lt"/>
                <a:cs typeface="+mn-lt"/>
              </a:rPr>
              <a:t>комади</a:t>
            </a:r>
            <a:r>
              <a:rPr lang="uk-UA" sz="1400" dirty="0">
                <a:ea typeface="+mn-lt"/>
                <a:cs typeface="+mn-lt"/>
              </a:rPr>
              <a:t> </a:t>
            </a:r>
            <a:r>
              <a:rPr lang="uk-UA" sz="1400" dirty="0" err="1">
                <a:ea typeface="+mn-lt"/>
                <a:cs typeface="+mn-lt"/>
              </a:rPr>
              <a:t>Console.WriteLine</a:t>
            </a:r>
            <a:r>
              <a:rPr lang="uk-UA" sz="1400" dirty="0">
                <a:ea typeface="+mn-lt"/>
                <a:cs typeface="+mn-lt"/>
              </a:rPr>
              <a:t>().</a:t>
            </a:r>
          </a:p>
          <a:p>
            <a:pPr marL="0" indent="0">
              <a:buNone/>
            </a:pPr>
            <a:r>
              <a:rPr lang="uk-UA" sz="1400" dirty="0" err="1">
                <a:cs typeface="Calibri"/>
              </a:rPr>
              <a:t>Task</a:t>
            </a:r>
            <a:r>
              <a:rPr lang="uk-UA" sz="1400" dirty="0">
                <a:cs typeface="Calibri"/>
              </a:rPr>
              <a:t> 3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" sz="1400" dirty="0" err="1">
                <a:ea typeface="+mn-lt"/>
                <a:cs typeface="+mn-lt"/>
              </a:rPr>
              <a:t>Використовуючи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Visual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Studio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створіть</a:t>
            </a:r>
            <a:r>
              <a:rPr lang="ru" sz="1400" dirty="0">
                <a:ea typeface="+mn-lt"/>
                <a:cs typeface="+mn-lt"/>
              </a:rPr>
              <a:t> проект за шаблоном </a:t>
            </a:r>
            <a:r>
              <a:rPr lang="ru" sz="1400" dirty="0" err="1">
                <a:ea typeface="+mn-lt"/>
                <a:cs typeface="+mn-lt"/>
              </a:rPr>
              <a:t>Console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Application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назвіть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його</a:t>
            </a:r>
            <a:r>
              <a:rPr lang="ru" sz="1400" dirty="0">
                <a:ea typeface="+mn-lt"/>
                <a:cs typeface="+mn-lt"/>
              </a:rPr>
              <a:t> Lesson001_Task3.</a:t>
            </a:r>
            <a:r>
              <a:rPr lang="uk-UA" sz="1400" dirty="0">
                <a:ea typeface="+mn-lt"/>
                <a:cs typeface="+mn-lt"/>
              </a:rPr>
              <a:t> 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cs typeface="Calibri"/>
              </a:rPr>
              <a:t>Створіть змінну типу </a:t>
            </a:r>
            <a:r>
              <a:rPr lang="uk-UA" sz="1400" dirty="0" err="1">
                <a:solidFill>
                  <a:srgbClr val="0070C0"/>
                </a:solidFill>
                <a:cs typeface="Calibri"/>
              </a:rPr>
              <a:t>decimal</a:t>
            </a:r>
            <a:r>
              <a:rPr lang="uk-UA" sz="1400" dirty="0">
                <a:solidFill>
                  <a:srgbClr val="0070C0"/>
                </a:solidFill>
                <a:cs typeface="Calibri"/>
              </a:rPr>
              <a:t> </a:t>
            </a:r>
            <a:r>
              <a:rPr lang="uk-UA" sz="1400" dirty="0">
                <a:cs typeface="Calibri"/>
              </a:rPr>
              <a:t>і запишіть у неї кількість грошей у вашому гаманці або на картці, з копійками.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cs typeface="Calibri"/>
              </a:rPr>
              <a:t>Виведіть її на екран за допомогою </a:t>
            </a:r>
            <a:r>
              <a:rPr lang="uk-UA" sz="1400" dirty="0" err="1">
                <a:cs typeface="Calibri"/>
              </a:rPr>
              <a:t>комади</a:t>
            </a:r>
            <a:r>
              <a:rPr lang="uk-UA" sz="1400" dirty="0">
                <a:cs typeface="Calibri"/>
              </a:rPr>
              <a:t> </a:t>
            </a:r>
            <a:r>
              <a:rPr lang="uk-UA" sz="1400" dirty="0" err="1">
                <a:cs typeface="Calibri"/>
              </a:rPr>
              <a:t>Console.WriteLine</a:t>
            </a:r>
            <a:r>
              <a:rPr lang="uk-UA" sz="1400" dirty="0">
                <a:cs typeface="Calibri"/>
              </a:rPr>
              <a:t>().</a:t>
            </a:r>
          </a:p>
          <a:p>
            <a:pPr marL="0" indent="0">
              <a:buNone/>
            </a:pPr>
            <a:r>
              <a:rPr lang="uk-UA" sz="1400" dirty="0" err="1">
                <a:ea typeface="+mn-lt"/>
                <a:cs typeface="+mn-lt"/>
              </a:rPr>
              <a:t>Task</a:t>
            </a:r>
            <a:r>
              <a:rPr lang="uk-UA" sz="1400" dirty="0">
                <a:ea typeface="+mn-lt"/>
                <a:cs typeface="+mn-lt"/>
              </a:rPr>
              <a:t> 4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" sz="1400" dirty="0" err="1">
                <a:cs typeface="Calibri"/>
              </a:rPr>
              <a:t>Використовуючи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Visual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Studio</a:t>
            </a:r>
            <a:r>
              <a:rPr lang="ru" sz="1400" dirty="0">
                <a:cs typeface="Calibri"/>
              </a:rPr>
              <a:t>, </a:t>
            </a:r>
            <a:r>
              <a:rPr lang="ru" sz="1400" dirty="0" err="1">
                <a:cs typeface="Calibri"/>
              </a:rPr>
              <a:t>створіть</a:t>
            </a:r>
            <a:r>
              <a:rPr lang="ru" sz="1400" dirty="0">
                <a:cs typeface="Calibri"/>
              </a:rPr>
              <a:t> проект за шаблоном </a:t>
            </a:r>
            <a:r>
              <a:rPr lang="ru" sz="1400" dirty="0" err="1">
                <a:cs typeface="Calibri"/>
              </a:rPr>
              <a:t>Console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Application</a:t>
            </a:r>
            <a:r>
              <a:rPr lang="ru" sz="1400" dirty="0">
                <a:cs typeface="Calibri"/>
              </a:rPr>
              <a:t>, </a:t>
            </a:r>
            <a:r>
              <a:rPr lang="ru" sz="1400" dirty="0" err="1">
                <a:cs typeface="Calibri"/>
              </a:rPr>
              <a:t>назвіть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його</a:t>
            </a:r>
            <a:r>
              <a:rPr lang="ru" sz="1400" dirty="0">
                <a:cs typeface="Calibri"/>
              </a:rPr>
              <a:t> Lesson001_Task4.</a:t>
            </a:r>
            <a:r>
              <a:rPr lang="uk-UA" sz="1400" dirty="0">
                <a:cs typeface="Calibri"/>
              </a:rPr>
              <a:t> 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ea typeface="+mn-lt"/>
                <a:cs typeface="+mn-lt"/>
              </a:rPr>
              <a:t>Створіть змінні типу </a:t>
            </a:r>
            <a:r>
              <a:rPr lang="uk-UA" sz="1400" dirty="0" err="1">
                <a:solidFill>
                  <a:srgbClr val="0070C0"/>
                </a:solidFill>
                <a:ea typeface="+mn-lt"/>
                <a:cs typeface="+mn-lt"/>
              </a:rPr>
              <a:t>double</a:t>
            </a:r>
            <a:r>
              <a:rPr lang="uk-UA" sz="1400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uk-UA" sz="1400" dirty="0">
                <a:ea typeface="+mn-lt"/>
                <a:cs typeface="+mn-lt"/>
              </a:rPr>
              <a:t>і </a:t>
            </a:r>
            <a:r>
              <a:rPr lang="uk-UA" sz="1400" dirty="0" err="1">
                <a:solidFill>
                  <a:srgbClr val="0070C0"/>
                </a:solidFill>
                <a:ea typeface="+mn-lt"/>
                <a:cs typeface="+mn-lt"/>
              </a:rPr>
              <a:t>float</a:t>
            </a:r>
            <a:r>
              <a:rPr lang="uk-UA" sz="14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uk-UA" sz="1400" dirty="0">
                <a:ea typeface="+mn-lt"/>
                <a:cs typeface="+mn-lt"/>
              </a:rPr>
              <a:t>і запишіть у них результат від ділення 1 на 2.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ea typeface="+mn-lt"/>
                <a:cs typeface="+mn-lt"/>
              </a:rPr>
              <a:t>Виведіть їх на екран за допомогою </a:t>
            </a:r>
            <a:r>
              <a:rPr lang="uk-UA" sz="1400" dirty="0" err="1">
                <a:ea typeface="+mn-lt"/>
                <a:cs typeface="+mn-lt"/>
              </a:rPr>
              <a:t>комади</a:t>
            </a:r>
            <a:r>
              <a:rPr lang="uk-UA" sz="1400" dirty="0">
                <a:ea typeface="+mn-lt"/>
                <a:cs typeface="+mn-lt"/>
              </a:rPr>
              <a:t> </a:t>
            </a:r>
            <a:r>
              <a:rPr lang="uk-UA" sz="1400" dirty="0" err="1">
                <a:ea typeface="+mn-lt"/>
                <a:cs typeface="+mn-lt"/>
              </a:rPr>
              <a:t>Console.WriteLine</a:t>
            </a:r>
            <a:r>
              <a:rPr lang="uk-UA" sz="1400" dirty="0">
                <a:ea typeface="+mn-lt"/>
                <a:cs typeface="+mn-lt"/>
              </a:rPr>
              <a:t>().</a:t>
            </a:r>
          </a:p>
          <a:p>
            <a:pPr marL="0" indent="0">
              <a:buNone/>
            </a:pPr>
            <a:r>
              <a:rPr lang="uk-UA" sz="1400" dirty="0" err="1">
                <a:cs typeface="Calibri"/>
              </a:rPr>
              <a:t>Task</a:t>
            </a:r>
            <a:r>
              <a:rPr lang="uk-UA" sz="1400" dirty="0">
                <a:cs typeface="Calibri"/>
              </a:rPr>
              <a:t> 5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" sz="1400" dirty="0" err="1">
                <a:ea typeface="+mn-lt"/>
                <a:cs typeface="+mn-lt"/>
              </a:rPr>
              <a:t>Використовуючи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Visual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Studio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створіть</a:t>
            </a:r>
            <a:r>
              <a:rPr lang="ru" sz="1400" dirty="0">
                <a:ea typeface="+mn-lt"/>
                <a:cs typeface="+mn-lt"/>
              </a:rPr>
              <a:t> проект за шаблоном </a:t>
            </a:r>
            <a:r>
              <a:rPr lang="ru" sz="1400" dirty="0" err="1">
                <a:ea typeface="+mn-lt"/>
                <a:cs typeface="+mn-lt"/>
              </a:rPr>
              <a:t>Console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Application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назвіть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його</a:t>
            </a:r>
            <a:r>
              <a:rPr lang="ru" sz="1400" dirty="0">
                <a:ea typeface="+mn-lt"/>
                <a:cs typeface="+mn-lt"/>
              </a:rPr>
              <a:t> Lesson001_Task5.</a:t>
            </a:r>
            <a:r>
              <a:rPr lang="uk-UA" sz="1400" dirty="0">
                <a:ea typeface="+mn-lt"/>
                <a:cs typeface="+mn-lt"/>
              </a:rPr>
              <a:t> 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cs typeface="Calibri"/>
              </a:rPr>
              <a:t>Створіть змінні типу </a:t>
            </a:r>
            <a:r>
              <a:rPr lang="uk-UA" sz="1400" dirty="0" err="1">
                <a:solidFill>
                  <a:srgbClr val="0070C0"/>
                </a:solidFill>
                <a:cs typeface="Calibri"/>
              </a:rPr>
              <a:t>string</a:t>
            </a:r>
            <a:r>
              <a:rPr lang="uk-UA" sz="1400" dirty="0">
                <a:solidFill>
                  <a:srgbClr val="0070C0"/>
                </a:solidFill>
                <a:cs typeface="Calibri"/>
              </a:rPr>
              <a:t> </a:t>
            </a:r>
            <a:r>
              <a:rPr lang="uk-UA" sz="1400" dirty="0">
                <a:cs typeface="Calibri"/>
              </a:rPr>
              <a:t>і запишіть у них П.І.ПБ.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cs typeface="Calibri"/>
              </a:rPr>
              <a:t>Виведіть їх на екран за допомогою </a:t>
            </a:r>
            <a:r>
              <a:rPr lang="uk-UA" sz="1400" dirty="0" err="1">
                <a:cs typeface="Calibri"/>
              </a:rPr>
              <a:t>комади</a:t>
            </a:r>
            <a:r>
              <a:rPr lang="uk-UA" sz="1400" dirty="0">
                <a:cs typeface="Calibri"/>
              </a:rPr>
              <a:t> </a:t>
            </a:r>
            <a:r>
              <a:rPr lang="uk-UA" sz="1400" dirty="0" err="1">
                <a:cs typeface="Calibri"/>
              </a:rPr>
              <a:t>Console.WriteLine</a:t>
            </a:r>
            <a:r>
              <a:rPr lang="uk-UA" sz="1400" dirty="0">
                <a:cs typeface="Calibri"/>
              </a:rPr>
              <a:t>() з форматуванням </a:t>
            </a:r>
            <a:r>
              <a:rPr lang="uk-UA" sz="1400" dirty="0">
                <a:solidFill>
                  <a:srgbClr val="FF0000"/>
                </a:solidFill>
                <a:cs typeface="Calibri"/>
              </a:rPr>
              <a:t>"</a:t>
            </a:r>
            <a:r>
              <a:rPr lang="uk-UA" sz="1400" dirty="0" err="1">
                <a:solidFill>
                  <a:srgbClr val="FF0000"/>
                </a:solidFill>
                <a:cs typeface="Calibri"/>
              </a:rPr>
              <a:t>First</a:t>
            </a:r>
            <a:r>
              <a:rPr lang="uk-UA" sz="1400" dirty="0">
                <a:solidFill>
                  <a:srgbClr val="FF0000"/>
                </a:solidFill>
                <a:cs typeface="Calibri"/>
              </a:rPr>
              <a:t> </a:t>
            </a:r>
            <a:r>
              <a:rPr lang="uk-UA" sz="1400" dirty="0" err="1">
                <a:solidFill>
                  <a:srgbClr val="FF0000"/>
                </a:solidFill>
                <a:cs typeface="Calibri"/>
              </a:rPr>
              <a:t>Name</a:t>
            </a:r>
            <a:r>
              <a:rPr lang="uk-UA" sz="1400" dirty="0">
                <a:solidFill>
                  <a:srgbClr val="FF0000"/>
                </a:solidFill>
                <a:cs typeface="Calibri"/>
              </a:rPr>
              <a:t>: {0} </a:t>
            </a:r>
            <a:r>
              <a:rPr lang="uk-UA" sz="1400" dirty="0" err="1">
                <a:solidFill>
                  <a:srgbClr val="FF0000"/>
                </a:solidFill>
                <a:cs typeface="Calibri"/>
              </a:rPr>
              <a:t>Last</a:t>
            </a:r>
            <a:r>
              <a:rPr lang="uk-UA" sz="1400" dirty="0">
                <a:solidFill>
                  <a:srgbClr val="FF0000"/>
                </a:solidFill>
                <a:cs typeface="Calibri"/>
              </a:rPr>
              <a:t> </a:t>
            </a:r>
            <a:r>
              <a:rPr lang="uk-UA" sz="1400" dirty="0" err="1">
                <a:solidFill>
                  <a:srgbClr val="FF0000"/>
                </a:solidFill>
                <a:cs typeface="Calibri"/>
              </a:rPr>
              <a:t>Name</a:t>
            </a:r>
            <a:r>
              <a:rPr lang="uk-UA" sz="1400" dirty="0">
                <a:solidFill>
                  <a:srgbClr val="FF0000"/>
                </a:solidFill>
                <a:cs typeface="Calibri"/>
              </a:rPr>
              <a:t>: {1} </a:t>
            </a:r>
            <a:r>
              <a:rPr lang="uk-UA" sz="1400" dirty="0" err="1">
                <a:solidFill>
                  <a:srgbClr val="FF0000"/>
                </a:solidFill>
                <a:ea typeface="+mn-lt"/>
                <a:cs typeface="+mn-lt"/>
              </a:rPr>
              <a:t>Surname</a:t>
            </a:r>
            <a:r>
              <a:rPr lang="uk-UA" sz="1400" dirty="0">
                <a:solidFill>
                  <a:srgbClr val="FF0000"/>
                </a:solidFill>
                <a:cs typeface="Calibri"/>
              </a:rPr>
              <a:t>: {2}"</a:t>
            </a:r>
            <a:r>
              <a:rPr lang="uk-UA" sz="14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uk-UA" sz="1400" dirty="0" err="1">
                <a:ea typeface="+mn-lt"/>
                <a:cs typeface="+mn-lt"/>
              </a:rPr>
              <a:t>Task</a:t>
            </a:r>
            <a:r>
              <a:rPr lang="uk-UA" sz="1400" dirty="0">
                <a:ea typeface="+mn-lt"/>
                <a:cs typeface="+mn-lt"/>
              </a:rPr>
              <a:t> 6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" sz="1400" dirty="0" err="1">
                <a:cs typeface="Calibri"/>
              </a:rPr>
              <a:t>Використовуючи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Visual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Studio</a:t>
            </a:r>
            <a:r>
              <a:rPr lang="ru" sz="1400" dirty="0">
                <a:cs typeface="Calibri"/>
              </a:rPr>
              <a:t>, </a:t>
            </a:r>
            <a:r>
              <a:rPr lang="ru" sz="1400" dirty="0" err="1">
                <a:cs typeface="Calibri"/>
              </a:rPr>
              <a:t>створіть</a:t>
            </a:r>
            <a:r>
              <a:rPr lang="ru" sz="1400" dirty="0">
                <a:cs typeface="Calibri"/>
              </a:rPr>
              <a:t> проект за шаблоном </a:t>
            </a:r>
            <a:r>
              <a:rPr lang="ru" sz="1400" dirty="0" err="1">
                <a:cs typeface="Calibri"/>
              </a:rPr>
              <a:t>Console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Application</a:t>
            </a:r>
            <a:r>
              <a:rPr lang="ru" sz="1400" dirty="0">
                <a:cs typeface="Calibri"/>
              </a:rPr>
              <a:t>, </a:t>
            </a:r>
            <a:r>
              <a:rPr lang="ru" sz="1400" dirty="0" err="1">
                <a:cs typeface="Calibri"/>
              </a:rPr>
              <a:t>назвіть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його</a:t>
            </a:r>
            <a:r>
              <a:rPr lang="ru" sz="1400" dirty="0">
                <a:cs typeface="Calibri"/>
              </a:rPr>
              <a:t> Lesson001_Task6.</a:t>
            </a:r>
            <a:r>
              <a:rPr lang="uk-UA" sz="1400" dirty="0">
                <a:cs typeface="Calibri"/>
              </a:rPr>
              <a:t> 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ea typeface="+mn-lt"/>
                <a:cs typeface="+mn-lt"/>
              </a:rPr>
              <a:t>Створіть змінну типу </a:t>
            </a:r>
            <a:r>
              <a:rPr lang="uk-UA" sz="1400" dirty="0" err="1">
                <a:solidFill>
                  <a:srgbClr val="0070C0"/>
                </a:solidFill>
                <a:ea typeface="+mn-lt"/>
                <a:cs typeface="+mn-lt"/>
              </a:rPr>
              <a:t>bool</a:t>
            </a:r>
            <a:r>
              <a:rPr lang="uk-UA" sz="1400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uk-UA" sz="1400" dirty="0">
                <a:solidFill>
                  <a:srgbClr val="000000"/>
                </a:solidFill>
                <a:ea typeface="+mn-lt"/>
                <a:cs typeface="+mn-lt"/>
              </a:rPr>
              <a:t>і</a:t>
            </a:r>
            <a:r>
              <a:rPr lang="uk-UA" sz="1400" dirty="0">
                <a:ea typeface="+mn-lt"/>
                <a:cs typeface="+mn-lt"/>
              </a:rPr>
              <a:t> запишіть у ній </a:t>
            </a:r>
            <a:r>
              <a:rPr lang="uk-UA" sz="1400" dirty="0" err="1">
                <a:ea typeface="+mn-lt"/>
                <a:cs typeface="+mn-lt"/>
              </a:rPr>
              <a:t>true</a:t>
            </a:r>
            <a:r>
              <a:rPr lang="uk-UA" sz="1400" dirty="0">
                <a:ea typeface="+mn-lt"/>
                <a:cs typeface="+mn-lt"/>
              </a:rPr>
              <a:t> </a:t>
            </a:r>
            <a:r>
              <a:rPr lang="uk-UA" sz="1400" dirty="0" err="1">
                <a:ea typeface="+mn-lt"/>
                <a:cs typeface="+mn-lt"/>
              </a:rPr>
              <a:t>or</a:t>
            </a:r>
            <a:r>
              <a:rPr lang="uk-UA" sz="1400" dirty="0">
                <a:ea typeface="+mn-lt"/>
                <a:cs typeface="+mn-lt"/>
              </a:rPr>
              <a:t> </a:t>
            </a:r>
            <a:r>
              <a:rPr lang="uk-UA" sz="1400" dirty="0" err="1">
                <a:ea typeface="+mn-lt"/>
                <a:cs typeface="+mn-lt"/>
              </a:rPr>
              <a:t>false</a:t>
            </a:r>
            <a:r>
              <a:rPr lang="uk-UA" sz="1400" dirty="0">
                <a:ea typeface="+mn-lt"/>
                <a:cs typeface="+mn-lt"/>
              </a:rPr>
              <a:t> в залежності від того чи ви одружені.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ea typeface="+mn-lt"/>
                <a:cs typeface="+mn-lt"/>
              </a:rPr>
              <a:t>Виведіть її на екран за допомогою </a:t>
            </a:r>
            <a:r>
              <a:rPr lang="uk-UA" sz="1400" dirty="0" err="1">
                <a:ea typeface="+mn-lt"/>
                <a:cs typeface="+mn-lt"/>
              </a:rPr>
              <a:t>комади</a:t>
            </a:r>
            <a:r>
              <a:rPr lang="uk-UA" sz="1400" dirty="0">
                <a:ea typeface="+mn-lt"/>
                <a:cs typeface="+mn-lt"/>
              </a:rPr>
              <a:t> </a:t>
            </a:r>
            <a:r>
              <a:rPr lang="uk-UA" sz="1400" dirty="0" err="1">
                <a:ea typeface="+mn-lt"/>
                <a:cs typeface="+mn-lt"/>
              </a:rPr>
              <a:t>Console.WriteLine</a:t>
            </a:r>
            <a:r>
              <a:rPr lang="uk-UA" sz="1400" dirty="0">
                <a:ea typeface="+mn-lt"/>
                <a:cs typeface="+mn-lt"/>
              </a:rPr>
              <a:t>() з форматуванням </a:t>
            </a:r>
            <a:r>
              <a:rPr lang="uk-UA" sz="1400" dirty="0">
                <a:solidFill>
                  <a:srgbClr val="FF0000"/>
                </a:solidFill>
                <a:ea typeface="+mn-lt"/>
                <a:cs typeface="+mn-lt"/>
              </a:rPr>
              <a:t>"</a:t>
            </a:r>
            <a:r>
              <a:rPr lang="uk-UA" sz="1400" dirty="0" err="1">
                <a:solidFill>
                  <a:srgbClr val="FF0000"/>
                </a:solidFill>
                <a:ea typeface="+mn-lt"/>
                <a:cs typeface="+mn-lt"/>
              </a:rPr>
              <a:t>IsMarried</a:t>
            </a:r>
            <a:r>
              <a:rPr lang="uk-UA" sz="1400" dirty="0">
                <a:solidFill>
                  <a:srgbClr val="FF0000"/>
                </a:solidFill>
                <a:ea typeface="+mn-lt"/>
                <a:cs typeface="+mn-lt"/>
              </a:rPr>
              <a:t>: {0} "</a:t>
            </a:r>
            <a:r>
              <a:rPr lang="uk-UA" sz="1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uk-UA" sz="1400" dirty="0" err="1">
                <a:cs typeface="Calibri"/>
              </a:rPr>
              <a:t>Task</a:t>
            </a:r>
            <a:r>
              <a:rPr lang="uk-UA" sz="1400" dirty="0">
                <a:cs typeface="Calibri"/>
              </a:rPr>
              <a:t> 7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" sz="1400" dirty="0" err="1">
                <a:ea typeface="+mn-lt"/>
                <a:cs typeface="+mn-lt"/>
              </a:rPr>
              <a:t>Використовуючи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Visual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Studio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створіть</a:t>
            </a:r>
            <a:r>
              <a:rPr lang="ru" sz="1400" dirty="0">
                <a:ea typeface="+mn-lt"/>
                <a:cs typeface="+mn-lt"/>
              </a:rPr>
              <a:t> проект за шаблоном </a:t>
            </a:r>
            <a:r>
              <a:rPr lang="ru" sz="1400" dirty="0" err="1">
                <a:ea typeface="+mn-lt"/>
                <a:cs typeface="+mn-lt"/>
              </a:rPr>
              <a:t>Console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Application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назвіть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його</a:t>
            </a:r>
            <a:r>
              <a:rPr lang="ru" sz="1400" dirty="0">
                <a:ea typeface="+mn-lt"/>
                <a:cs typeface="+mn-lt"/>
              </a:rPr>
              <a:t> Lesson001_Task7.</a:t>
            </a:r>
            <a:r>
              <a:rPr lang="uk-UA" sz="1400" dirty="0">
                <a:ea typeface="+mn-lt"/>
                <a:cs typeface="+mn-lt"/>
              </a:rPr>
              <a:t> 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cs typeface="Calibri"/>
              </a:rPr>
              <a:t>Створіть змінну типу </a:t>
            </a:r>
            <a:r>
              <a:rPr lang="uk-UA" sz="1400" dirty="0" err="1">
                <a:solidFill>
                  <a:srgbClr val="0070C0"/>
                </a:solidFill>
                <a:cs typeface="Calibri"/>
              </a:rPr>
              <a:t>char</a:t>
            </a:r>
            <a:r>
              <a:rPr lang="uk-UA" sz="1400" dirty="0">
                <a:solidFill>
                  <a:srgbClr val="0070C0"/>
                </a:solidFill>
                <a:cs typeface="Calibri"/>
              </a:rPr>
              <a:t> </a:t>
            </a:r>
            <a:r>
              <a:rPr lang="uk-UA" sz="1400" dirty="0">
                <a:solidFill>
                  <a:srgbClr val="000000"/>
                </a:solidFill>
                <a:cs typeface="Calibri"/>
              </a:rPr>
              <a:t>і</a:t>
            </a:r>
            <a:r>
              <a:rPr lang="uk-UA" sz="1400" dirty="0">
                <a:cs typeface="Calibri"/>
              </a:rPr>
              <a:t> запишіть у ній M, F </a:t>
            </a:r>
            <a:r>
              <a:rPr lang="uk-UA" sz="1400" dirty="0" err="1">
                <a:cs typeface="Calibri"/>
              </a:rPr>
              <a:t>or</a:t>
            </a:r>
            <a:r>
              <a:rPr lang="uk-UA" sz="1400" dirty="0">
                <a:cs typeface="Calibri"/>
              </a:rPr>
              <a:t> O в залежності від вашої статі.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400" dirty="0">
                <a:cs typeface="Calibri"/>
              </a:rPr>
              <a:t>Виведіть її на екран за допомогою </a:t>
            </a:r>
            <a:r>
              <a:rPr lang="uk-UA" sz="1400" dirty="0" err="1">
                <a:cs typeface="Calibri"/>
              </a:rPr>
              <a:t>комади</a:t>
            </a:r>
            <a:r>
              <a:rPr lang="uk-UA" sz="1400" dirty="0">
                <a:cs typeface="Calibri"/>
              </a:rPr>
              <a:t> </a:t>
            </a:r>
            <a:r>
              <a:rPr lang="uk-UA" sz="1400" dirty="0" err="1">
                <a:cs typeface="Calibri"/>
              </a:rPr>
              <a:t>Console.WriteLine</a:t>
            </a:r>
            <a:r>
              <a:rPr lang="uk-UA" sz="1400" dirty="0">
                <a:cs typeface="Calibri"/>
              </a:rPr>
              <a:t>() з форматуванням </a:t>
            </a:r>
            <a:r>
              <a:rPr lang="uk-UA" sz="1400" dirty="0">
                <a:solidFill>
                  <a:srgbClr val="FF0000"/>
                </a:solidFill>
                <a:cs typeface="Calibri"/>
              </a:rPr>
              <a:t>"</a:t>
            </a:r>
            <a:r>
              <a:rPr lang="uk-UA" sz="1400" dirty="0" err="1">
                <a:solidFill>
                  <a:srgbClr val="FF0000"/>
                </a:solidFill>
                <a:cs typeface="Calibri"/>
              </a:rPr>
              <a:t>Gender</a:t>
            </a:r>
            <a:r>
              <a:rPr lang="uk-UA" sz="1400" dirty="0">
                <a:solidFill>
                  <a:srgbClr val="FF0000"/>
                </a:solidFill>
                <a:cs typeface="Calibri"/>
              </a:rPr>
              <a:t>: {0} "</a:t>
            </a:r>
            <a:r>
              <a:rPr lang="uk-UA" sz="1400" dirty="0">
                <a:cs typeface="Calibri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96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D2BA1-08B1-4EE1-9921-AE57FD29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>
                <a:latin typeface="Calibri"/>
                <a:cs typeface="Calibri"/>
              </a:rPr>
              <a:t>Операти́вна па́м'ять (RAM)</a:t>
            </a:r>
            <a:endParaRPr lang="uk-UA">
              <a:ea typeface="+mj-lt"/>
              <a:cs typeface="+mj-lt"/>
            </a:endParaRPr>
          </a:p>
          <a:p>
            <a:endParaRPr lang="uk-UA" dirty="0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714AB27-0583-43B6-9760-C38E4AA6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2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Що всередині RAM?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71E03A7-E259-4050-BB85-F5CD7A9C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97" y="2263464"/>
            <a:ext cx="6063146" cy="3363489"/>
          </a:xfrm>
          <a:prstGeom prst="rect">
            <a:avLst/>
          </a:prstGeom>
        </p:spPr>
      </p:pic>
      <p:pic>
        <p:nvPicPr>
          <p:cNvPr id="5" name="Рисунок 5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BC679069-C482-42FC-B45D-9796C486F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99" y="594553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3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82EF4-3199-429E-A54E-CFD5EAEB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27"/>
          </a:xfrm>
        </p:spPr>
        <p:txBody>
          <a:bodyPr>
            <a:normAutofit/>
          </a:bodyPr>
          <a:lstStyle/>
          <a:p>
            <a:endParaRPr lang="uk-UA" sz="3200" dirty="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предмет, світлий, ламп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0C66CC50-9712-4338-9B16-AB65A110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84" y="2088132"/>
            <a:ext cx="1771650" cy="3371850"/>
          </a:xfrm>
          <a:prstGeom prst="rect">
            <a:avLst/>
          </a:prstGeom>
        </p:spPr>
      </p:pic>
      <p:pic>
        <p:nvPicPr>
          <p:cNvPr id="6" name="Рисунок 6" descr="Зображення, що містить світл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02F29DE-E545-4811-BCCB-656A433D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166" y="2145282"/>
            <a:ext cx="1990725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D3FA5-1417-471D-A921-7321ED441333}"/>
              </a:ext>
            </a:extLst>
          </p:cNvPr>
          <p:cNvSpPr txBox="1"/>
          <p:nvPr/>
        </p:nvSpPr>
        <p:spPr>
          <a:xfrm>
            <a:off x="870226" y="1157357"/>
            <a:ext cx="105951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73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5DC7B-475E-40B3-807B-E16E5ACC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477"/>
          </a:xfrm>
        </p:spPr>
        <p:txBody>
          <a:bodyPr/>
          <a:lstStyle/>
          <a:p>
            <a:r>
              <a:rPr lang="uk-UA" sz="3200" dirty="0">
                <a:latin typeface="Calibri"/>
                <a:cs typeface="Segoe UI"/>
              </a:rPr>
              <a:t>Біт </a:t>
            </a:r>
            <a:r>
              <a:rPr lang="uk-UA" sz="3200" err="1">
                <a:latin typeface="Calibri"/>
                <a:cs typeface="Segoe UI"/>
              </a:rPr>
              <a:t>Bit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9A56CE-8E06-48C8-B1E6-69853E77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7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Біт є основною одиницею інформації у програмуванні, яка може приймати лише два значення 0 або 1.</a:t>
            </a:r>
          </a:p>
          <a:p>
            <a:pPr marL="0" indent="0">
              <a:buNone/>
            </a:pP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предмет, світлий, білий, чорн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DA1689C8-1162-4DE7-AB69-3B074770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71" y="2500243"/>
            <a:ext cx="2581275" cy="2895600"/>
          </a:xfrm>
          <a:prstGeom prst="rect">
            <a:avLst/>
          </a:prstGeom>
        </p:spPr>
      </p:pic>
      <p:pic>
        <p:nvPicPr>
          <p:cNvPr id="8" name="Рисунок 8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AF67864F-513E-4989-AB91-6176BC15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852" y="1808656"/>
            <a:ext cx="1055205" cy="1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414E7-FB3F-4A81-84AA-1A4C064E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65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Один біт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DF52C9F-14BF-4121-86BF-E1AFCD21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dirty="0">
                <a:ea typeface="+mn-lt"/>
                <a:cs typeface="+mn-lt"/>
              </a:rPr>
              <a:t>Одним бітом можна представити 2 команди або 2 числа</a:t>
            </a:r>
            <a:endParaRPr lang="uk-UA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світлий, гр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7095815-A1B4-4BB2-918C-431E70DA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81" y="2092085"/>
            <a:ext cx="847725" cy="1581150"/>
          </a:xfrm>
          <a:prstGeom prst="rect">
            <a:avLst/>
          </a:prstGeom>
        </p:spPr>
      </p:pic>
      <p:pic>
        <p:nvPicPr>
          <p:cNvPr id="6" name="Рисунок 6" descr="Зображення, що містить світлий, предмет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F5011812-C3EF-4AAF-8951-55A97470C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54" y="4134264"/>
            <a:ext cx="876300" cy="150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04919-FBF1-462E-98EB-F96EE84F2FFF}"/>
              </a:ext>
            </a:extLst>
          </p:cNvPr>
          <p:cNvSpPr txBox="1"/>
          <p:nvPr/>
        </p:nvSpPr>
        <p:spPr>
          <a:xfrm>
            <a:off x="3915517" y="2750951"/>
            <a:ext cx="39579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,sans-serif"/>
              </a:rPr>
              <a:t>0 </a:t>
            </a:r>
            <a:r>
              <a:rPr lang="en-US" sz="2000" dirty="0">
                <a:latin typeface="Calibri,sans-serif"/>
              </a:rPr>
              <a:t>– </a:t>
            </a:r>
            <a:r>
              <a:rPr lang="en-US" sz="2000" dirty="0" err="1">
                <a:latin typeface="Calibri,sans-serif"/>
              </a:rPr>
              <a:t>Зїсти</a:t>
            </a:r>
            <a:r>
              <a:rPr lang="en-US" sz="2000" dirty="0">
                <a:latin typeface="Calibri,sans-serif"/>
              </a:rPr>
              <a:t> </a:t>
            </a:r>
            <a:r>
              <a:rPr lang="en-US" sz="2000" dirty="0" err="1">
                <a:latin typeface="Calibri,sans-serif"/>
              </a:rPr>
              <a:t>яблуко</a:t>
            </a:r>
            <a:endParaRPr lang="en-US" sz="2000" dirty="0" err="1">
              <a:latin typeface="Calibri,sans-serif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F5768-67D6-44D9-9B7B-DEF12611466D}"/>
              </a:ext>
            </a:extLst>
          </p:cNvPr>
          <p:cNvSpPr txBox="1"/>
          <p:nvPr/>
        </p:nvSpPr>
        <p:spPr>
          <a:xfrm>
            <a:off x="3915517" y="457083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,sans-serif"/>
              </a:rPr>
              <a:t>1 </a:t>
            </a:r>
            <a:r>
              <a:rPr lang="en-US" sz="2000" dirty="0">
                <a:latin typeface="Calibri,sans-serif"/>
              </a:rPr>
              <a:t>– </a:t>
            </a:r>
            <a:r>
              <a:rPr lang="en-US" sz="2000" dirty="0" err="1">
                <a:latin typeface="Calibri,sans-serif"/>
              </a:rPr>
              <a:t>Зїсти</a:t>
            </a:r>
            <a:r>
              <a:rPr lang="en-US" sz="2000" dirty="0">
                <a:latin typeface="Calibri,sans-serif"/>
              </a:rPr>
              <a:t> </a:t>
            </a:r>
            <a:r>
              <a:rPr lang="en-US" sz="2000" dirty="0" err="1">
                <a:latin typeface="Calibri,sans-serif"/>
              </a:rPr>
              <a:t>грушу</a:t>
            </a:r>
            <a:endParaRPr lang="en-US" sz="2000" dirty="0">
              <a:cs typeface="Calibri"/>
            </a:endParaRPr>
          </a:p>
        </p:txBody>
      </p:sp>
      <p:pic>
        <p:nvPicPr>
          <p:cNvPr id="10" name="Рисунок 10" descr="Зображення, що містить яблуко, фрукт, у приміщенні, стіл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6BE683A6-6C1F-4B5A-8172-F36C3A5AD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062" y="1960934"/>
            <a:ext cx="1609725" cy="1685925"/>
          </a:xfrm>
          <a:prstGeom prst="rect">
            <a:avLst/>
          </a:prstGeom>
        </p:spPr>
      </p:pic>
      <p:pic>
        <p:nvPicPr>
          <p:cNvPr id="12" name="Рисунок 12" descr="Зображення, що містить фрукт, груша, стіл, помаранчев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686F6D49-46A4-4FFE-BEB0-BBDF632B7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867" y="3923222"/>
            <a:ext cx="1409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8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DBE6F-67CD-4041-BF2C-5BA13AE7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737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 Light"/>
              </a:rPr>
              <a:t>Два Біта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A54F423-7B4D-4301-B259-DFA99BAC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Двома бітами можна представити 4 команди або 4 числа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світлий, знак,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8EC7D569-96EA-4E3E-B06E-49A649A2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05" y="1983961"/>
            <a:ext cx="981075" cy="4038600"/>
          </a:xfrm>
          <a:prstGeom prst="rect">
            <a:avLst/>
          </a:prstGeom>
        </p:spPr>
      </p:pic>
      <p:pic>
        <p:nvPicPr>
          <p:cNvPr id="6" name="Рисунок 6" descr="Зображення, що містить у приміщенні, фрукт, стіл, сидить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A3A19E58-3585-4EAD-BC8F-71DC52FF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529" y="1979673"/>
            <a:ext cx="1200150" cy="393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C29EB3-9939-4894-B3C5-D7EEF05ABC8F}"/>
              </a:ext>
            </a:extLst>
          </p:cNvPr>
          <p:cNvSpPr txBox="1"/>
          <p:nvPr/>
        </p:nvSpPr>
        <p:spPr>
          <a:xfrm>
            <a:off x="3807791" y="231692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,sans-serif"/>
              </a:rPr>
              <a:t>0 </a:t>
            </a:r>
            <a:r>
              <a:rPr lang="en-US" sz="2000" dirty="0">
                <a:latin typeface="Calibri,sans-serif"/>
              </a:rPr>
              <a:t>– </a:t>
            </a:r>
            <a:r>
              <a:rPr lang="en-US" sz="2000" dirty="0" err="1">
                <a:latin typeface="Calibri,sans-serif"/>
              </a:rPr>
              <a:t>Зїсти</a:t>
            </a:r>
            <a:r>
              <a:rPr lang="en-US" sz="2000" dirty="0">
                <a:latin typeface="Calibri,sans-serif"/>
              </a:rPr>
              <a:t> </a:t>
            </a:r>
            <a:r>
              <a:rPr lang="en-US" sz="2000" dirty="0" err="1">
                <a:latin typeface="Calibri,sans-serif"/>
              </a:rPr>
              <a:t>яблоко</a:t>
            </a:r>
            <a:endParaRPr lang="en-US" sz="20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6CE02-F290-42C1-9A7D-7E567BE26BDA}"/>
              </a:ext>
            </a:extLst>
          </p:cNvPr>
          <p:cNvSpPr txBox="1"/>
          <p:nvPr/>
        </p:nvSpPr>
        <p:spPr>
          <a:xfrm>
            <a:off x="3807792" y="323353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,sans-serif"/>
              </a:rPr>
              <a:t>1 </a:t>
            </a:r>
            <a:r>
              <a:rPr lang="en-US" sz="2000" dirty="0">
                <a:latin typeface="Calibri,sans-serif"/>
              </a:rPr>
              <a:t>– </a:t>
            </a:r>
            <a:r>
              <a:rPr lang="en-US" sz="2000" dirty="0" err="1">
                <a:latin typeface="Calibri"/>
                <a:cs typeface="Calibri"/>
              </a:rPr>
              <a:t>Зїсти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,sans-serif"/>
              </a:rPr>
              <a:t>грушу</a:t>
            </a:r>
            <a:endParaRPr lang="en-US" sz="20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B16DC-6D07-442C-8B52-4D1CDAD2EE3E}"/>
              </a:ext>
            </a:extLst>
          </p:cNvPr>
          <p:cNvSpPr txBox="1"/>
          <p:nvPr/>
        </p:nvSpPr>
        <p:spPr>
          <a:xfrm>
            <a:off x="3807792" y="42164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,sans-serif"/>
              </a:rPr>
              <a:t>2 </a:t>
            </a:r>
            <a:r>
              <a:rPr lang="en-US" sz="2000" dirty="0">
                <a:latin typeface="Calibri,sans-serif"/>
              </a:rPr>
              <a:t>– </a:t>
            </a:r>
            <a:r>
              <a:rPr lang="en-US" sz="2000" dirty="0" err="1">
                <a:latin typeface="Calibri"/>
                <a:cs typeface="Calibri"/>
              </a:rPr>
              <a:t>Зїсти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,sans-serif"/>
              </a:rPr>
              <a:t>сливу</a:t>
            </a:r>
            <a:endParaRPr lang="en-US" sz="20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F8597-01B3-4352-A0FC-323212EA6BCC}"/>
              </a:ext>
            </a:extLst>
          </p:cNvPr>
          <p:cNvSpPr txBox="1"/>
          <p:nvPr/>
        </p:nvSpPr>
        <p:spPr>
          <a:xfrm>
            <a:off x="3807792" y="52324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,sans-serif"/>
              </a:rPr>
              <a:t>3 </a:t>
            </a:r>
            <a:r>
              <a:rPr lang="en-US" sz="2000" dirty="0">
                <a:latin typeface="Calibri,sans-serif"/>
              </a:rPr>
              <a:t>– </a:t>
            </a:r>
            <a:r>
              <a:rPr lang="en-US" sz="2000" dirty="0" err="1">
                <a:latin typeface="Calibri"/>
                <a:cs typeface="Calibri"/>
              </a:rPr>
              <a:t>Зїсти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,sans-serif"/>
              </a:rPr>
              <a:t>ананас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76365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A4ED3-327F-4D1B-AC44-55444993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65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Вісім Бітів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3567B0C-B0F3-4F20-9ED7-56DFEE95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88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Вісьмома бітами можна </a:t>
            </a:r>
            <a:r>
              <a:rPr lang="uk-UA" sz="2000" dirty="0" err="1">
                <a:ea typeface="+mn-lt"/>
                <a:cs typeface="+mn-lt"/>
              </a:rPr>
              <a:t>предстваити</a:t>
            </a:r>
            <a:r>
              <a:rPr lang="uk-UA" sz="2000" dirty="0">
                <a:ea typeface="+mn-lt"/>
                <a:cs typeface="+mn-lt"/>
              </a:rPr>
              <a:t> 256 команд або 256 чисел</a:t>
            </a:r>
            <a:endParaRPr lang="uk-UA" sz="200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гра,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A58A5E59-C771-403C-9BEA-7745F72B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5" y="1782319"/>
            <a:ext cx="3836504" cy="3987852"/>
          </a:xfrm>
          <a:prstGeom prst="rect">
            <a:avLst/>
          </a:prstGeom>
        </p:spPr>
      </p:pic>
      <p:pic>
        <p:nvPicPr>
          <p:cNvPr id="6" name="Рисунок 6" descr="Зображення, що містить фрукт, гр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FB054795-62E6-419B-B6E4-03202322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961" y="1780829"/>
            <a:ext cx="990600" cy="3925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A55B6-24A7-4BD6-A340-EF1D43927B90}"/>
              </a:ext>
            </a:extLst>
          </p:cNvPr>
          <p:cNvSpPr txBox="1"/>
          <p:nvPr/>
        </p:nvSpPr>
        <p:spPr>
          <a:xfrm>
            <a:off x="5618921" y="21512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,sans-serif"/>
              </a:rPr>
              <a:t>0 </a:t>
            </a:r>
            <a:r>
              <a:rPr lang="en-US" sz="2000" dirty="0">
                <a:latin typeface="Calibri,sans-serif"/>
              </a:rPr>
              <a:t>– </a:t>
            </a:r>
            <a:r>
              <a:rPr lang="en-US" sz="2000" dirty="0" err="1">
                <a:latin typeface="Calibri,sans-serif"/>
              </a:rPr>
              <a:t>Зїсти</a:t>
            </a:r>
            <a:r>
              <a:rPr lang="en-US" sz="2000" dirty="0">
                <a:latin typeface="Calibri,sans-serif"/>
              </a:rPr>
              <a:t> </a:t>
            </a:r>
            <a:r>
              <a:rPr lang="en-US" sz="2000" dirty="0" err="1">
                <a:latin typeface="Calibri,sans-serif"/>
              </a:rPr>
              <a:t>яблоко</a:t>
            </a:r>
            <a:endParaRPr lang="en-US" sz="20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10A83-5862-45C5-8B9F-F096733A08BA}"/>
              </a:ext>
            </a:extLst>
          </p:cNvPr>
          <p:cNvSpPr txBox="1"/>
          <p:nvPr/>
        </p:nvSpPr>
        <p:spPr>
          <a:xfrm>
            <a:off x="5618922" y="306787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,sans-serif"/>
              </a:rPr>
              <a:t>1 </a:t>
            </a:r>
            <a:r>
              <a:rPr lang="en-US" sz="2000" dirty="0">
                <a:latin typeface="Calibri,sans-serif"/>
              </a:rPr>
              <a:t>– </a:t>
            </a:r>
            <a:r>
              <a:rPr lang="en-US" sz="2000" dirty="0" err="1">
                <a:latin typeface="Calibri"/>
                <a:cs typeface="Calibri"/>
              </a:rPr>
              <a:t>Зїсти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,sans-serif"/>
              </a:rPr>
              <a:t>грушу</a:t>
            </a:r>
            <a:endParaRPr lang="en-US" sz="20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682FD-13A9-403A-8620-101ECA6A1C63}"/>
              </a:ext>
            </a:extLst>
          </p:cNvPr>
          <p:cNvSpPr txBox="1"/>
          <p:nvPr/>
        </p:nvSpPr>
        <p:spPr>
          <a:xfrm>
            <a:off x="5618921" y="503361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,sans-serif"/>
              </a:rPr>
              <a:t>255 </a:t>
            </a:r>
            <a:r>
              <a:rPr lang="en-US" sz="2000" dirty="0">
                <a:latin typeface="Calibri,sans-serif"/>
              </a:rPr>
              <a:t>– </a:t>
            </a:r>
            <a:r>
              <a:rPr lang="en-US" sz="2000" dirty="0" err="1">
                <a:latin typeface="Calibri,sans-serif"/>
              </a:rPr>
              <a:t>Зїсти</a:t>
            </a:r>
            <a:r>
              <a:rPr lang="en-US" sz="2000" dirty="0">
                <a:latin typeface="Calibri,sans-serif"/>
              </a:rPr>
              <a:t> </a:t>
            </a:r>
            <a:r>
              <a:rPr lang="en-US" sz="2000" dirty="0" err="1">
                <a:latin typeface="Calibri,sans-serif"/>
              </a:rPr>
              <a:t>кавун</a:t>
            </a:r>
            <a:endParaRPr lang="en-US" sz="2000" dirty="0" err="1">
              <a:cs typeface="Calibri" panose="020F0502020204030204"/>
            </a:endParaRPr>
          </a:p>
        </p:txBody>
      </p:sp>
      <p:pic>
        <p:nvPicPr>
          <p:cNvPr id="16" name="Рисунок 16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AD5F7ED2-9892-48FA-A9C6-0F30B2264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080" y="3979517"/>
            <a:ext cx="800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1565C-D698-4A44-AC6F-D5B16D54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477"/>
          </a:xfrm>
        </p:spPr>
        <p:txBody>
          <a:bodyPr/>
          <a:lstStyle/>
          <a:p>
            <a:r>
              <a:rPr lang="uk-UA" sz="3200" dirty="0">
                <a:latin typeface="Calibri"/>
                <a:cs typeface="Segoe UI"/>
              </a:rPr>
              <a:t>Байт </a:t>
            </a:r>
            <a:r>
              <a:rPr lang="uk-UA" sz="3200" dirty="0" err="1">
                <a:latin typeface="Calibri"/>
                <a:cs typeface="Segoe UI"/>
              </a:rPr>
              <a:t>Byte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47F373-87EF-4CA8-ACAC-CB4C5D43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0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Байт (</a:t>
            </a:r>
            <a:r>
              <a:rPr lang="uk-UA" sz="2000" dirty="0" err="1">
                <a:ea typeface="+mn-lt"/>
                <a:cs typeface="+mn-lt"/>
              </a:rPr>
              <a:t>byte</a:t>
            </a:r>
            <a:r>
              <a:rPr lang="uk-UA" sz="2000" dirty="0">
                <a:ea typeface="+mn-lt"/>
                <a:cs typeface="+mn-lt"/>
              </a:rPr>
              <a:t>) - одиниця збереження і обробки цифрової інформації.</a:t>
            </a:r>
          </a:p>
          <a:p>
            <a:pPr marL="0" indent="0">
              <a:buNone/>
            </a:pPr>
            <a:r>
              <a:rPr lang="uk-UA" sz="2000" dirty="0">
                <a:latin typeface="Segoe UI"/>
                <a:cs typeface="Segoe UI"/>
              </a:rPr>
              <a:t>1 байт = 8 біт</a:t>
            </a:r>
            <a:endParaRPr lang="uk-UA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CF8D3E0-8875-43FF-B442-E066AC71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58" y="2393553"/>
            <a:ext cx="7171426" cy="35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79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5" baseType="lpstr">
      <vt:lpstr>Тема Office</vt:lpstr>
      <vt:lpstr>Початок</vt:lpstr>
      <vt:lpstr>Операти́вна па́м'ять (RAM)</vt:lpstr>
      <vt:lpstr>Операти́вна па́м'ять (RAM) </vt:lpstr>
      <vt:lpstr>Презентація PowerPoint</vt:lpstr>
      <vt:lpstr>Біт Bit</vt:lpstr>
      <vt:lpstr>Один біт</vt:lpstr>
      <vt:lpstr>Два Біта</vt:lpstr>
      <vt:lpstr>Вісім Бітів</vt:lpstr>
      <vt:lpstr>Байт Byte</vt:lpstr>
      <vt:lpstr>Одиниці виміру кількості інформації</vt:lpstr>
      <vt:lpstr>Variable - Змінна </vt:lpstr>
      <vt:lpstr>Створення змінної</vt:lpstr>
      <vt:lpstr>Система числення</vt:lpstr>
      <vt:lpstr>Десяткова система числення</vt:lpstr>
      <vt:lpstr>Двійкова система числення</vt:lpstr>
      <vt:lpstr>Дванадцяткова система числення</vt:lpstr>
      <vt:lpstr>Шістнадцяткова система числення</vt:lpstr>
      <vt:lpstr>Переведення десяткового числа в двійкове</vt:lpstr>
      <vt:lpstr>Переведення двійкового числа в десяткове</vt:lpstr>
      <vt:lpstr>Переведення десяткового числа в шістнадцяткове</vt:lpstr>
      <vt:lpstr>Переведення шістнадцяткове число в десяткове</vt:lpstr>
      <vt:lpstr>Переведення числа з однієї системи в іншу</vt:lpstr>
      <vt:lpstr>Типи даних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660</cp:revision>
  <dcterms:created xsi:type="dcterms:W3CDTF">2020-04-05T10:48:58Z</dcterms:created>
  <dcterms:modified xsi:type="dcterms:W3CDTF">2020-10-22T13:12:34Z</dcterms:modified>
</cp:coreProperties>
</file>