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7E38D-DF4E-4A4C-A785-150DB7D7D9EB}" v="10" dt="2020-04-05T20:45:33.157"/>
    <p1510:client id="{230CCFE1-0B82-4A2C-9624-35B7426E6AB1}" v="1569" dt="2020-07-09T13:19:29.131"/>
    <p1510:client id="{57E7F7F8-2D46-45D0-B148-F0BE1FD10389}" v="6" dt="2020-04-05T10:54:27.657"/>
    <p1510:client id="{78A46C3B-ADB9-4AE5-8A49-CCBF11FBC05F}" v="410" dt="2020-07-07T20:51:42.463"/>
    <p1510:client id="{8F8526F4-E2F8-4F7B-A56E-30FB4E79D887}" v="744" dt="2020-03-30T19:05:06.204"/>
    <p1510:client id="{A1A5D1AD-49E1-4ACD-96BF-8E32987E26AB}" v="914" dt="2020-03-12T22:12:26.892"/>
    <p1510:client id="{AE1A143E-72F3-4508-B1DB-6B8AA0B57443}" v="97" dt="2020-04-04T20:44:02.085"/>
    <p1510:client id="{B3C4E3BF-6298-4860-A31A-E8BA1D1BC8D6}" v="686" dt="2020-03-03T20:18:04.355"/>
    <p1510:client id="{C2D43086-75AC-4A46-AE57-85E414E314E2}" v="234" dt="2020-04-06T16:23:40.359"/>
    <p1510:client id="{D66E0F65-A49A-434E-B0CB-9C79B6627F65}" v="8" dt="2020-10-22T13:11:2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Segoe UI,sans-serif"/>
                <a:ea typeface="+mj-lt"/>
                <a:cs typeface="+mj-lt"/>
              </a:rPr>
              <a:t>Змінні і типи даних</a:t>
            </a:r>
            <a:endParaRPr lang="uk-UA">
              <a:latin typeface="Segoe UI,sans-serif"/>
              <a:cs typeface="Segoe UI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latin typeface="Segoe UI,sans-serif"/>
                <a:ea typeface="+mn-lt"/>
                <a:cs typeface="+mn-lt"/>
              </a:rPr>
              <a:t>Variables</a:t>
            </a:r>
            <a:r>
              <a:rPr lang="uk-UA" sz="3200" dirty="0">
                <a:latin typeface="Segoe UI,sans-serif"/>
                <a:ea typeface="+mn-lt"/>
                <a:cs typeface="+mn-lt"/>
              </a:rPr>
              <a:t> </a:t>
            </a:r>
            <a:r>
              <a:rPr lang="uk-UA" sz="3200" dirty="0" err="1">
                <a:latin typeface="Segoe UI,sans-serif"/>
                <a:ea typeface="+mn-lt"/>
                <a:cs typeface="+mn-lt"/>
              </a:rPr>
              <a:t>and</a:t>
            </a:r>
            <a:r>
              <a:rPr lang="uk-UA" sz="3200" dirty="0">
                <a:latin typeface="Segoe UI,sans-serif"/>
                <a:ea typeface="+mn-lt"/>
                <a:cs typeface="+mn-lt"/>
              </a:rPr>
              <a:t> </a:t>
            </a:r>
            <a:r>
              <a:rPr lang="uk-UA" sz="3200" dirty="0" err="1">
                <a:latin typeface="Segoe UI,sans-serif"/>
                <a:ea typeface="+mn-lt"/>
                <a:cs typeface="+mn-lt"/>
              </a:rPr>
              <a:t>data</a:t>
            </a:r>
            <a:r>
              <a:rPr lang="uk-UA" sz="3200" dirty="0">
                <a:latin typeface="Segoe UI,sans-serif"/>
                <a:ea typeface="+mn-lt"/>
                <a:cs typeface="+mn-lt"/>
              </a:rPr>
              <a:t> </a:t>
            </a:r>
            <a:r>
              <a:rPr lang="uk-UA" sz="3200" dirty="0" err="1">
                <a:latin typeface="Segoe UI,sans-serif"/>
                <a:ea typeface="+mn-lt"/>
                <a:cs typeface="+mn-lt"/>
              </a:rPr>
              <a:t>types</a:t>
            </a:r>
            <a:endParaRPr lang="uk-UA" sz="3200">
              <a:latin typeface="Segoe UI,sans-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82163-44D8-40C7-9ED9-7323CC22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42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Segoe UI"/>
              </a:rPr>
              <a:t>Constant</a:t>
            </a:r>
            <a:r>
              <a:rPr lang="uk-UA" sz="3200" dirty="0">
                <a:latin typeface="Calibri"/>
                <a:cs typeface="Segoe UI"/>
              </a:rPr>
              <a:t>-Константи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16F766F-3D7C-4B00-8D9B-9B4FCD4A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6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Константа - це область пам’яті, яка зберігає в собі деяке значення, що неможна змінити.</a:t>
            </a:r>
            <a:endParaRPr lang="uk-UA" sz="2000">
              <a:cs typeface="Calibri" panose="020F0502020204030204"/>
            </a:endParaRPr>
          </a:p>
          <a:p>
            <a:pPr marL="0" indent="0">
              <a:buNone/>
            </a:pPr>
            <a:endParaRPr lang="uk-UA" sz="20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FA946-6135-4D39-B2AE-AFF657EB93FC}"/>
              </a:ext>
            </a:extLst>
          </p:cNvPr>
          <p:cNvSpPr txBox="1"/>
          <p:nvPr/>
        </p:nvSpPr>
        <p:spPr>
          <a:xfrm>
            <a:off x="905435" y="5898776"/>
            <a:ext cx="9923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Спроба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присвоїти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константі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нове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значення</a:t>
            </a:r>
            <a:r>
              <a:rPr lang="en-US" dirty="0">
                <a:solidFill>
                  <a:srgbClr val="FF0000"/>
                </a:solidFill>
              </a:rPr>
              <a:t>, </a:t>
            </a:r>
            <a:r>
              <a:rPr lang="en-US" dirty="0" err="1">
                <a:solidFill>
                  <a:srgbClr val="FF0000"/>
                </a:solidFill>
              </a:rPr>
              <a:t>призведе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до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помилки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рівня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компіляції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uk-UA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22731-9826-4C76-9D30-412B9B7E1324}"/>
              </a:ext>
            </a:extLst>
          </p:cNvPr>
          <p:cNvSpPr txBox="1"/>
          <p:nvPr/>
        </p:nvSpPr>
        <p:spPr>
          <a:xfrm>
            <a:off x="842682" y="2581835"/>
            <a:ext cx="4876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,sans-serif"/>
              </a:rPr>
              <a:t>const byte </a:t>
            </a:r>
            <a:r>
              <a:rPr lang="en-US" sz="2000" dirty="0">
                <a:latin typeface="Consolas,sans-serif"/>
              </a:rPr>
              <a:t>a = 2;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0000 0010 b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Consolas,sans-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AB821-8B0C-4AC5-967A-C465A2BE0BE7}"/>
              </a:ext>
            </a:extLst>
          </p:cNvPr>
          <p:cNvSpPr txBox="1"/>
          <p:nvPr/>
        </p:nvSpPr>
        <p:spPr>
          <a:xfrm>
            <a:off x="842682" y="3433482"/>
            <a:ext cx="4876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,sans-serif"/>
              </a:rPr>
              <a:t>a</a:t>
            </a:r>
            <a:r>
              <a:rPr lang="en-US" sz="2000" dirty="0">
                <a:latin typeface="Consolas,sans-serif"/>
              </a:rPr>
              <a:t> = 3;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0000 0011 b 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помилка</a:t>
            </a:r>
            <a:endParaRPr lang="en-US" sz="2000" dirty="0" err="1">
              <a:ea typeface="+mn-lt"/>
              <a:cs typeface="+mn-lt"/>
            </a:endParaRPr>
          </a:p>
          <a:p>
            <a:endParaRPr lang="en-US" sz="2000" dirty="0">
              <a:latin typeface="Consolas,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86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ED034-B22E-4BF3-B80C-2EBD3D6C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259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Segoe UI"/>
              </a:rPr>
              <a:t>Casting</a:t>
            </a:r>
            <a:r>
              <a:rPr lang="uk-UA" sz="3200" dirty="0">
                <a:latin typeface="Calibri"/>
                <a:cs typeface="Segoe UI"/>
              </a:rPr>
              <a:t> </a:t>
            </a:r>
            <a:r>
              <a:rPr lang="uk-UA" sz="3200" dirty="0" err="1">
                <a:latin typeface="Calibri"/>
                <a:cs typeface="Segoe UI"/>
              </a:rPr>
              <a:t>or</a:t>
            </a:r>
            <a:r>
              <a:rPr lang="uk-UA" sz="3200" dirty="0">
                <a:latin typeface="Calibri"/>
                <a:cs typeface="Segoe UI"/>
              </a:rPr>
              <a:t> </a:t>
            </a:r>
            <a:r>
              <a:rPr lang="uk-UA" sz="3200" dirty="0" err="1">
                <a:latin typeface="Calibri"/>
                <a:cs typeface="Segoe UI"/>
              </a:rPr>
              <a:t>Type</a:t>
            </a:r>
            <a:r>
              <a:rPr lang="uk-UA" sz="3200" dirty="0">
                <a:latin typeface="Calibri"/>
                <a:cs typeface="Segoe UI"/>
              </a:rPr>
              <a:t> </a:t>
            </a:r>
            <a:r>
              <a:rPr lang="uk-UA" sz="3200" dirty="0" err="1">
                <a:latin typeface="Calibri"/>
                <a:cs typeface="Segoe UI"/>
              </a:rPr>
              <a:t>conversion</a:t>
            </a:r>
            <a:br>
              <a:rPr lang="uk-UA" sz="3200" dirty="0">
                <a:latin typeface="Calibri"/>
                <a:cs typeface="Segoe UI"/>
              </a:rPr>
            </a:br>
            <a:r>
              <a:rPr lang="uk-UA" sz="3200" dirty="0">
                <a:latin typeface="Calibri"/>
                <a:cs typeface="Segoe UI"/>
              </a:rPr>
              <a:t>Приведення типу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FA778B3-25A2-4925-A808-E28CB1A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Кастинг - це перетворення значень змінної одного типу в значенні інших типів.</a:t>
            </a:r>
            <a:endParaRPr lang="uk-UA"/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Явний кастинг (явний)</a:t>
            </a:r>
          </a:p>
          <a:p>
            <a:r>
              <a:rPr lang="uk-UA" sz="2000" dirty="0">
                <a:ea typeface="+mn-lt"/>
                <a:cs typeface="+mn-lt"/>
              </a:rPr>
              <a:t>Перетворення виконуються лише у випадку явної вказівки (у круглих дужках) типу, у який необхідні зробити перетворення.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Неявний кастинг (неявно)</a:t>
            </a:r>
          </a:p>
          <a:p>
            <a:r>
              <a:rPr lang="uk-UA" sz="2000" dirty="0">
                <a:ea typeface="+mn-lt"/>
                <a:cs typeface="+mn-lt"/>
              </a:rPr>
              <a:t>Перетворення виконуються автоматично без втрати точності і урізання частини початкового значення числа.</a:t>
            </a:r>
          </a:p>
          <a:p>
            <a:endParaRPr lang="uk-UA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09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E0C9-CBE9-4231-A503-E5F7F248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69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Неявний кастинг</a:t>
            </a:r>
            <a:endParaRPr lang="uk-UA" sz="3200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72DF2D-ABE6-4972-B16A-167C4B3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Неявне перетворення типу (безпечне) - перетворення значень менших типів у значенні більшого або цілого в дійне.</a:t>
            </a:r>
            <a:endParaRPr lang="uk-UA" dirty="0"/>
          </a:p>
          <a:p>
            <a:pPr marL="0" indent="0">
              <a:buNone/>
            </a:pPr>
            <a:endParaRPr lang="uk-UA" sz="20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uk-UA" sz="2000" b="1" dirty="0">
              <a:latin typeface="Consolas"/>
              <a:cs typeface="Calibri"/>
            </a:endParaRPr>
          </a:p>
          <a:p>
            <a:endParaRPr lang="uk-UA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CD10C-57A2-4B27-A623-8D79C7093FE4}"/>
              </a:ext>
            </a:extLst>
          </p:cNvPr>
          <p:cNvSpPr txBox="1"/>
          <p:nvPr/>
        </p:nvSpPr>
        <p:spPr>
          <a:xfrm>
            <a:off x="899386" y="5925151"/>
            <a:ext cx="10725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Комірки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заповнюється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нульовими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значеннями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або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якщо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було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відємним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одиницями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uk-UA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CAAAE97-1217-4554-AC2F-E820E3E5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26" y="2665524"/>
            <a:ext cx="1367678" cy="539004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A14EDFE-AF6A-482C-95B4-913890EA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84" y="3309625"/>
            <a:ext cx="2743200" cy="570586"/>
          </a:xfrm>
          <a:prstGeom prst="rect">
            <a:avLst/>
          </a:prstGeom>
        </p:spPr>
      </p:pic>
      <p:pic>
        <p:nvPicPr>
          <p:cNvPr id="9" name="Рисунок 9" descr="Зображення, що містить малювання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E2CFDBD-5DAC-4EE9-8D62-BEDEF3731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31" y="3953600"/>
            <a:ext cx="2743200" cy="55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F713F-1342-4E58-A545-90CF0EDDCD32}"/>
              </a:ext>
            </a:extLst>
          </p:cNvPr>
          <p:cNvSpPr txBox="1"/>
          <p:nvPr/>
        </p:nvSpPr>
        <p:spPr>
          <a:xfrm>
            <a:off x="2268231" y="289742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b="1" dirty="0">
                <a:solidFill>
                  <a:srgbClr val="0000FF"/>
                </a:solidFill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a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=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10</a:t>
            </a:r>
            <a:r>
              <a:rPr lang="en-US" b="1" dirty="0">
                <a:latin typeface="Consolas,sans-serif"/>
              </a:rPr>
              <a:t>; </a:t>
            </a:r>
            <a:endParaRPr lang="en-US" b="1">
              <a:latin typeface="Consolas,sans-serif"/>
            </a:endParaRPr>
          </a:p>
          <a:p>
            <a:endParaRPr lang="en-US"/>
          </a:p>
          <a:p>
            <a:r>
              <a:rPr lang="en-US" dirty="0">
                <a:solidFill>
                  <a:srgbClr val="0000FF"/>
                </a:solidFill>
                <a:latin typeface="Consolas,sans-serif"/>
              </a:rPr>
              <a:t>short</a:t>
            </a:r>
            <a:r>
              <a:rPr lang="en-US" b="1" dirty="0">
                <a:solidFill>
                  <a:srgbClr val="0000FF"/>
                </a:solidFill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b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=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0</a:t>
            </a:r>
            <a:r>
              <a:rPr lang="en-US" b="1" dirty="0">
                <a:latin typeface="Consolas,sans-serif"/>
              </a:rPr>
              <a:t>; </a:t>
            </a:r>
          </a:p>
          <a:p>
            <a:endParaRPr lang="en-US"/>
          </a:p>
          <a:p>
            <a:r>
              <a:rPr lang="en-US" dirty="0">
                <a:latin typeface="Consolas,sans-serif"/>
              </a:rPr>
              <a:t>b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=</a:t>
            </a:r>
            <a:r>
              <a:rPr lang="en-US" b="1" dirty="0">
                <a:latin typeface="Consolas,sans-serif"/>
              </a:rPr>
              <a:t> </a:t>
            </a:r>
            <a:r>
              <a:rPr lang="en-US" dirty="0">
                <a:latin typeface="Consolas,sans-serif"/>
              </a:rPr>
              <a:t>a</a:t>
            </a:r>
            <a:r>
              <a:rPr lang="en-US" b="1" dirty="0">
                <a:latin typeface="Consolas,sans-serif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227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22470-8C1A-4DF4-833B-270F79EF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55252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Явний кастинг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16BD0E-813C-4B36-8496-9ECA63DF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42"/>
            <a:ext cx="10515600" cy="4584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Явне перетворення типу (небезпечне) - перетворення значень більшого типу в значенні </a:t>
            </a:r>
            <a:r>
              <a:rPr lang="uk-UA" sz="2000" dirty="0" err="1">
                <a:ea typeface="+mn-lt"/>
                <a:cs typeface="+mn-lt"/>
              </a:rPr>
              <a:t>меншего</a:t>
            </a:r>
            <a:r>
              <a:rPr lang="uk-UA" sz="2000" dirty="0">
                <a:ea typeface="+mn-lt"/>
                <a:cs typeface="+mn-lt"/>
              </a:rPr>
              <a:t> або дійсного в ціле.</a:t>
            </a:r>
            <a:endParaRPr lang="uk-UA" sz="2000" dirty="0">
              <a:cs typeface="Calibri"/>
            </a:endParaRPr>
          </a:p>
          <a:p>
            <a:pPr>
              <a:buNone/>
            </a:pPr>
            <a:endParaRPr lang="uk-UA" sz="2000" b="1" dirty="0">
              <a:latin typeface="Consolas"/>
              <a:cs typeface="Calibri"/>
            </a:endParaRPr>
          </a:p>
          <a:p>
            <a:pPr>
              <a:buNone/>
            </a:pP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малювання, стіл, гра, світ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91DF090B-2DD2-4394-BFE2-2FF483B2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3" y="2581966"/>
            <a:ext cx="2743200" cy="553316"/>
          </a:xfrm>
          <a:prstGeom prst="rect">
            <a:avLst/>
          </a:prstGeom>
        </p:spPr>
      </p:pic>
      <p:pic>
        <p:nvPicPr>
          <p:cNvPr id="6" name="Рисунок 6" descr="Зображення, що містить малювання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B248ECDD-69DA-492E-8BFB-02FBCF9F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06" y="3172863"/>
            <a:ext cx="1230406" cy="455520"/>
          </a:xfrm>
          <a:prstGeom prst="rect">
            <a:avLst/>
          </a:prstGeom>
        </p:spPr>
      </p:pic>
      <p:pic>
        <p:nvPicPr>
          <p:cNvPr id="8" name="Рисунок 8" descr="Зображення, що містить малювання, гр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96813F0-2147-435B-BC9B-A031CD258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45" y="3637952"/>
            <a:ext cx="1231527" cy="494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B08AE-E2FE-463D-A0C9-E3A809206797}"/>
              </a:ext>
            </a:extLst>
          </p:cNvPr>
          <p:cNvSpPr txBox="1"/>
          <p:nvPr/>
        </p:nvSpPr>
        <p:spPr>
          <a:xfrm>
            <a:off x="1004047" y="5701553"/>
            <a:ext cx="9950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Явний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кастинг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вважається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небезпечним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оскільки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може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відбутися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втрата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точності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або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урізання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числа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  <a:cs typeface="Calibri"/>
            </a:endParaRPr>
          </a:p>
          <a:p>
            <a:endParaRPr lang="en-US" sz="16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9BEC-D386-4373-B647-DBD0F57AA9FF}"/>
              </a:ext>
            </a:extLst>
          </p:cNvPr>
          <p:cNvSpPr txBox="1"/>
          <p:nvPr/>
        </p:nvSpPr>
        <p:spPr>
          <a:xfrm>
            <a:off x="2782686" y="268585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,sans-serif"/>
              </a:rPr>
              <a:t>short </a:t>
            </a:r>
            <a:r>
              <a:rPr lang="en-US" dirty="0">
                <a:solidFill>
                  <a:srgbClr val="000000"/>
                </a:solidFill>
                <a:latin typeface="Consolas,sans-serif"/>
              </a:rPr>
              <a:t>a</a:t>
            </a:r>
            <a:r>
              <a:rPr lang="en-US" dirty="0">
                <a:latin typeface="Consolas,sans-serif"/>
              </a:rPr>
              <a:t> = 256</a:t>
            </a:r>
            <a:r>
              <a:rPr lang="en-US" b="1" dirty="0">
                <a:latin typeface="Consolas,sans-serif"/>
              </a:rPr>
              <a:t>;</a:t>
            </a:r>
            <a:endParaRPr lang="uk-UA" dirty="0">
              <a:latin typeface="Calibri"/>
              <a:cs typeface="Calibri" panose="020F0502020204030204"/>
            </a:endParaRPr>
          </a:p>
          <a:p>
            <a:endParaRPr lang="en-US"/>
          </a:p>
          <a:p>
            <a:r>
              <a:rPr lang="en-US" dirty="0">
                <a:solidFill>
                  <a:srgbClr val="0000FF"/>
                </a:solidFill>
                <a:latin typeface="Consolas,sans-serif"/>
              </a:rPr>
              <a:t>byte </a:t>
            </a:r>
            <a:r>
              <a:rPr lang="en-US" dirty="0">
                <a:solidFill>
                  <a:srgbClr val="000000"/>
                </a:solidFill>
                <a:latin typeface="Consolas,sans-serif"/>
              </a:rPr>
              <a:t>b</a:t>
            </a:r>
            <a:r>
              <a:rPr lang="en-US" dirty="0">
                <a:latin typeface="Consolas,sans-serif"/>
              </a:rPr>
              <a:t> = 0</a:t>
            </a:r>
            <a:r>
              <a:rPr lang="en-US" b="1" dirty="0">
                <a:latin typeface="Consolas,sans-serif"/>
              </a:rPr>
              <a:t>;</a:t>
            </a:r>
            <a:endParaRPr lang="en-US" b="1" dirty="0">
              <a:latin typeface="Calibri"/>
              <a:cs typeface="Calibri" panose="020F0502020204030204"/>
            </a:endParaRPr>
          </a:p>
          <a:p>
            <a:endParaRPr lang="en-US"/>
          </a:p>
          <a:p>
            <a:r>
              <a:rPr lang="en-US" dirty="0">
                <a:latin typeface="Consolas,sans-serif"/>
              </a:rPr>
              <a:t>b = </a:t>
            </a:r>
            <a:r>
              <a:rPr lang="en-US" b="1" dirty="0">
                <a:latin typeface="Consolas,sans-serif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b="1" dirty="0">
                <a:latin typeface="Consolas,sans-serif"/>
              </a:rPr>
              <a:t>)</a:t>
            </a:r>
            <a:r>
              <a:rPr lang="en-US" dirty="0">
                <a:latin typeface="Consolas,sans-serif"/>
              </a:rPr>
              <a:t>a</a:t>
            </a:r>
            <a:r>
              <a:rPr lang="en-US" b="1" dirty="0">
                <a:latin typeface="Consolas,sans-serif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1A4D7-4D80-4F89-8191-BF99F66D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663"/>
          </a:xfrm>
        </p:spPr>
        <p:txBody>
          <a:bodyPr/>
          <a:lstStyle/>
          <a:p>
            <a:r>
              <a:rPr lang="uk-UA" dirty="0">
                <a:cs typeface="Calibri Light"/>
              </a:rPr>
              <a:t>Форматований вивід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0409505-1C79-4834-95F9-C4C76DFB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 err="1">
                <a:solidFill>
                  <a:srgbClr val="00B0F0"/>
                </a:solidFill>
                <a:latin typeface="Consolas"/>
              </a:rPr>
              <a:t>Console</a:t>
            </a:r>
            <a:r>
              <a:rPr lang="uk-UA" sz="1800" dirty="0" err="1">
                <a:latin typeface="Consolas"/>
              </a:rPr>
              <a:t>.WriteLine</a:t>
            </a:r>
            <a:r>
              <a:rPr lang="uk-UA" sz="1800" dirty="0">
                <a:latin typeface="Consolas"/>
              </a:rPr>
              <a:t>(</a:t>
            </a:r>
            <a:r>
              <a:rPr lang="uk-UA" sz="1800" dirty="0">
                <a:solidFill>
                  <a:srgbClr val="C00000"/>
                </a:solidFill>
                <a:latin typeface="Consolas"/>
              </a:rPr>
              <a:t>"Число {0}", </a:t>
            </a:r>
            <a:r>
              <a:rPr lang="uk-UA" sz="1800" dirty="0">
                <a:latin typeface="Consolas"/>
              </a:rPr>
              <a:t>1);</a:t>
            </a:r>
            <a:endParaRPr lang="uk-UA" sz="18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uk-UA" sz="18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uk-UA" sz="1800" dirty="0">
              <a:solidFill>
                <a:srgbClr val="000000"/>
              </a:solidFill>
              <a:latin typeface="Consolas"/>
              <a:cs typeface="Calibri" panose="020F0502020204030204"/>
            </a:endParaRPr>
          </a:p>
          <a:p>
            <a:pPr>
              <a:buNone/>
            </a:pPr>
            <a:r>
              <a:rPr lang="uk-UA" sz="1800" dirty="0" err="1">
                <a:solidFill>
                  <a:srgbClr val="00B0F0"/>
                </a:solidFill>
                <a:latin typeface="Consolas"/>
                <a:cs typeface="Calibri" panose="020F0502020204030204"/>
              </a:rPr>
              <a:t>Console</a:t>
            </a:r>
            <a:r>
              <a:rPr lang="uk-UA" sz="1800" dirty="0" err="1">
                <a:latin typeface="Consolas"/>
                <a:cs typeface="Calibri" panose="020F0502020204030204"/>
              </a:rPr>
              <a:t>.WriteLine</a:t>
            </a:r>
            <a:r>
              <a:rPr lang="uk-UA" sz="1800" dirty="0">
                <a:latin typeface="Consolas"/>
                <a:cs typeface="Calibri" panose="020F0502020204030204"/>
              </a:rPr>
              <a:t>(</a:t>
            </a:r>
            <a:r>
              <a:rPr lang="uk-UA" sz="1800" dirty="0">
                <a:solidFill>
                  <a:srgbClr val="C00000"/>
                </a:solidFill>
                <a:latin typeface="Consolas"/>
                <a:cs typeface="Calibri" panose="020F0502020204030204"/>
              </a:rPr>
              <a:t>"Числа {0} і {1}"</a:t>
            </a:r>
            <a:r>
              <a:rPr lang="uk-UA" sz="1800" dirty="0">
                <a:latin typeface="Consolas"/>
                <a:cs typeface="Calibri" panose="020F0502020204030204"/>
              </a:rPr>
              <a:t>, 1, 2); 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 err="1">
                <a:solidFill>
                  <a:srgbClr val="00B0F0"/>
                </a:solidFill>
                <a:latin typeface="Consolas"/>
                <a:cs typeface="Calibri" panose="020F0502020204030204"/>
              </a:rPr>
              <a:t>Console</a:t>
            </a:r>
            <a:r>
              <a:rPr lang="uk-UA" sz="1800" dirty="0" err="1">
                <a:latin typeface="Consolas"/>
                <a:cs typeface="Calibri" panose="020F0502020204030204"/>
              </a:rPr>
              <a:t>.WriteLine</a:t>
            </a:r>
            <a:r>
              <a:rPr lang="uk-UA" sz="1800" dirty="0">
                <a:latin typeface="Consolas"/>
                <a:cs typeface="Calibri" panose="020F0502020204030204"/>
              </a:rPr>
              <a:t>(</a:t>
            </a:r>
            <a:r>
              <a:rPr lang="uk-UA" sz="1800" dirty="0">
                <a:solidFill>
                  <a:srgbClr val="C00000"/>
                </a:solidFill>
                <a:latin typeface="Consolas"/>
                <a:cs typeface="Calibri" panose="020F0502020204030204"/>
              </a:rPr>
              <a:t>"Вивід {1} </a:t>
            </a:r>
            <a:r>
              <a:rPr lang="uk-UA" sz="1800" dirty="0" err="1">
                <a:solidFill>
                  <a:srgbClr val="C00000"/>
                </a:solidFill>
                <a:latin typeface="Consolas"/>
                <a:cs typeface="Calibri" panose="020F0502020204030204"/>
              </a:rPr>
              <a:t>наоборот</a:t>
            </a:r>
            <a:r>
              <a:rPr lang="uk-UA" sz="1800" dirty="0">
                <a:solidFill>
                  <a:srgbClr val="C00000"/>
                </a:solidFill>
                <a:latin typeface="Consolas"/>
                <a:cs typeface="Calibri" panose="020F0502020204030204"/>
              </a:rPr>
              <a:t> {0}"</a:t>
            </a:r>
            <a:r>
              <a:rPr lang="uk-UA" sz="1800" dirty="0">
                <a:latin typeface="Consolas"/>
                <a:cs typeface="Calibri" panose="020F0502020204030204"/>
              </a:rPr>
              <a:t>, 1, 2);</a:t>
            </a:r>
            <a:endParaRPr lang="uk-UA" sz="1800">
              <a:cs typeface="Calibri"/>
            </a:endParaRPr>
          </a:p>
          <a:p>
            <a:pPr marL="0" indent="0">
              <a:buNone/>
            </a:pPr>
            <a:endParaRPr lang="uk-UA" sz="1800" dirty="0">
              <a:latin typeface="Consolas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002A6-E972-4852-B59C-81B8CFB477E7}"/>
              </a:ext>
            </a:extLst>
          </p:cNvPr>
          <p:cNvSpPr txBox="1"/>
          <p:nvPr/>
        </p:nvSpPr>
        <p:spPr>
          <a:xfrm>
            <a:off x="428297" y="5854262"/>
            <a:ext cx="114536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Позиція елемента підстановки, починається з нуля (0,1,2,3,… і </a:t>
            </a:r>
            <a:r>
              <a:rPr lang="uk-UA" dirty="0" err="1">
                <a:solidFill>
                  <a:srgbClr val="0070C0"/>
                </a:solidFill>
              </a:rPr>
              <a:t>т.д</a:t>
            </a:r>
            <a:r>
              <a:rPr lang="uk-UA" dirty="0">
                <a:solidFill>
                  <a:srgbClr val="0070C0"/>
                </a:solidFill>
              </a:rPr>
              <a:t>.), </a:t>
            </a:r>
            <a:r>
              <a:rPr lang="uk-UA" dirty="0">
                <a:solidFill>
                  <a:srgbClr val="C00000"/>
                </a:solidFill>
              </a:rPr>
              <a:t>вказавши більше елементів позиції ніж аргументів, переданих у метод, призведе до помилки.</a:t>
            </a:r>
            <a:endParaRPr lang="uk-UA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D5055-1A98-402A-94DF-8506DFC8D29C}"/>
              </a:ext>
            </a:extLst>
          </p:cNvPr>
          <p:cNvSpPr txBox="1"/>
          <p:nvPr/>
        </p:nvSpPr>
        <p:spPr>
          <a:xfrm>
            <a:off x="2922862" y="121493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dirty="0">
                <a:cs typeface="Calibri"/>
              </a:rPr>
              <a:t>Маркер підстановки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216D9-BF44-42A8-90F7-4CC9AE7D86CD}"/>
              </a:ext>
            </a:extLst>
          </p:cNvPr>
          <p:cNvSpPr txBox="1"/>
          <p:nvPr/>
        </p:nvSpPr>
        <p:spPr>
          <a:xfrm>
            <a:off x="4497771" y="243511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dirty="0">
                <a:ea typeface="+mn-lt"/>
                <a:cs typeface="+mn-lt"/>
              </a:rPr>
              <a:t>Елемент підстановки</a:t>
            </a:r>
          </a:p>
          <a:p>
            <a:pPr algn="l"/>
            <a:endParaRPr lang="uk-UA" sz="1400" dirty="0">
              <a:cs typeface="Calibri"/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3381BFD2-4927-4841-835E-8BC827A1226B}"/>
              </a:ext>
            </a:extLst>
          </p:cNvPr>
          <p:cNvCxnSpPr/>
          <p:nvPr/>
        </p:nvCxnSpPr>
        <p:spPr>
          <a:xfrm>
            <a:off x="4123011" y="1482287"/>
            <a:ext cx="126124" cy="3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21FE425D-CF24-4C4A-9CBD-CDCB61581C02}"/>
              </a:ext>
            </a:extLst>
          </p:cNvPr>
          <p:cNvCxnSpPr/>
          <p:nvPr/>
        </p:nvCxnSpPr>
        <p:spPr>
          <a:xfrm flipH="1" flipV="1">
            <a:off x="4930665" y="2158562"/>
            <a:ext cx="254877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E1949B-E5BE-4B5B-A006-C480CD8D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69"/>
            <a:ext cx="10515600" cy="6521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200" dirty="0">
                <a:cs typeface="Calibri" panose="020F0502020204030204"/>
              </a:rPr>
              <a:t>Task1</a:t>
            </a:r>
          </a:p>
          <a:p>
            <a:pPr marL="0" indent="0">
              <a:buNone/>
            </a:pPr>
            <a:r>
              <a:rPr lang="ru" sz="1200" dirty="0" err="1">
                <a:cs typeface="Calibri" panose="020F0502020204030204"/>
              </a:rPr>
              <a:t>Використовуючи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Visual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Studio</a:t>
            </a:r>
            <a:r>
              <a:rPr lang="ru" sz="1200" dirty="0">
                <a:cs typeface="Calibri" panose="020F0502020204030204"/>
              </a:rPr>
              <a:t>, </a:t>
            </a:r>
            <a:r>
              <a:rPr lang="ru" sz="1200" dirty="0" err="1">
                <a:cs typeface="Calibri" panose="020F0502020204030204"/>
              </a:rPr>
              <a:t>створіть</a:t>
            </a:r>
            <a:r>
              <a:rPr lang="ru" sz="1200" dirty="0">
                <a:cs typeface="Calibri" panose="020F0502020204030204"/>
              </a:rPr>
              <a:t> проект за шаблоном </a:t>
            </a:r>
            <a:r>
              <a:rPr lang="ru" sz="1200" dirty="0" err="1">
                <a:cs typeface="Calibri" panose="020F0502020204030204"/>
              </a:rPr>
              <a:t>Console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Application</a:t>
            </a:r>
            <a:r>
              <a:rPr lang="ru" sz="1200" dirty="0">
                <a:cs typeface="Calibri" panose="020F0502020204030204"/>
              </a:rPr>
              <a:t>, </a:t>
            </a:r>
            <a:r>
              <a:rPr lang="ru" sz="1200" dirty="0" err="1">
                <a:cs typeface="Calibri" panose="020F0502020204030204"/>
              </a:rPr>
              <a:t>назвіть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його</a:t>
            </a:r>
            <a:r>
              <a:rPr lang="ru" sz="1200" dirty="0">
                <a:cs typeface="Calibri" panose="020F0502020204030204"/>
              </a:rPr>
              <a:t> Lesson002_Task1.</a:t>
            </a:r>
            <a:r>
              <a:rPr lang="uk-UA" sz="1200" dirty="0">
                <a:cs typeface="Calibri" panose="020F0502020204030204"/>
              </a:rPr>
              <a:t> 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ea typeface="+mn-lt"/>
                <a:cs typeface="+mn-lt"/>
              </a:rPr>
              <a:t>Створіть змінну константу типу </a:t>
            </a:r>
            <a:r>
              <a:rPr lang="uk-UA" sz="1200" dirty="0" err="1">
                <a:solidFill>
                  <a:srgbClr val="0070C0"/>
                </a:solidFill>
                <a:ea typeface="+mn-lt"/>
                <a:cs typeface="+mn-lt"/>
              </a:rPr>
              <a:t>long</a:t>
            </a:r>
            <a:r>
              <a:rPr lang="uk-UA" sz="12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uk-UA" sz="1200" dirty="0">
                <a:ea typeface="+mn-lt"/>
                <a:cs typeface="+mn-lt"/>
              </a:rPr>
              <a:t>і запишіть у неї рік вашого народження.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ea typeface="+mn-lt"/>
                <a:cs typeface="+mn-lt"/>
              </a:rPr>
              <a:t>Виведіть її на екран за допомогою </a:t>
            </a:r>
            <a:r>
              <a:rPr lang="uk-UA" sz="1200" dirty="0" err="1">
                <a:ea typeface="+mn-lt"/>
                <a:cs typeface="+mn-lt"/>
              </a:rPr>
              <a:t>комади</a:t>
            </a:r>
            <a:r>
              <a:rPr lang="uk-UA" sz="1200" dirty="0">
                <a:ea typeface="+mn-lt"/>
                <a:cs typeface="+mn-lt"/>
              </a:rPr>
              <a:t> </a:t>
            </a:r>
            <a:r>
              <a:rPr lang="uk-UA" sz="1200" dirty="0" err="1">
                <a:ea typeface="+mn-lt"/>
                <a:cs typeface="+mn-lt"/>
              </a:rPr>
              <a:t>Console.WriteLine</a:t>
            </a:r>
            <a:r>
              <a:rPr lang="uk-UA" sz="1200" dirty="0">
                <a:ea typeface="+mn-lt"/>
                <a:cs typeface="+mn-lt"/>
              </a:rPr>
              <a:t>() з форматуванням </a:t>
            </a:r>
            <a:r>
              <a:rPr lang="uk-UA" sz="1200" dirty="0">
                <a:solidFill>
                  <a:srgbClr val="FF0000"/>
                </a:solidFill>
                <a:ea typeface="+mn-lt"/>
                <a:cs typeface="+mn-lt"/>
              </a:rPr>
              <a:t>"</a:t>
            </a:r>
            <a:r>
              <a:rPr lang="uk-UA" sz="1200" dirty="0" err="1">
                <a:solidFill>
                  <a:srgbClr val="FF0000"/>
                </a:solidFill>
                <a:ea typeface="+mn-lt"/>
                <a:cs typeface="+mn-lt"/>
              </a:rPr>
              <a:t>Birth</a:t>
            </a:r>
            <a:r>
              <a:rPr lang="uk-UA" sz="12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uk-UA" sz="1200" dirty="0" err="1">
                <a:solidFill>
                  <a:srgbClr val="FF0000"/>
                </a:solidFill>
                <a:ea typeface="+mn-lt"/>
                <a:cs typeface="+mn-lt"/>
              </a:rPr>
              <a:t>year</a:t>
            </a:r>
            <a:r>
              <a:rPr lang="uk-UA" sz="1200" dirty="0">
                <a:solidFill>
                  <a:srgbClr val="FF0000"/>
                </a:solidFill>
                <a:ea typeface="+mn-lt"/>
                <a:cs typeface="+mn-lt"/>
              </a:rPr>
              <a:t>: {0} "</a:t>
            </a:r>
            <a:r>
              <a:rPr lang="uk-UA" sz="12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Створіть змінну типу </a:t>
            </a:r>
            <a:r>
              <a:rPr lang="uk-UA" sz="1200" dirty="0" err="1">
                <a:solidFill>
                  <a:srgbClr val="0070C0"/>
                </a:solidFill>
                <a:cs typeface="Calibri"/>
              </a:rPr>
              <a:t>short</a:t>
            </a:r>
            <a:r>
              <a:rPr lang="uk-UA" sz="12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200" dirty="0">
                <a:cs typeface="Calibri"/>
              </a:rPr>
              <a:t>і  присвойте їй значення константи. </a:t>
            </a:r>
          </a:p>
          <a:p>
            <a:pPr>
              <a:buNone/>
            </a:pPr>
            <a:r>
              <a:rPr lang="uk-UA" sz="1200" dirty="0">
                <a:cs typeface="Calibri"/>
              </a:rPr>
              <a:t>Створіть змінну константу типу </a:t>
            </a:r>
            <a:r>
              <a:rPr lang="uk-UA" sz="1200" dirty="0" err="1">
                <a:solidFill>
                  <a:srgbClr val="0070C0"/>
                </a:solidFill>
                <a:cs typeface="Calibri"/>
              </a:rPr>
              <a:t>long</a:t>
            </a:r>
            <a:r>
              <a:rPr lang="uk-UA" sz="12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200" dirty="0">
                <a:cs typeface="Calibri"/>
              </a:rPr>
              <a:t>і запишіть у неї число 32768.</a:t>
            </a:r>
            <a:endParaRPr lang="uk-UA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ea typeface="+mn-lt"/>
                <a:cs typeface="+mn-lt"/>
              </a:rPr>
              <a:t>Створіть ще одну змінну типу </a:t>
            </a:r>
            <a:r>
              <a:rPr lang="uk-UA" sz="1200" dirty="0" err="1">
                <a:solidFill>
                  <a:srgbClr val="0070C0"/>
                </a:solidFill>
                <a:ea typeface="+mn-lt"/>
                <a:cs typeface="+mn-lt"/>
              </a:rPr>
              <a:t>short</a:t>
            </a:r>
            <a:r>
              <a:rPr lang="uk-UA" sz="12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uk-UA" sz="1200" dirty="0">
                <a:ea typeface="+mn-lt"/>
                <a:cs typeface="+mn-lt"/>
              </a:rPr>
              <a:t>і  присвойте їй значення попередньої константи. Зробіть висновки.</a:t>
            </a:r>
            <a:endParaRPr lang="uk-UA" sz="1200" dirty="0">
              <a:cs typeface="Calibri"/>
            </a:endParaRPr>
          </a:p>
          <a:p>
            <a:pPr marL="0" indent="0">
              <a:buNone/>
            </a:pPr>
            <a:endParaRPr lang="uk-UA" sz="1200" dirty="0">
              <a:cs typeface="Calibri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Попробуйте присвоїте нове значення будь якої константи на ваше </a:t>
            </a:r>
            <a:r>
              <a:rPr lang="uk-UA" sz="1200" dirty="0" err="1">
                <a:cs typeface="Calibri"/>
              </a:rPr>
              <a:t>улюблине</a:t>
            </a:r>
            <a:r>
              <a:rPr lang="uk-UA" sz="1200" dirty="0">
                <a:cs typeface="Calibri"/>
              </a:rPr>
              <a:t> число. Зробіть висновки.</a:t>
            </a:r>
          </a:p>
          <a:p>
            <a:pPr marL="0" indent="0">
              <a:buNone/>
            </a:pPr>
            <a:endParaRPr lang="uk-UA" sz="1200" dirty="0">
              <a:cs typeface="Calibri"/>
            </a:endParaRPr>
          </a:p>
          <a:p>
            <a:pPr marL="0" indent="0">
              <a:buNone/>
            </a:pPr>
            <a:r>
              <a:rPr lang="uk-UA" sz="1200" dirty="0">
                <a:ea typeface="+mn-lt"/>
                <a:cs typeface="+mn-lt"/>
              </a:rPr>
              <a:t>Task2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200" dirty="0" err="1">
                <a:ea typeface="+mn-lt"/>
                <a:cs typeface="+mn-lt"/>
              </a:rPr>
              <a:t>Використовуючи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Visual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Studio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створіть</a:t>
            </a:r>
            <a:r>
              <a:rPr lang="ru" sz="1200" dirty="0">
                <a:ea typeface="+mn-lt"/>
                <a:cs typeface="+mn-lt"/>
              </a:rPr>
              <a:t> проект за шаблоном </a:t>
            </a:r>
            <a:r>
              <a:rPr lang="ru" sz="1200" dirty="0" err="1">
                <a:ea typeface="+mn-lt"/>
                <a:cs typeface="+mn-lt"/>
              </a:rPr>
              <a:t>Console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Application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назвіть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його</a:t>
            </a:r>
            <a:r>
              <a:rPr lang="ru" sz="1200" dirty="0">
                <a:ea typeface="+mn-lt"/>
                <a:cs typeface="+mn-lt"/>
              </a:rPr>
              <a:t> Lesson002_Task2.</a:t>
            </a:r>
            <a:r>
              <a:rPr lang="uk-UA" sz="1200" dirty="0">
                <a:ea typeface="+mn-lt"/>
                <a:cs typeface="+mn-lt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Створіть змінні усіх </a:t>
            </a:r>
            <a:r>
              <a:rPr lang="uk-UA" sz="1200" dirty="0" err="1">
                <a:cs typeface="Calibri"/>
              </a:rPr>
              <a:t>типівб</a:t>
            </a:r>
            <a:r>
              <a:rPr lang="uk-UA" sz="1200" dirty="0">
                <a:cs typeface="Calibri"/>
              </a:rPr>
              <a:t> починаючи від найменших до найбільших </a:t>
            </a:r>
            <a:r>
              <a:rPr lang="uk-UA" sz="1200" dirty="0" err="1">
                <a:cs typeface="Calibri"/>
              </a:rPr>
              <a:t>проініціалізуйте</a:t>
            </a:r>
            <a:r>
              <a:rPr lang="uk-UA" sz="1200" dirty="0">
                <a:cs typeface="Calibri"/>
              </a:rPr>
              <a:t> їх якимись різними значеннями.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Спробуйте присвоїти різним змінним різні змінні, і зробити висновки.</a:t>
            </a:r>
          </a:p>
          <a:p>
            <a:pPr marL="0" indent="0">
              <a:buNone/>
            </a:pPr>
            <a:endParaRPr lang="uk-UA" sz="1200" dirty="0">
              <a:cs typeface="Calibri"/>
            </a:endParaRPr>
          </a:p>
          <a:p>
            <a:pPr marL="0" indent="0">
              <a:buNone/>
            </a:pPr>
            <a:r>
              <a:rPr lang="uk-UA" sz="1200" dirty="0">
                <a:ea typeface="+mn-lt"/>
                <a:cs typeface="+mn-lt"/>
              </a:rPr>
              <a:t>Task3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200" dirty="0" err="1">
                <a:ea typeface="+mn-lt"/>
                <a:cs typeface="+mn-lt"/>
              </a:rPr>
              <a:t>Використовуючи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Visual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Studio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створіть</a:t>
            </a:r>
            <a:r>
              <a:rPr lang="ru" sz="1200" dirty="0">
                <a:ea typeface="+mn-lt"/>
                <a:cs typeface="+mn-lt"/>
              </a:rPr>
              <a:t> проект за шаблоном </a:t>
            </a:r>
            <a:r>
              <a:rPr lang="ru" sz="1200" dirty="0" err="1">
                <a:ea typeface="+mn-lt"/>
                <a:cs typeface="+mn-lt"/>
              </a:rPr>
              <a:t>Console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Application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назвіть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його</a:t>
            </a:r>
            <a:r>
              <a:rPr lang="ru" sz="1200" dirty="0">
                <a:ea typeface="+mn-lt"/>
                <a:cs typeface="+mn-lt"/>
              </a:rPr>
              <a:t> Lesson002_Task3.</a:t>
            </a:r>
            <a:r>
              <a:rPr lang="uk-UA" sz="1200" dirty="0">
                <a:ea typeface="+mn-lt"/>
                <a:cs typeface="+mn-lt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Створіть дві змінні типу </a:t>
            </a:r>
            <a:r>
              <a:rPr lang="uk-UA" sz="1200" dirty="0" err="1">
                <a:solidFill>
                  <a:srgbClr val="0070C0"/>
                </a:solidFill>
                <a:cs typeface="Calibri"/>
              </a:rPr>
              <a:t>int</a:t>
            </a:r>
            <a:r>
              <a:rPr lang="uk-UA" sz="12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200" dirty="0">
                <a:solidFill>
                  <a:srgbClr val="000000"/>
                </a:solidFill>
                <a:cs typeface="Calibri"/>
              </a:rPr>
              <a:t>і</a:t>
            </a:r>
            <a:r>
              <a:rPr lang="uk-UA" sz="1200" dirty="0">
                <a:cs typeface="Calibri"/>
              </a:rPr>
              <a:t> запишіть у них довільні значення. Далі створіть</a:t>
            </a:r>
            <a:r>
              <a:rPr lang="uk-UA" sz="1200" dirty="0">
                <a:ea typeface="+mn-lt"/>
                <a:cs typeface="+mn-lt"/>
              </a:rPr>
              <a:t> стільки змінних типу </a:t>
            </a:r>
            <a:r>
              <a:rPr lang="uk-UA" sz="1200" dirty="0" err="1">
                <a:solidFill>
                  <a:srgbClr val="0070C0"/>
                </a:solidFill>
                <a:ea typeface="+mn-lt"/>
                <a:cs typeface="+mn-lt"/>
              </a:rPr>
              <a:t>int</a:t>
            </a:r>
            <a:r>
              <a:rPr lang="uk-UA" sz="12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uk-UA" sz="1200" dirty="0">
                <a:ea typeface="+mn-lt"/>
                <a:cs typeface="+mn-lt"/>
              </a:rPr>
              <a:t>скільки існують </a:t>
            </a:r>
            <a:r>
              <a:rPr lang="uk-UA" sz="1200" dirty="0" err="1">
                <a:ea typeface="+mn-lt"/>
                <a:cs typeface="+mn-lt"/>
              </a:rPr>
              <a:t>арефметичних</a:t>
            </a:r>
            <a:r>
              <a:rPr lang="uk-UA" sz="1200" dirty="0">
                <a:ea typeface="+mn-lt"/>
                <a:cs typeface="+mn-lt"/>
              </a:rPr>
              <a:t> операцій, </a:t>
            </a:r>
            <a:r>
              <a:rPr lang="uk-UA" sz="1200" dirty="0" err="1">
                <a:ea typeface="+mn-lt"/>
                <a:cs typeface="+mn-lt"/>
              </a:rPr>
              <a:t>імя</a:t>
            </a:r>
            <a:r>
              <a:rPr lang="uk-UA" sz="1200" dirty="0">
                <a:ea typeface="+mn-lt"/>
                <a:cs typeface="+mn-lt"/>
              </a:rPr>
              <a:t> змінної = імені операції. І присвойте їм результат еквівалентних операцій над першими двома змінними.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Виведіть їх на екран за допомогою </a:t>
            </a:r>
            <a:r>
              <a:rPr lang="uk-UA" sz="1200" dirty="0" err="1">
                <a:cs typeface="Calibri"/>
              </a:rPr>
              <a:t>комади</a:t>
            </a:r>
            <a:r>
              <a:rPr lang="uk-UA" sz="1200" dirty="0">
                <a:cs typeface="Calibri"/>
              </a:rPr>
              <a:t> </a:t>
            </a:r>
            <a:r>
              <a:rPr lang="uk-UA" sz="1200" dirty="0" err="1">
                <a:cs typeface="Calibri"/>
              </a:rPr>
              <a:t>Console.WriteLine</a:t>
            </a:r>
            <a:r>
              <a:rPr lang="uk-UA" sz="1200" dirty="0">
                <a:cs typeface="Calibri"/>
              </a:rPr>
              <a:t>() з форматуванням </a:t>
            </a:r>
            <a:r>
              <a:rPr lang="uk-UA" sz="1200" dirty="0">
                <a:solidFill>
                  <a:srgbClr val="FF0000"/>
                </a:solidFill>
                <a:cs typeface="Calibri"/>
              </a:rPr>
              <a:t>"a </a:t>
            </a:r>
            <a:r>
              <a:rPr lang="uk-UA" sz="1200" dirty="0" err="1">
                <a:solidFill>
                  <a:srgbClr val="00B0F0"/>
                </a:solidFill>
                <a:cs typeface="Calibri"/>
              </a:rPr>
              <a:t>symbol</a:t>
            </a:r>
            <a:r>
              <a:rPr lang="uk-UA" sz="1200" dirty="0">
                <a:solidFill>
                  <a:srgbClr val="00B0F0"/>
                </a:solidFill>
                <a:cs typeface="Calibri"/>
              </a:rPr>
              <a:t> </a:t>
            </a:r>
            <a:r>
              <a:rPr lang="uk-UA" sz="1200" dirty="0" err="1">
                <a:solidFill>
                  <a:srgbClr val="00B0F0"/>
                </a:solidFill>
                <a:cs typeface="Calibri"/>
              </a:rPr>
              <a:t>of</a:t>
            </a:r>
            <a:r>
              <a:rPr lang="uk-UA" sz="1200" dirty="0">
                <a:solidFill>
                  <a:srgbClr val="00B0F0"/>
                </a:solidFill>
                <a:cs typeface="Calibri"/>
              </a:rPr>
              <a:t> </a:t>
            </a:r>
            <a:r>
              <a:rPr lang="uk-UA" sz="1200" dirty="0" err="1">
                <a:solidFill>
                  <a:srgbClr val="00B0F0"/>
                </a:solidFill>
                <a:cs typeface="Calibri"/>
              </a:rPr>
              <a:t>operation</a:t>
            </a:r>
            <a:r>
              <a:rPr lang="uk-UA" sz="1200" dirty="0">
                <a:solidFill>
                  <a:srgbClr val="00B0F0"/>
                </a:solidFill>
                <a:cs typeface="Calibri"/>
              </a:rPr>
              <a:t> </a:t>
            </a:r>
            <a:r>
              <a:rPr lang="uk-UA" sz="1200" dirty="0">
                <a:solidFill>
                  <a:srgbClr val="FF0000"/>
                </a:solidFill>
                <a:cs typeface="Calibri"/>
              </a:rPr>
              <a:t>b =  {0} "</a:t>
            </a:r>
            <a:r>
              <a:rPr lang="uk-UA" sz="1200" dirty="0">
                <a:cs typeface="Calibri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205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CCB965-89AB-40C6-ABE9-145EF110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95"/>
            <a:ext cx="10515600" cy="659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200">
                <a:ea typeface="+mn-lt"/>
                <a:cs typeface="+mn-lt"/>
              </a:rPr>
              <a:t>Task4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" sz="1200" dirty="0" err="1">
                <a:ea typeface="+mn-lt"/>
                <a:cs typeface="+mn-lt"/>
              </a:rPr>
              <a:t>Використовуючи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Visual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Studio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створіть</a:t>
            </a:r>
            <a:r>
              <a:rPr lang="ru" sz="1200" dirty="0">
                <a:ea typeface="+mn-lt"/>
                <a:cs typeface="+mn-lt"/>
              </a:rPr>
              <a:t> проект за шаблоном </a:t>
            </a:r>
            <a:r>
              <a:rPr lang="ru" sz="1200" dirty="0" err="1">
                <a:ea typeface="+mn-lt"/>
                <a:cs typeface="+mn-lt"/>
              </a:rPr>
              <a:t>Console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Application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назвіть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його</a:t>
            </a:r>
            <a:r>
              <a:rPr lang="ru" sz="1200">
                <a:ea typeface="+mn-lt"/>
                <a:cs typeface="+mn-lt"/>
              </a:rPr>
              <a:t> Lesson002_Task4.</a:t>
            </a:r>
            <a:r>
              <a:rPr lang="uk-UA" sz="1200" dirty="0">
                <a:ea typeface="+mn-lt"/>
                <a:cs typeface="+mn-lt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Створіть змінну константу типу </a:t>
            </a:r>
            <a:r>
              <a:rPr lang="uk-UA" sz="1200" dirty="0" err="1">
                <a:solidFill>
                  <a:srgbClr val="0070C0"/>
                </a:solidFill>
                <a:cs typeface="Calibri"/>
              </a:rPr>
              <a:t>long</a:t>
            </a:r>
            <a:r>
              <a:rPr lang="uk-UA" sz="1200" dirty="0">
                <a:solidFill>
                  <a:srgbClr val="0070C0"/>
                </a:solidFill>
                <a:cs typeface="Calibri"/>
              </a:rPr>
              <a:t> </a:t>
            </a:r>
            <a:r>
              <a:rPr lang="uk-UA" sz="1200" dirty="0">
                <a:cs typeface="Calibri"/>
              </a:rPr>
              <a:t>і запишіть у неї рік вашого народження.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200" dirty="0">
                <a:cs typeface="Calibri"/>
              </a:rPr>
              <a:t>Виведіть її на екран за допомогою </a:t>
            </a:r>
            <a:r>
              <a:rPr lang="uk-UA" sz="1200" dirty="0" err="1">
                <a:cs typeface="Calibri"/>
              </a:rPr>
              <a:t>комади</a:t>
            </a:r>
            <a:r>
              <a:rPr lang="uk-UA" sz="1200" dirty="0">
                <a:cs typeface="Calibri"/>
              </a:rPr>
              <a:t> </a:t>
            </a:r>
            <a:r>
              <a:rPr lang="uk-UA" sz="1200" dirty="0" err="1">
                <a:cs typeface="Calibri"/>
              </a:rPr>
              <a:t>Console.WriteLine</a:t>
            </a:r>
            <a:r>
              <a:rPr lang="uk-UA" sz="1200" dirty="0">
                <a:cs typeface="Calibri"/>
              </a:rPr>
              <a:t>() з форматуванням </a:t>
            </a:r>
            <a:r>
              <a:rPr lang="uk-UA" sz="1200" dirty="0">
                <a:solidFill>
                  <a:srgbClr val="FF0000"/>
                </a:solidFill>
                <a:cs typeface="Calibri"/>
              </a:rPr>
              <a:t>"</a:t>
            </a:r>
            <a:r>
              <a:rPr lang="uk-UA" sz="1200" dirty="0" err="1">
                <a:solidFill>
                  <a:srgbClr val="FF0000"/>
                </a:solidFill>
                <a:cs typeface="Calibri"/>
              </a:rPr>
              <a:t>Birth</a:t>
            </a:r>
            <a:r>
              <a:rPr lang="uk-UA" sz="1200" dirty="0">
                <a:solidFill>
                  <a:srgbClr val="FF0000"/>
                </a:solidFill>
                <a:cs typeface="Calibri"/>
              </a:rPr>
              <a:t> </a:t>
            </a:r>
            <a:r>
              <a:rPr lang="uk-UA" sz="1200" dirty="0" err="1">
                <a:solidFill>
                  <a:srgbClr val="FF0000"/>
                </a:solidFill>
                <a:cs typeface="Calibri"/>
              </a:rPr>
              <a:t>year</a:t>
            </a:r>
            <a:r>
              <a:rPr lang="uk-UA" sz="1200" dirty="0">
                <a:solidFill>
                  <a:srgbClr val="FF0000"/>
                </a:solidFill>
                <a:cs typeface="Calibri"/>
              </a:rPr>
              <a:t>: {0} "</a:t>
            </a:r>
            <a:r>
              <a:rPr lang="uk-UA" sz="1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0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FBC5-4CEB-47D8-9687-55C210F8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3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cs typeface="Segoe UI"/>
              </a:rPr>
              <a:t>Variable</a:t>
            </a:r>
            <a:r>
              <a:rPr lang="uk-UA" sz="3200" dirty="0">
                <a:latin typeface="Calibri"/>
                <a:cs typeface="Segoe UI"/>
              </a:rPr>
              <a:t> - </a:t>
            </a:r>
            <a:r>
              <a:rPr lang="uk-UA" sz="3200" dirty="0">
                <a:latin typeface="Calibri"/>
                <a:cs typeface="Calibri"/>
              </a:rPr>
              <a:t>Змінна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7EDE5B-EE42-41C2-88B1-22738DC8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latin typeface="Calibri"/>
                <a:cs typeface="Calibri"/>
              </a:rPr>
              <a:t>Змінна – це область пам'яті, яка зберігає у собі деяке значення, яке можна змінити. </a:t>
            </a:r>
            <a:endParaRPr lang="uk-UA" sz="2000">
              <a:latin typeface="Segoe UI"/>
              <a:cs typeface="Segoe UI"/>
            </a:endParaRPr>
          </a:p>
          <a:p>
            <a:pPr marL="0" indent="0">
              <a:buNone/>
            </a:pPr>
            <a:endParaRPr lang="uk-UA" sz="2000" dirty="0">
              <a:solidFill>
                <a:schemeClr val="accent1">
                  <a:lumMod val="75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uk-UA" sz="2000" dirty="0" err="1">
                <a:solidFill>
                  <a:schemeClr val="accent1">
                    <a:lumMod val="75000"/>
                  </a:schemeClr>
                </a:solidFill>
                <a:latin typeface="Consolas"/>
                <a:cs typeface="Calibri"/>
              </a:rPr>
              <a:t>byte</a:t>
            </a:r>
            <a:r>
              <a:rPr lang="uk-UA" sz="2000" dirty="0">
                <a:latin typeface="Consolas"/>
                <a:cs typeface="Calibri"/>
              </a:rPr>
              <a:t> a = 2;</a:t>
            </a:r>
            <a:r>
              <a:rPr lang="uk-UA" sz="2000" dirty="0">
                <a:solidFill>
                  <a:srgbClr val="00B050"/>
                </a:solidFill>
                <a:latin typeface="Consolas"/>
                <a:cs typeface="Calibri"/>
              </a:rPr>
              <a:t>// 0000 0010 b</a:t>
            </a:r>
            <a:endParaRPr lang="uk-UA"/>
          </a:p>
        </p:txBody>
      </p:sp>
      <p:pic>
        <p:nvPicPr>
          <p:cNvPr id="4" name="Рисунок 4" descr="Зображення, що містить електроніка, схем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4A6ACB6-3007-4D4C-8AE3-315A5478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55" y="3151995"/>
            <a:ext cx="9294283" cy="24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0F40D-7049-4DCE-85A1-881ADF7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58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Створення змінної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B03505-9142-4D8A-A594-77E079F4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27" y="12166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Під час створення змінної необхідно вказати: </a:t>
            </a:r>
          </a:p>
          <a:p>
            <a:pPr lvl="1"/>
            <a:r>
              <a:rPr lang="uk-UA" sz="2000" dirty="0">
                <a:cs typeface="Calibri" panose="020F0502020204030204"/>
              </a:rPr>
              <a:t>Ім'я змінної </a:t>
            </a:r>
            <a:r>
              <a:rPr lang="uk-UA" sz="2000" i="1" dirty="0">
                <a:cs typeface="Calibri"/>
              </a:rPr>
              <a:t>(ідентифікатор) </a:t>
            </a:r>
            <a:endParaRPr lang="uk-UA" sz="2000">
              <a:cs typeface="Calibri"/>
            </a:endParaRPr>
          </a:p>
          <a:p>
            <a:pPr lvl="1"/>
            <a:r>
              <a:rPr lang="uk-UA" sz="2000" dirty="0">
                <a:cs typeface="Calibri"/>
              </a:rPr>
              <a:t>Тип змінної </a:t>
            </a:r>
            <a:endParaRPr lang="uk-UA" sz="2000">
              <a:cs typeface="Calibri"/>
            </a:endParaRPr>
          </a:p>
          <a:p>
            <a:pPr lvl="1"/>
            <a:r>
              <a:rPr lang="uk-UA" sz="2000" dirty="0">
                <a:cs typeface="Calibri"/>
              </a:rPr>
              <a:t>Початкове значення </a:t>
            </a:r>
            <a:r>
              <a:rPr lang="uk-UA" sz="2000" i="1" dirty="0">
                <a:cs typeface="Calibri"/>
              </a:rPr>
              <a:t>(</a:t>
            </a:r>
            <a:r>
              <a:rPr lang="uk-UA" sz="2000" i="1" dirty="0" err="1">
                <a:cs typeface="Calibri"/>
              </a:rPr>
              <a:t>необовязкове</a:t>
            </a:r>
            <a:r>
              <a:rPr lang="uk-UA" sz="2000" i="1" dirty="0">
                <a:cs typeface="Calibri"/>
              </a:rPr>
              <a:t>)</a:t>
            </a:r>
            <a:r>
              <a:rPr lang="uk-UA" sz="2000" dirty="0">
                <a:cs typeface="Calibri"/>
              </a:rPr>
              <a:t> 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 dirty="0">
              <a:solidFill>
                <a:schemeClr val="accent1">
                  <a:lumMod val="75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uk-UA" sz="2000" b="1" dirty="0">
              <a:latin typeface="Consolas"/>
              <a:cs typeface="Calibri"/>
            </a:endParaRPr>
          </a:p>
        </p:txBody>
      </p:sp>
      <p:pic>
        <p:nvPicPr>
          <p:cNvPr id="4" name="Рисунок 4" descr="Зображення, що містить предмет, годинник, наручний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B5EEF59F-0BF1-4FF0-BFD4-B577ADA1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76" y="3588492"/>
            <a:ext cx="2743200" cy="12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B4FBA-C70F-4765-85F0-96340C7B0758}"/>
              </a:ext>
            </a:extLst>
          </p:cNvPr>
          <p:cNvSpPr txBox="1"/>
          <p:nvPr/>
        </p:nvSpPr>
        <p:spPr>
          <a:xfrm>
            <a:off x="799236" y="5939777"/>
            <a:ext cx="5531427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b="1" i="1" dirty="0" err="1">
                <a:latin typeface="Calibri,sans-serif"/>
              </a:rPr>
              <a:t>Ініціалізація</a:t>
            </a:r>
            <a:r>
              <a:rPr lang="en-US" sz="1550" b="1" i="1" dirty="0">
                <a:latin typeface="Calibri,sans-serif"/>
              </a:rPr>
              <a:t> </a:t>
            </a:r>
            <a:r>
              <a:rPr lang="en-US" sz="1550" b="1" i="1" dirty="0" err="1">
                <a:latin typeface="Calibri,sans-serif"/>
              </a:rPr>
              <a:t>змінної</a:t>
            </a:r>
            <a:r>
              <a:rPr lang="en-US" sz="1550" dirty="0">
                <a:latin typeface="Calibri,sans-serif"/>
              </a:rPr>
              <a:t> – </a:t>
            </a:r>
            <a:r>
              <a:rPr lang="en-US" sz="1550" dirty="0" err="1">
                <a:latin typeface="Calibri,sans-serif"/>
              </a:rPr>
              <a:t>це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перше</a:t>
            </a:r>
            <a:r>
              <a:rPr lang="en-US" sz="1550" dirty="0">
                <a:latin typeface="Calibri,sans-serif"/>
              </a:rPr>
              <a:t> </a:t>
            </a:r>
            <a:r>
              <a:rPr lang="en-US" sz="1550" dirty="0" err="1">
                <a:latin typeface="Calibri,sans-serif"/>
              </a:rPr>
              <a:t>присвоєння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їй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значення</a:t>
            </a:r>
            <a:r>
              <a:rPr lang="en-US" sz="1550" dirty="0">
                <a:latin typeface="Calibri,sans-serif"/>
              </a:rPr>
              <a:t>.</a:t>
            </a:r>
            <a:endParaRPr lang="en-US" sz="15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D9247-9FF4-4C43-8785-D74E03E6E58A}"/>
              </a:ext>
            </a:extLst>
          </p:cNvPr>
          <p:cNvSpPr txBox="1"/>
          <p:nvPr/>
        </p:nvSpPr>
        <p:spPr>
          <a:xfrm>
            <a:off x="4592879" y="3194845"/>
            <a:ext cx="2033154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Символ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присвоєння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5F76A-76CE-4C04-8231-811DA7FD0323}"/>
              </a:ext>
            </a:extLst>
          </p:cNvPr>
          <p:cNvSpPr txBox="1"/>
          <p:nvPr/>
        </p:nvSpPr>
        <p:spPr>
          <a:xfrm>
            <a:off x="3146810" y="4874708"/>
            <a:ext cx="1089314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Тип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C4B47-A207-48A1-9BC8-A12AFDFD0BE7}"/>
              </a:ext>
            </a:extLst>
          </p:cNvPr>
          <p:cNvSpPr txBox="1"/>
          <p:nvPr/>
        </p:nvSpPr>
        <p:spPr>
          <a:xfrm>
            <a:off x="4393720" y="4874708"/>
            <a:ext cx="1686791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Ім'я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  <a:r>
              <a:rPr lang="en-US" sz="1550" dirty="0">
                <a:latin typeface="Calibri,sans-serif"/>
              </a:rPr>
              <a:t> (</a:t>
            </a:r>
            <a:r>
              <a:rPr lang="uk-UA" sz="1550" i="1" dirty="0">
                <a:ea typeface="+mn-lt"/>
                <a:cs typeface="+mn-lt"/>
              </a:rPr>
              <a:t>ідентифікатор</a:t>
            </a:r>
            <a:r>
              <a:rPr lang="en-US" sz="1550" dirty="0">
                <a:latin typeface="Calibri,sans-serif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BAAA-AACE-4977-9CB1-AA90BB426D5A}"/>
              </a:ext>
            </a:extLst>
          </p:cNvPr>
          <p:cNvSpPr txBox="1"/>
          <p:nvPr/>
        </p:nvSpPr>
        <p:spPr>
          <a:xfrm>
            <a:off x="6419947" y="4943980"/>
            <a:ext cx="1565564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 err="1">
                <a:latin typeface="Calibri,sans-serif"/>
              </a:rPr>
              <a:t>Значення</a:t>
            </a:r>
            <a:r>
              <a:rPr lang="en-US" sz="1550" dirty="0">
                <a:latin typeface="Calibri,sans-serif"/>
              </a:rPr>
              <a:t> </a:t>
            </a:r>
            <a:r>
              <a:rPr lang="en-US" sz="1550" dirty="0" err="1">
                <a:latin typeface="Calibri,sans-serif"/>
              </a:rPr>
              <a:t>змінної</a:t>
            </a:r>
            <a:endParaRPr lang="uk-UA" dirty="0" err="1"/>
          </a:p>
        </p:txBody>
      </p:sp>
    </p:spTree>
    <p:extLst>
      <p:ext uri="{BB962C8B-B14F-4D97-AF65-F5344CB8AC3E}">
        <p14:creationId xmlns:p14="http://schemas.microsoft.com/office/powerpoint/2010/main" val="22810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383B-4FD7-42FF-B517-50E92E9A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5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Типи даних</a:t>
            </a:r>
            <a:endParaRPr lang="uk-UA" sz="3200" dirty="0">
              <a:latin typeface="Calibri"/>
              <a:cs typeface="Calibri Light"/>
            </a:endParaRPr>
          </a:p>
        </p:txBody>
      </p:sp>
      <p:pic>
        <p:nvPicPr>
          <p:cNvPr id="6" name="Рисунок 6" descr="Зображення, що містить карта, текст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4D1CB1F-F197-45BD-9106-0DFB8F41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13" y="1187128"/>
            <a:ext cx="8477178" cy="4826726"/>
          </a:xfrm>
        </p:spPr>
      </p:pic>
    </p:spTree>
    <p:extLst>
      <p:ext uri="{BB962C8B-B14F-4D97-AF65-F5344CB8AC3E}">
        <p14:creationId xmlns:p14="http://schemas.microsoft.com/office/powerpoint/2010/main" val="23900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A6A01-982D-416B-B73F-3D123A9E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0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 Light"/>
              </a:rPr>
              <a:t>Правила іменування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CA71D9-1A08-4C67-9616-D70FAE65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91" y="1091429"/>
            <a:ext cx="110176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Імена змінних (Ідентифікатори ) повинні бути зрозумілі і передавати сенс значення, що зберігається.</a:t>
            </a:r>
            <a:endParaRPr lang="uk-UA" sz="2000">
              <a:cs typeface="Calibri" panose="020F0502020204030204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Імена змінних (Ідентифікатори ) можуть записуватись за допомогою символів </a:t>
            </a:r>
            <a:r>
              <a:rPr lang="uk-UA" sz="2000" dirty="0" err="1">
                <a:ea typeface="+mn-lt"/>
                <a:cs typeface="+mn-lt"/>
              </a:rPr>
              <a:t>Unicode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3C703EE-1379-44E5-AB75-7CFC3326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81" y="2529083"/>
            <a:ext cx="8364070" cy="3583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6D80C-8D26-42FB-8F21-F21B258E36C4}"/>
              </a:ext>
            </a:extLst>
          </p:cNvPr>
          <p:cNvSpPr txBox="1"/>
          <p:nvPr/>
        </p:nvSpPr>
        <p:spPr>
          <a:xfrm>
            <a:off x="2045252" y="389483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Перший символ імені змінної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2D590-B289-42AF-909D-91D700845021}"/>
              </a:ext>
            </a:extLst>
          </p:cNvPr>
          <p:cNvSpPr txBox="1"/>
          <p:nvPr/>
        </p:nvSpPr>
        <p:spPr>
          <a:xfrm>
            <a:off x="6599322" y="389483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 dirty="0">
                <a:cs typeface="Calibri"/>
              </a:rPr>
              <a:t>Інші символи в імені змінної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E9CFC-7C84-45F2-AA35-D5B0548CF7F2}"/>
              </a:ext>
            </a:extLst>
          </p:cNvPr>
          <p:cNvSpPr txBox="1"/>
          <p:nvPr/>
        </p:nvSpPr>
        <p:spPr>
          <a:xfrm>
            <a:off x="1910780" y="4280321"/>
            <a:ext cx="12819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Допустимі символи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7BE9A-63D9-43BD-B441-571BF573278F}"/>
              </a:ext>
            </a:extLst>
          </p:cNvPr>
          <p:cNvSpPr txBox="1"/>
          <p:nvPr/>
        </p:nvSpPr>
        <p:spPr>
          <a:xfrm>
            <a:off x="3416851" y="4280321"/>
            <a:ext cx="1317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Недопустимі символи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4C461-0C50-44B2-81D6-1BAAD364EB88}"/>
              </a:ext>
            </a:extLst>
          </p:cNvPr>
          <p:cNvSpPr txBox="1"/>
          <p:nvPr/>
        </p:nvSpPr>
        <p:spPr>
          <a:xfrm>
            <a:off x="6635181" y="4280324"/>
            <a:ext cx="9323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/>
              <a:t>Допустимі символи</a:t>
            </a:r>
            <a:r>
              <a:rPr lang="uk-UA" sz="1200">
                <a:cs typeface="Calibri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F0F7-73C0-469E-AB3E-D18BE1C76256}"/>
              </a:ext>
            </a:extLst>
          </p:cNvPr>
          <p:cNvSpPr txBox="1"/>
          <p:nvPr/>
        </p:nvSpPr>
        <p:spPr>
          <a:xfrm>
            <a:off x="8168145" y="4280321"/>
            <a:ext cx="1317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Недопустимі символи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19D3F-E223-4DAA-8841-FF77F1058B57}"/>
              </a:ext>
            </a:extLst>
          </p:cNvPr>
          <p:cNvSpPr txBox="1"/>
          <p:nvPr/>
        </p:nvSpPr>
        <p:spPr>
          <a:xfrm>
            <a:off x="2601063" y="5266439"/>
            <a:ext cx="5199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і.т.д.</a:t>
            </a:r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CA03D-8A12-4B74-BDA6-08E00824AA4B}"/>
              </a:ext>
            </a:extLst>
          </p:cNvPr>
          <p:cNvSpPr txBox="1"/>
          <p:nvPr/>
        </p:nvSpPr>
        <p:spPr>
          <a:xfrm>
            <a:off x="4268498" y="5266439"/>
            <a:ext cx="5199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і.т.д.</a:t>
            </a:r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EB8D8-FFD4-4B38-A2E3-758E78F606DC}"/>
              </a:ext>
            </a:extLst>
          </p:cNvPr>
          <p:cNvSpPr txBox="1"/>
          <p:nvPr/>
        </p:nvSpPr>
        <p:spPr>
          <a:xfrm>
            <a:off x="7262710" y="5266438"/>
            <a:ext cx="5199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і.т.д.</a:t>
            </a:r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7A059-5839-43CF-9A85-8AEC5BE7392E}"/>
              </a:ext>
            </a:extLst>
          </p:cNvPr>
          <p:cNvSpPr txBox="1"/>
          <p:nvPr/>
        </p:nvSpPr>
        <p:spPr>
          <a:xfrm>
            <a:off x="9037721" y="5266438"/>
            <a:ext cx="5199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>
                <a:cs typeface="Calibri"/>
              </a:rPr>
              <a:t>і.т.д.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671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E16F3-00B8-467C-83EC-D7D28848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346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latin typeface="Calibri"/>
                <a:cs typeface="Calibri Light"/>
              </a:rPr>
              <a:t>Правила іменування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B425D-A537-47E2-9CDC-946E20355AD9}"/>
              </a:ext>
            </a:extLst>
          </p:cNvPr>
          <p:cNvSpPr txBox="1"/>
          <p:nvPr/>
        </p:nvSpPr>
        <p:spPr>
          <a:xfrm>
            <a:off x="836468" y="977900"/>
            <a:ext cx="10917381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cs typeface="Segoe UI"/>
              </a:rPr>
              <a:t>1) У назві змінної (ідентифікаторі) дозволяється використовувати символи алфавіту та нижчі підкреслення:​</a:t>
            </a:r>
            <a:endParaRPr lang="uk-UA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           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myVariable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my_Variable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_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MyVariable</a:t>
            </a:r>
            <a:r>
              <a:rPr lang="uk-UA" dirty="0">
                <a:latin typeface="Calibri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cs typeface="Segoe UI"/>
              </a:rPr>
              <a:t>2) Використання цифри недопустимо лише на першій позиції: 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           myVariable1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my1Variable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>
                <a:solidFill>
                  <a:srgbClr val="FF0000"/>
                </a:solidFill>
                <a:latin typeface="Calibri"/>
                <a:cs typeface="Segoe UI"/>
              </a:rPr>
              <a:t>1MyVariable</a:t>
            </a:r>
            <a:r>
              <a:rPr lang="uk-UA" dirty="0">
                <a:latin typeface="Calibri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cs typeface="Segoe UI"/>
              </a:rPr>
              <a:t>3) Не використовуйте в своїх ідентифікаторах </a:t>
            </a:r>
            <a:r>
              <a:rPr lang="uk-UA" dirty="0" err="1">
                <a:cs typeface="Segoe UI"/>
              </a:rPr>
              <a:t>зарезервіровані</a:t>
            </a:r>
            <a:r>
              <a:rPr lang="uk-UA" dirty="0">
                <a:cs typeface="Segoe UI"/>
              </a:rPr>
              <a:t> ключові слова: 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rgbClr val="FF0000"/>
                </a:solidFill>
                <a:latin typeface="Calibri"/>
                <a:cs typeface="Segoe UI"/>
              </a:rPr>
              <a:t>           </a:t>
            </a:r>
            <a:r>
              <a:rPr lang="uk-UA" dirty="0" err="1">
                <a:solidFill>
                  <a:srgbClr val="FF0000"/>
                </a:solidFill>
                <a:latin typeface="Calibri"/>
                <a:cs typeface="Segoe UI"/>
              </a:rPr>
              <a:t>decimal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FF0000"/>
                </a:solidFill>
                <a:latin typeface="Calibri"/>
                <a:cs typeface="Segoe UI"/>
              </a:rPr>
              <a:t>false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FF0000"/>
                </a:solidFill>
                <a:latin typeface="Calibri"/>
                <a:cs typeface="Segoe UI"/>
              </a:rPr>
              <a:t>extern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intMyVar</a:t>
            </a:r>
            <a:r>
              <a:rPr lang="uk-UA" dirty="0">
                <a:latin typeface="Calibri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cs typeface="Segoe UI"/>
              </a:rPr>
              <a:t>4) Використання символів @ допустимо тільки на першій позиції, і дозволяють використовувати зарезервовані ключові слова: 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           @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decimal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FF0000"/>
                </a:solidFill>
                <a:latin typeface="Calibri"/>
                <a:cs typeface="Segoe UI"/>
              </a:rPr>
              <a:t>my@Variable</a:t>
            </a:r>
            <a:r>
              <a:rPr lang="uk-UA" dirty="0">
                <a:latin typeface="Calibri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cs typeface="Segoe UI"/>
              </a:rPr>
              <a:t>5) Мова C # чутлива до регістру, тому якщо ви напишете змінні у різних регістрах - це будуть різні змінні: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rgbClr val="00B050"/>
                </a:solidFill>
                <a:latin typeface="Calibri"/>
                <a:cs typeface="Segoe UI"/>
              </a:rPr>
              <a:t>            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myVariable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MyVariable</a:t>
            </a:r>
            <a:r>
              <a:rPr lang="uk-UA" dirty="0">
                <a:latin typeface="Calibri"/>
                <a:cs typeface="Segoe UI"/>
              </a:rPr>
              <a:t>, </a:t>
            </a:r>
            <a:r>
              <a:rPr lang="uk-UA" dirty="0" err="1">
                <a:solidFill>
                  <a:srgbClr val="00B050"/>
                </a:solidFill>
                <a:latin typeface="Calibri"/>
                <a:cs typeface="Segoe UI"/>
              </a:rPr>
              <a:t>myvariable</a:t>
            </a:r>
            <a:r>
              <a:rPr lang="uk-UA" dirty="0">
                <a:latin typeface="Calibr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487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A256-D48E-4AAB-9F67-ED5522D1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52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Ключові слова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71C820-9108-42A2-AAAC-B9C4EDE5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Ключові слова - це попередньо визначені </a:t>
            </a:r>
            <a:r>
              <a:rPr lang="uk-UA" sz="2000" dirty="0" err="1">
                <a:ea typeface="+mn-lt"/>
                <a:cs typeface="+mn-lt"/>
              </a:rPr>
              <a:t>зарезервіровані</a:t>
            </a:r>
            <a:r>
              <a:rPr lang="uk-UA" sz="2000" dirty="0">
                <a:ea typeface="+mn-lt"/>
                <a:cs typeface="+mn-lt"/>
              </a:rPr>
              <a:t> ідентифікатори, що містять спеціальні знання для компілятора.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1CB8C-71C8-4E8F-9F4B-9AA74AA049E7}"/>
              </a:ext>
            </a:extLst>
          </p:cNvPr>
          <p:cNvSpPr txBox="1"/>
          <p:nvPr/>
        </p:nvSpPr>
        <p:spPr>
          <a:xfrm>
            <a:off x="8650942" y="2435277"/>
            <a:ext cx="28537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ea typeface="+mn-lt"/>
                <a:cs typeface="+mn-lt"/>
              </a:rPr>
              <a:t>Ключові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слова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використовувати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програмі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своїх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ідентифікаторах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але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лише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якщо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вони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містять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префікс</a:t>
            </a:r>
            <a:r>
              <a:rPr lang="en-US" sz="1600" dirty="0">
                <a:ea typeface="+mn-lt"/>
                <a:cs typeface="+mn-lt"/>
              </a:rPr>
              <a:t> @.</a:t>
            </a:r>
            <a:endParaRPr lang="uk-UA" sz="1600">
              <a:ea typeface="+mn-lt"/>
              <a:cs typeface="+mn-lt"/>
            </a:endParaRPr>
          </a:p>
          <a:p>
            <a:pPr algn="ctr"/>
            <a:r>
              <a:rPr lang="en-US" sz="1600" dirty="0" err="1">
                <a:ea typeface="+mn-lt"/>
                <a:cs typeface="+mn-lt"/>
              </a:rPr>
              <a:t>Символ</a:t>
            </a:r>
            <a:r>
              <a:rPr lang="en-US" sz="1600" dirty="0">
                <a:ea typeface="+mn-lt"/>
                <a:cs typeface="+mn-lt"/>
              </a:rPr>
              <a:t> @, </a:t>
            </a:r>
            <a:r>
              <a:rPr lang="en-US" sz="1600" dirty="0" err="1">
                <a:ea typeface="+mn-lt"/>
                <a:cs typeface="+mn-lt"/>
              </a:rPr>
              <a:t>вказує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компілятору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що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це</a:t>
            </a:r>
            <a:r>
              <a:rPr lang="en-US" sz="1600" dirty="0">
                <a:ea typeface="+mn-lt"/>
                <a:cs typeface="+mn-lt"/>
              </a:rPr>
              <a:t> - </a:t>
            </a:r>
            <a:r>
              <a:rPr lang="en-US" sz="1600" dirty="0" err="1">
                <a:ea typeface="+mn-lt"/>
                <a:cs typeface="+mn-lt"/>
              </a:rPr>
              <a:t>ідентифікатор</a:t>
            </a:r>
            <a:r>
              <a:rPr lang="en-US" sz="1600" dirty="0">
                <a:ea typeface="+mn-lt"/>
                <a:cs typeface="+mn-lt"/>
              </a:rPr>
              <a:t>, а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ключове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слово</a:t>
            </a:r>
            <a:r>
              <a:rPr lang="en-US" sz="1600" dirty="0">
                <a:ea typeface="+mn-lt"/>
                <a:cs typeface="+mn-lt"/>
              </a:rPr>
              <a:t> С # </a:t>
            </a:r>
            <a:r>
              <a:rPr lang="en-US" sz="1600" dirty="0" err="1">
                <a:ea typeface="+mn-lt"/>
                <a:cs typeface="+mn-lt"/>
              </a:rPr>
              <a:t>чи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його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команда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uk-UA" sz="16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3125-F35C-4466-AF38-F4F9119E33AA}"/>
              </a:ext>
            </a:extLst>
          </p:cNvPr>
          <p:cNvSpPr txBox="1"/>
          <p:nvPr/>
        </p:nvSpPr>
        <p:spPr>
          <a:xfrm>
            <a:off x="1492949" y="5981324"/>
            <a:ext cx="7406272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b="1">
                <a:solidFill>
                  <a:srgbClr val="FF0000"/>
                </a:solidFill>
                <a:ea typeface="+mn-lt"/>
                <a:cs typeface="+mn-lt"/>
              </a:rPr>
              <a:t>Ключові слова не можуть бути використані в якості імен змінних (ідентифікаторів).</a:t>
            </a:r>
            <a:endParaRPr lang="uk-UA" b="1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CFDE76B-9C4C-47F4-B92E-2AF526A4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77" y="2109524"/>
            <a:ext cx="5479472" cy="345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8B2C5-60AA-4194-832A-3FBD17F07B5A}"/>
              </a:ext>
            </a:extLst>
          </p:cNvPr>
          <p:cNvSpPr txBox="1"/>
          <p:nvPr/>
        </p:nvSpPr>
        <p:spPr>
          <a:xfrm>
            <a:off x="2531426" y="6384170"/>
            <a:ext cx="5056094" cy="308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6">
                <a:solidFill>
                  <a:srgbClr val="0000FF"/>
                </a:solidFill>
                <a:latin typeface="Calibri,sans-serif"/>
              </a:rPr>
              <a:t>http://msdn.microsoft.com/ru-ru/library/x53a06bb.aspx</a:t>
            </a:r>
            <a:r>
              <a:rPr lang="en-US" sz="1406">
                <a:latin typeface="Calibri,sans-serif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45430-0C88-463B-A5C7-FAA13A2C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47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Контекстні ключові слова</a:t>
            </a:r>
            <a:endParaRPr lang="uk-UA" sz="32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6327EC-29C5-41E7-A201-641EF96A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Контекстні ключові слова можуть бути використані в якості ідентифікаторів.</a:t>
            </a:r>
            <a:endParaRPr lang="uk-UA" sz="2000" dirty="0">
              <a:cs typeface="Calibri"/>
            </a:endParaRPr>
          </a:p>
          <a:p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CE63985-F860-4E56-84A2-8DAF69F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7" y="2055146"/>
            <a:ext cx="8776447" cy="3144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A990F-164D-4764-98D3-D90337F4B63C}"/>
              </a:ext>
            </a:extLst>
          </p:cNvPr>
          <p:cNvSpPr txBox="1"/>
          <p:nvPr/>
        </p:nvSpPr>
        <p:spPr>
          <a:xfrm>
            <a:off x="2402541" y="6311153"/>
            <a:ext cx="7046258" cy="308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6">
                <a:latin typeface="Calibri,sans-serif"/>
              </a:rPr>
              <a:t>MSDN: </a:t>
            </a:r>
            <a:r>
              <a:rPr lang="en-US" sz="1406">
                <a:solidFill>
                  <a:srgbClr val="0000FF"/>
                </a:solidFill>
                <a:latin typeface="Calibri,sans-serif"/>
              </a:rPr>
              <a:t>http://msdn.microsoft.com/ru-ru/library/x53a06bb.aspx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6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26F5D-CEA5-49DD-8284-563B588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685042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Домовленність</a:t>
            </a:r>
            <a:r>
              <a:rPr lang="uk-UA" sz="3200" dirty="0">
                <a:latin typeface="Calibri"/>
                <a:ea typeface="+mj-lt"/>
                <a:cs typeface="+mj-lt"/>
              </a:rPr>
              <a:t> по іменуванню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3014230-2ECC-4842-A1BF-C6C44902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38" y="2292728"/>
            <a:ext cx="7277100" cy="3400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FD4B9-CFBC-4FD6-B69C-723C829C81CE}"/>
              </a:ext>
            </a:extLst>
          </p:cNvPr>
          <p:cNvSpPr txBox="1"/>
          <p:nvPr/>
        </p:nvSpPr>
        <p:spPr>
          <a:xfrm>
            <a:off x="666853" y="1282816"/>
            <a:ext cx="107845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Специфікація</a:t>
            </a:r>
            <a:r>
              <a:rPr lang="en-US" dirty="0"/>
              <a:t> </a:t>
            </a:r>
            <a:r>
              <a:rPr lang="en-US" dirty="0" err="1"/>
              <a:t>мови</a:t>
            </a:r>
            <a:r>
              <a:rPr lang="en-US" dirty="0"/>
              <a:t> C # </a:t>
            </a:r>
            <a:r>
              <a:rPr lang="en-US" dirty="0" err="1"/>
              <a:t>рекомендує</a:t>
            </a:r>
            <a:r>
              <a:rPr lang="en-US" dirty="0"/>
              <a:t> </a:t>
            </a:r>
            <a:r>
              <a:rPr lang="en-US" dirty="0" err="1"/>
              <a:t>притримуватись</a:t>
            </a:r>
            <a:r>
              <a:rPr lang="en-US" dirty="0"/>
              <a:t> </a:t>
            </a:r>
            <a:r>
              <a:rPr lang="en-US" dirty="0" err="1"/>
              <a:t>конкретних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/>
              <a:t> 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створенні</a:t>
            </a:r>
            <a:r>
              <a:rPr lang="en-US" dirty="0"/>
              <a:t> </a:t>
            </a:r>
            <a:r>
              <a:rPr lang="en-US" dirty="0" err="1"/>
              <a:t>імен</a:t>
            </a:r>
            <a:r>
              <a:rPr lang="en-US" dirty="0"/>
              <a:t> </a:t>
            </a:r>
            <a:r>
              <a:rPr lang="en-US" dirty="0" err="1"/>
              <a:t>змінних</a:t>
            </a:r>
            <a:r>
              <a:rPr lang="en-US" dirty="0"/>
              <a:t> (</a:t>
            </a:r>
            <a:r>
              <a:rPr lang="en-US" dirty="0" err="1"/>
              <a:t>ідентифікаторів</a:t>
            </a:r>
            <a:r>
              <a:rPr lang="en-US" dirty="0"/>
              <a:t>).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58E07-7F45-4F77-9C0D-E4DC9FBA6B39}"/>
              </a:ext>
            </a:extLst>
          </p:cNvPr>
          <p:cNvSpPr txBox="1"/>
          <p:nvPr/>
        </p:nvSpPr>
        <p:spPr>
          <a:xfrm>
            <a:off x="313765" y="6113929"/>
            <a:ext cx="113044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Не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рекомендується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користуватися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венгерську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нотацією</a:t>
            </a:r>
            <a:r>
              <a:rPr lang="en-US" sz="1600" dirty="0">
                <a:solidFill>
                  <a:srgbClr val="FF0000"/>
                </a:solidFill>
              </a:rPr>
              <a:t> і </a:t>
            </a:r>
            <a:r>
              <a:rPr lang="en-US" sz="1600" dirty="0" err="1">
                <a:solidFill>
                  <a:srgbClr val="FF0000"/>
                </a:solidFill>
              </a:rPr>
              <a:t>починати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визначати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символи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символом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нижнього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підкреслення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endParaRPr lang="en-US" sz="16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4BF95-9B8F-49F2-83B7-5194A880ACF4}"/>
              </a:ext>
            </a:extLst>
          </p:cNvPr>
          <p:cNvSpPr txBox="1"/>
          <p:nvPr/>
        </p:nvSpPr>
        <p:spPr>
          <a:xfrm>
            <a:off x="3899647" y="27611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кожне</a:t>
            </a:r>
            <a:r>
              <a:rPr lang="en-US" sz="1400" dirty="0"/>
              <a:t> </a:t>
            </a:r>
            <a:r>
              <a:rPr lang="en-US" sz="1400" dirty="0" err="1"/>
              <a:t>слово</a:t>
            </a:r>
            <a:r>
              <a:rPr lang="en-US" sz="1400" dirty="0"/>
              <a:t> в </a:t>
            </a:r>
            <a:r>
              <a:rPr lang="en-US" sz="1400" dirty="0" err="1"/>
              <a:t>ідентифікаторі</a:t>
            </a:r>
            <a:r>
              <a:rPr lang="en-US" sz="1400" dirty="0"/>
              <a:t> </a:t>
            </a:r>
            <a:r>
              <a:rPr lang="en-US" sz="1400" dirty="0" err="1"/>
              <a:t>починається</a:t>
            </a:r>
            <a:r>
              <a:rPr lang="en-US" sz="1400" dirty="0"/>
              <a:t> з </a:t>
            </a:r>
            <a:r>
              <a:rPr lang="en-US" sz="1400" dirty="0" err="1"/>
              <a:t>великої</a:t>
            </a:r>
            <a:r>
              <a:rPr lang="en-US" sz="1400" dirty="0"/>
              <a:t> </a:t>
            </a:r>
            <a:r>
              <a:rPr lang="en-US" sz="1400" dirty="0" err="1"/>
              <a:t>літери</a:t>
            </a:r>
            <a:endParaRPr lang="en-US" sz="1400" dirty="0" err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D5355-22DF-4846-B212-EA12BA1397A8}"/>
              </a:ext>
            </a:extLst>
          </p:cNvPr>
          <p:cNvSpPr txBox="1"/>
          <p:nvPr/>
        </p:nvSpPr>
        <p:spPr>
          <a:xfrm>
            <a:off x="3899647" y="3747247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кожне</a:t>
            </a:r>
            <a:r>
              <a:rPr lang="en-US" sz="1400" dirty="0"/>
              <a:t> </a:t>
            </a:r>
            <a:r>
              <a:rPr lang="en-US" sz="1400" dirty="0" err="1"/>
              <a:t>слово</a:t>
            </a:r>
            <a:r>
              <a:rPr lang="en-US" sz="1400" dirty="0"/>
              <a:t>, </a:t>
            </a:r>
            <a:r>
              <a:rPr lang="en-US" sz="1400" dirty="0" err="1"/>
              <a:t>окрім</a:t>
            </a:r>
            <a:r>
              <a:rPr lang="en-US" sz="1400" dirty="0"/>
              <a:t> </a:t>
            </a:r>
            <a:r>
              <a:rPr lang="en-US" sz="1400" dirty="0" err="1"/>
              <a:t>першого</a:t>
            </a:r>
            <a:r>
              <a:rPr lang="en-US" sz="1400" dirty="0"/>
              <a:t>, в </a:t>
            </a:r>
            <a:r>
              <a:rPr lang="en-US" sz="1400" dirty="0" err="1"/>
              <a:t>ідентифікаторі</a:t>
            </a:r>
            <a:r>
              <a:rPr lang="en-US" sz="1400" dirty="0"/>
              <a:t> </a:t>
            </a:r>
            <a:r>
              <a:rPr lang="en-US" sz="1400" dirty="0" err="1"/>
              <a:t>починається</a:t>
            </a:r>
            <a:r>
              <a:rPr lang="en-US" sz="1400" dirty="0"/>
              <a:t> з </a:t>
            </a:r>
            <a:r>
              <a:rPr lang="en-US" sz="1400" dirty="0" err="1"/>
              <a:t>великої</a:t>
            </a:r>
            <a:r>
              <a:rPr lang="en-US" sz="1400" dirty="0"/>
              <a:t> </a:t>
            </a:r>
            <a:r>
              <a:rPr lang="en-US" sz="1400" dirty="0" err="1"/>
              <a:t>літери</a:t>
            </a:r>
            <a:endParaRPr lang="en-US" sz="1400" dirty="0" err="1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616-2DA5-49CB-9647-60C2B1FB0E91}"/>
              </a:ext>
            </a:extLst>
          </p:cNvPr>
          <p:cNvSpPr txBox="1"/>
          <p:nvPr/>
        </p:nvSpPr>
        <p:spPr>
          <a:xfrm>
            <a:off x="3899647" y="491265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ідентифікатор</a:t>
            </a:r>
            <a:r>
              <a:rPr lang="en-US" sz="1400" dirty="0"/>
              <a:t> </a:t>
            </a:r>
            <a:r>
              <a:rPr lang="en-US" sz="1400" dirty="0" err="1"/>
              <a:t>складається</a:t>
            </a:r>
            <a:r>
              <a:rPr lang="en-US" sz="1400" dirty="0"/>
              <a:t> з </a:t>
            </a:r>
            <a:r>
              <a:rPr lang="en-US" sz="1400" dirty="0" err="1"/>
              <a:t>букв</a:t>
            </a:r>
            <a:r>
              <a:rPr lang="en-US" sz="1400" dirty="0"/>
              <a:t> </a:t>
            </a:r>
            <a:r>
              <a:rPr lang="en-US" sz="1400" dirty="0" err="1"/>
              <a:t>написаних</a:t>
            </a:r>
            <a:r>
              <a:rPr lang="en-US" sz="1400" dirty="0"/>
              <a:t> у </a:t>
            </a:r>
            <a:r>
              <a:rPr lang="en-US" sz="1400" dirty="0" err="1"/>
              <a:t>верхньому</a:t>
            </a:r>
            <a:r>
              <a:rPr lang="en-US" sz="1400" dirty="0"/>
              <a:t> </a:t>
            </a:r>
            <a:r>
              <a:rPr lang="en-US" sz="1400" dirty="0" err="1"/>
              <a:t>регістрі</a:t>
            </a:r>
            <a:endParaRPr lang="en-US" sz="1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32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7" baseType="lpstr">
      <vt:lpstr>Тема Office</vt:lpstr>
      <vt:lpstr>Змінні і типи даних</vt:lpstr>
      <vt:lpstr>Variable - Змінна </vt:lpstr>
      <vt:lpstr>Створення змінної</vt:lpstr>
      <vt:lpstr>Типи даних</vt:lpstr>
      <vt:lpstr>Правила іменування</vt:lpstr>
      <vt:lpstr>Правила іменування</vt:lpstr>
      <vt:lpstr>Ключові слова</vt:lpstr>
      <vt:lpstr>Контекстні ключові слова</vt:lpstr>
      <vt:lpstr>Домовленність по іменуванню</vt:lpstr>
      <vt:lpstr>Constant-Константи</vt:lpstr>
      <vt:lpstr>Casting or Type conversion Приведення типу</vt:lpstr>
      <vt:lpstr>Неявний кастинг</vt:lpstr>
      <vt:lpstr>Явний кастинг</vt:lpstr>
      <vt:lpstr>Форматований вивід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1045</cp:revision>
  <dcterms:created xsi:type="dcterms:W3CDTF">2020-03-03T19:17:25Z</dcterms:created>
  <dcterms:modified xsi:type="dcterms:W3CDTF">2020-10-22T13:12:39Z</dcterms:modified>
</cp:coreProperties>
</file>