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5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2143-D506-45B1-9B55-6DDDE07A6032}" v="626" dt="2020-07-14T14:10:38.655"/>
    <p1510:client id="{22D60457-E620-4C32-A8AC-615C009096F4}" v="135" dt="2020-10-26T20:04:52.951"/>
    <p1510:client id="{92D0D847-47FF-4128-BB3A-2EC6B99402B4}" v="468" dt="2020-10-25T10:42:50.550"/>
    <p1510:client id="{B17F85E5-5D1B-4261-A9C6-A22D8D34705C}" v="370" dt="2020-03-14T17:33:34.797"/>
    <p1510:client id="{D8AEAF8E-C362-4719-B1BF-A09B2BA35817}" v="1039" dt="2020-03-31T20:38:43.196"/>
    <p1510:client id="{EFE616AC-9BC3-4D6E-9EA1-02197021DC41}" v="51" dt="2020-10-28T08:16:16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28.10.2020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dirty="0">
                <a:ea typeface="+mj-lt"/>
                <a:cs typeface="+mj-lt"/>
              </a:rPr>
              <a:t>Умовні конструкції 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uk-UA" sz="3200" dirty="0" err="1">
                <a:ea typeface="+mn-lt"/>
                <a:cs typeface="+mn-lt"/>
              </a:rPr>
              <a:t>Conditional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constructions</a:t>
            </a:r>
            <a:endParaRPr lang="uk-UA" dirty="0" err="1"/>
          </a:p>
          <a:p>
            <a:endParaRPr lang="uk-UA" sz="3200" dirty="0">
              <a:latin typeface="Segoe UI,sans-serif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E0ED5-83AF-4484-90CA-E43806A506C5}"/>
              </a:ext>
            </a:extLst>
          </p:cNvPr>
          <p:cNvSpPr txBox="1"/>
          <p:nvPr/>
        </p:nvSpPr>
        <p:spPr>
          <a:xfrm>
            <a:off x="645968" y="793173"/>
            <a:ext cx="8241722" cy="585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13748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52602FF-E865-484B-91B9-5EE76BDF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"/>
            <a:ext cx="10515600" cy="6587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1400" dirty="0" err="1">
                <a:cs typeface="Calibri" panose="020F0502020204030204"/>
              </a:rPr>
              <a:t>Tasks</a:t>
            </a:r>
            <a:endParaRPr lang="uk-UA" sz="1400">
              <a:cs typeface="Calibri" panose="020F0502020204030204"/>
            </a:endParaRPr>
          </a:p>
          <a:p>
            <a:pPr marL="0" indent="0">
              <a:buNone/>
            </a:pPr>
            <a:endParaRPr lang="uk-UA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-UA" sz="1400" dirty="0">
                <a:ea typeface="+mn-lt"/>
                <a:cs typeface="+mn-lt"/>
              </a:rPr>
              <a:t>Task1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ru" sz="1400" dirty="0" err="1">
                <a:ea typeface="+mn-lt"/>
                <a:cs typeface="+mn-lt"/>
              </a:rPr>
              <a:t>Використовуючи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Visual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Studio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створіть</a:t>
            </a:r>
            <a:r>
              <a:rPr lang="ru" sz="1400" dirty="0">
                <a:ea typeface="+mn-lt"/>
                <a:cs typeface="+mn-lt"/>
              </a:rPr>
              <a:t> проект за шаблоном </a:t>
            </a:r>
            <a:r>
              <a:rPr lang="ru" sz="1400" dirty="0" err="1">
                <a:ea typeface="+mn-lt"/>
                <a:cs typeface="+mn-lt"/>
              </a:rPr>
              <a:t>Console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Application</a:t>
            </a:r>
            <a:r>
              <a:rPr lang="ru" sz="1400" dirty="0">
                <a:ea typeface="+mn-lt"/>
                <a:cs typeface="+mn-lt"/>
              </a:rPr>
              <a:t>, </a:t>
            </a:r>
            <a:r>
              <a:rPr lang="ru" sz="1400" dirty="0" err="1">
                <a:ea typeface="+mn-lt"/>
                <a:cs typeface="+mn-lt"/>
              </a:rPr>
              <a:t>назвіть</a:t>
            </a:r>
            <a:r>
              <a:rPr lang="ru" sz="1400" dirty="0">
                <a:ea typeface="+mn-lt"/>
                <a:cs typeface="+mn-lt"/>
              </a:rPr>
              <a:t> </a:t>
            </a:r>
            <a:r>
              <a:rPr lang="ru" sz="1400" dirty="0" err="1">
                <a:ea typeface="+mn-lt"/>
                <a:cs typeface="+mn-lt"/>
              </a:rPr>
              <a:t>його</a:t>
            </a:r>
            <a:r>
              <a:rPr lang="ru" sz="1400" dirty="0">
                <a:ea typeface="+mn-lt"/>
                <a:cs typeface="+mn-lt"/>
              </a:rPr>
              <a:t> Lesson003_Task1.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ea typeface="+mn-lt"/>
                <a:cs typeface="+mn-lt"/>
              </a:rPr>
              <a:t>Напишіть програму інтернет магазин. Програма знає 5 товарів. Потрібно, щоб користувач вводив товар, а програма давала йому інформацію про товар (Назва ціна). Якщо користувач ввів товар, який відсутній, тоді слід вивести повідомлення, що такого товару немає.</a:t>
            </a:r>
            <a:r>
              <a:rPr lang="ru" sz="14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cs typeface="Calibri" panose="020F0502020204030204"/>
            </a:endParaRPr>
          </a:p>
          <a:p>
            <a:pPr>
              <a:buNone/>
            </a:pPr>
            <a:r>
              <a:rPr lang="uk-UA" sz="1400" dirty="0">
                <a:ea typeface="+mn-lt"/>
                <a:cs typeface="+mn-lt"/>
              </a:rPr>
              <a:t>Task2</a:t>
            </a:r>
            <a:r>
              <a:rPr lang="ru" sz="1400" dirty="0">
                <a:ea typeface="+mn-lt"/>
                <a:cs typeface="+mn-lt"/>
              </a:rPr>
              <a:t> </a:t>
            </a:r>
            <a:endParaRPr lang="ru" sz="1400" dirty="0">
              <a:cs typeface="Calibri"/>
            </a:endParaRPr>
          </a:p>
          <a:p>
            <a:pPr>
              <a:buNone/>
            </a:pPr>
            <a:r>
              <a:rPr lang="uk" sz="1400" dirty="0">
                <a:ea typeface="+mn-lt"/>
                <a:cs typeface="+mn-lt"/>
              </a:rPr>
              <a:t>Використовуючи </a:t>
            </a:r>
            <a:r>
              <a:rPr lang="uk" sz="1400" dirty="0" err="1">
                <a:ea typeface="+mn-lt"/>
                <a:cs typeface="+mn-lt"/>
              </a:rPr>
              <a:t>Visual</a:t>
            </a:r>
            <a:r>
              <a:rPr lang="uk" sz="1400" dirty="0">
                <a:ea typeface="+mn-lt"/>
                <a:cs typeface="+mn-lt"/>
              </a:rPr>
              <a:t> </a:t>
            </a:r>
            <a:r>
              <a:rPr lang="uk" sz="1400" dirty="0" err="1">
                <a:ea typeface="+mn-lt"/>
                <a:cs typeface="+mn-lt"/>
              </a:rPr>
              <a:t>Studio</a:t>
            </a:r>
            <a:r>
              <a:rPr lang="uk" sz="1400" dirty="0">
                <a:ea typeface="+mn-lt"/>
                <a:cs typeface="+mn-lt"/>
              </a:rPr>
              <a:t>, створіть проект за шаблоном </a:t>
            </a:r>
            <a:r>
              <a:rPr lang="uk" sz="1400" dirty="0" err="1">
                <a:ea typeface="+mn-lt"/>
                <a:cs typeface="+mn-lt"/>
              </a:rPr>
              <a:t>Console</a:t>
            </a:r>
            <a:r>
              <a:rPr lang="uk" sz="1400" dirty="0">
                <a:ea typeface="+mn-lt"/>
                <a:cs typeface="+mn-lt"/>
              </a:rPr>
              <a:t> </a:t>
            </a:r>
            <a:r>
              <a:rPr lang="uk" sz="1400" dirty="0" err="1">
                <a:ea typeface="+mn-lt"/>
                <a:cs typeface="+mn-lt"/>
              </a:rPr>
              <a:t>Application</a:t>
            </a:r>
            <a:r>
              <a:rPr lang="uk" sz="1400" dirty="0">
                <a:ea typeface="+mn-lt"/>
                <a:cs typeface="+mn-lt"/>
              </a:rPr>
              <a:t>,  назвіть його Lesson003_Task2.</a:t>
            </a:r>
            <a:r>
              <a:rPr lang="ru" sz="1400" dirty="0">
                <a:ea typeface="+mn-lt"/>
                <a:cs typeface="+mn-lt"/>
              </a:rPr>
              <a:t> </a:t>
            </a:r>
            <a:endParaRPr lang="ru" sz="140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ea typeface="+mn-lt"/>
                <a:cs typeface="+mn-lt"/>
              </a:rPr>
              <a:t>Напишіть програму визначення, чи вказане користувачем число є парним чи непарним. Виведіть на екран число і відповідно слова парне чи непарне.</a:t>
            </a:r>
            <a:r>
              <a:rPr lang="ru" sz="14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cs typeface="Calibri"/>
            </a:endParaRPr>
          </a:p>
          <a:p>
            <a:pPr>
              <a:buNone/>
            </a:pPr>
            <a:r>
              <a:rPr lang="uk-UA" sz="1400" dirty="0">
                <a:cs typeface="Calibri"/>
              </a:rPr>
              <a:t>Task3</a:t>
            </a: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" sz="1400" dirty="0">
                <a:cs typeface="Calibri"/>
              </a:rPr>
              <a:t>Використовуючи </a:t>
            </a:r>
            <a:r>
              <a:rPr lang="uk" sz="1400" dirty="0" err="1">
                <a:cs typeface="Calibri"/>
              </a:rPr>
              <a:t>Visual</a:t>
            </a:r>
            <a:r>
              <a:rPr lang="uk" sz="1400" dirty="0">
                <a:cs typeface="Calibri"/>
              </a:rPr>
              <a:t> </a:t>
            </a:r>
            <a:r>
              <a:rPr lang="uk" sz="1400" dirty="0" err="1">
                <a:cs typeface="Calibri"/>
              </a:rPr>
              <a:t>Studio</a:t>
            </a:r>
            <a:r>
              <a:rPr lang="uk" sz="1400" dirty="0">
                <a:cs typeface="Calibri"/>
              </a:rPr>
              <a:t>, створіть проект за шаблоном </a:t>
            </a:r>
            <a:r>
              <a:rPr lang="uk" sz="1400" dirty="0" err="1">
                <a:cs typeface="Calibri"/>
              </a:rPr>
              <a:t>Console</a:t>
            </a:r>
            <a:r>
              <a:rPr lang="uk" sz="1400" dirty="0">
                <a:cs typeface="Calibri"/>
              </a:rPr>
              <a:t> </a:t>
            </a:r>
            <a:r>
              <a:rPr lang="uk" sz="1400" dirty="0" err="1">
                <a:cs typeface="Calibri"/>
              </a:rPr>
              <a:t>Application</a:t>
            </a:r>
            <a:r>
              <a:rPr lang="uk" sz="1400" dirty="0">
                <a:cs typeface="Calibri"/>
              </a:rPr>
              <a:t>,  назвіть його Lesson003_Task3.</a:t>
            </a:r>
            <a:r>
              <a:rPr lang="ru" sz="1400" dirty="0">
                <a:cs typeface="Calibri"/>
              </a:rPr>
              <a:t> </a:t>
            </a:r>
            <a:endParaRPr lang="ru" sz="1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cs typeface="Calibri"/>
              </a:rPr>
              <a:t>Напишіть програму загадка, на екран виведіть інформацію про загадку, після чого дозвольте користувачеві ввести правильну відповідь.</a:t>
            </a:r>
            <a:r>
              <a:rPr lang="ru" sz="1400" dirty="0">
                <a:cs typeface="Calibri"/>
              </a:rPr>
              <a:t> </a:t>
            </a:r>
            <a:r>
              <a:rPr lang="ru" sz="1400" dirty="0" err="1">
                <a:cs typeface="Calibri"/>
              </a:rPr>
              <a:t>Після</a:t>
            </a:r>
            <a:r>
              <a:rPr lang="ru" sz="1400" dirty="0">
                <a:cs typeface="Calibri"/>
              </a:rPr>
              <a:t> вводу </a:t>
            </a:r>
            <a:r>
              <a:rPr lang="ru" sz="1400" dirty="0" err="1">
                <a:cs typeface="Calibri"/>
              </a:rPr>
              <a:t>повідомте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користувачеві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чи</a:t>
            </a:r>
            <a:r>
              <a:rPr lang="ru" sz="1400" dirty="0">
                <a:cs typeface="Calibri"/>
              </a:rPr>
              <a:t> правильна </a:t>
            </a:r>
            <a:r>
              <a:rPr lang="ru" sz="1400" dirty="0" err="1">
                <a:cs typeface="Calibri"/>
              </a:rPr>
              <a:t>його</a:t>
            </a:r>
            <a:r>
              <a:rPr lang="ru" sz="1400" dirty="0">
                <a:cs typeface="Calibri"/>
              </a:rPr>
              <a:t> </a:t>
            </a:r>
            <a:r>
              <a:rPr lang="ru" sz="1400" dirty="0" err="1">
                <a:cs typeface="Calibri"/>
              </a:rPr>
              <a:t>відповідь</a:t>
            </a:r>
            <a:r>
              <a:rPr lang="ru" sz="1400" dirty="0">
                <a:cs typeface="Calibri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-UA" sz="1400" dirty="0">
                <a:ea typeface="+mn-lt"/>
                <a:cs typeface="+mn-lt"/>
              </a:rPr>
              <a:t>Task4</a:t>
            </a:r>
            <a:endParaRPr lang="ru" sz="1400" dirty="0">
              <a:ea typeface="+mn-lt"/>
              <a:cs typeface="+mn-lt"/>
            </a:endParaRPr>
          </a:p>
          <a:p>
            <a:pPr>
              <a:buNone/>
            </a:pPr>
            <a:r>
              <a:rPr lang="uk" sz="1400" dirty="0">
                <a:ea typeface="+mn-lt"/>
                <a:cs typeface="+mn-lt"/>
              </a:rPr>
              <a:t>Використовуючи </a:t>
            </a:r>
            <a:r>
              <a:rPr lang="uk" sz="1400" dirty="0" err="1">
                <a:ea typeface="+mn-lt"/>
                <a:cs typeface="+mn-lt"/>
              </a:rPr>
              <a:t>Visual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Studio</a:t>
            </a:r>
            <a:r>
              <a:rPr lang="uk" sz="1400" dirty="0">
                <a:ea typeface="+mn-lt"/>
                <a:cs typeface="+mn-lt"/>
              </a:rPr>
              <a:t>, створіть проект за шаблоном </a:t>
            </a:r>
            <a:r>
              <a:rPr lang="uk" sz="1400" dirty="0" err="1">
                <a:ea typeface="+mn-lt"/>
                <a:cs typeface="+mn-lt"/>
              </a:rPr>
              <a:t>Console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Application</a:t>
            </a:r>
            <a:r>
              <a:rPr lang="uk" sz="1400" dirty="0">
                <a:ea typeface="+mn-lt"/>
                <a:cs typeface="+mn-lt"/>
              </a:rPr>
              <a:t>,  назвіть його Lesson004_Task4.</a:t>
            </a:r>
            <a:r>
              <a:rPr lang="ru" sz="1400" dirty="0">
                <a:ea typeface="+mn-lt"/>
                <a:cs typeface="+mn-lt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uk" sz="1400" dirty="0">
                <a:ea typeface="+mn-lt"/>
                <a:cs typeface="+mn-lt"/>
              </a:rPr>
              <a:t>Напишіть програму, яка буде просити користувача вгадати число, якщо користувач вгадав число у змінну </a:t>
            </a:r>
            <a:r>
              <a:rPr lang="uk" sz="1400" dirty="0" err="1">
                <a:ea typeface="+mn-lt"/>
                <a:cs typeface="+mn-lt"/>
              </a:rPr>
              <a:t>string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res</a:t>
            </a:r>
            <a:r>
              <a:rPr lang="uk" sz="1400" dirty="0">
                <a:ea typeface="+mn-lt"/>
                <a:cs typeface="+mn-lt"/>
              </a:rPr>
              <a:t> присвоюється значення "Вгадав" або "Не вгадав" і виводиться на екран. Використовувати </a:t>
            </a:r>
            <a:r>
              <a:rPr lang="uk" sz="1400" dirty="0" err="1">
                <a:ea typeface="+mn-lt"/>
                <a:cs typeface="+mn-lt"/>
              </a:rPr>
              <a:t>тернарний</a:t>
            </a:r>
            <a:r>
              <a:rPr lang="uk" sz="1400" dirty="0">
                <a:ea typeface="+mn-lt"/>
                <a:cs typeface="+mn-lt"/>
              </a:rPr>
              <a:t> оператор і оператор </a:t>
            </a:r>
            <a:r>
              <a:rPr lang="uk" sz="1400" dirty="0" err="1">
                <a:ea typeface="+mn-lt"/>
                <a:cs typeface="+mn-lt"/>
              </a:rPr>
              <a:t>if</a:t>
            </a:r>
            <a:r>
              <a:rPr lang="uk" sz="1400" dirty="0">
                <a:ea typeface="+mn-lt"/>
                <a:cs typeface="+mn-lt"/>
              </a:rPr>
              <a:t> </a:t>
            </a:r>
            <a:r>
              <a:rPr lang="uk" sz="1400" dirty="0" err="1">
                <a:ea typeface="+mn-lt"/>
                <a:cs typeface="+mn-lt"/>
              </a:rPr>
              <a:t>else</a:t>
            </a:r>
            <a:r>
              <a:rPr lang="uk" sz="1400" dirty="0">
                <a:ea typeface="+mn-lt"/>
                <a:cs typeface="+mn-lt"/>
              </a:rPr>
              <a:t>.</a:t>
            </a:r>
            <a:endParaRPr lang="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86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B74A-BC3F-4F7D-8C2A-FFBEB717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81"/>
            <a:ext cx="10515600" cy="59873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Умовні конструкції 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797908-1BCB-47EB-85FD-2E74A60A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964"/>
            <a:ext cx="10515600" cy="5527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Умовний оператор - це конструкція мови програмування, що забезпечує виконання певної команди (набору команд) тільки за умови істинності деякого логічного виразу.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endParaRPr lang="uk-UA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2000" dirty="0">
              <a:solidFill>
                <a:srgbClr val="00B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ЯКЩО</a:t>
            </a:r>
            <a:r>
              <a:rPr lang="uk-UA" sz="2000" dirty="0">
                <a:ea typeface="+mn-lt"/>
                <a:cs typeface="+mn-lt"/>
              </a:rPr>
              <a:t>: (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умова задовольняє істинності</a:t>
            </a:r>
            <a:r>
              <a:rPr lang="uk-UA" sz="2000" dirty="0">
                <a:ea typeface="+mn-lt"/>
                <a:cs typeface="+mn-lt"/>
              </a:rPr>
              <a:t>)</a:t>
            </a:r>
            <a:r>
              <a:rPr lang="uk-UA" sz="2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ТО</a:t>
            </a:r>
            <a:r>
              <a:rPr lang="uk-UA" sz="2000" dirty="0">
                <a:ea typeface="+mn-lt"/>
                <a:cs typeface="+mn-lt"/>
              </a:rPr>
              <a:t>: Виконати цю серію інструкцій</a:t>
            </a:r>
          </a:p>
          <a:p>
            <a:pPr marL="0" indent="0">
              <a:buNone/>
            </a:pPr>
            <a:r>
              <a:rPr lang="uk-UA" sz="2000" dirty="0">
                <a:solidFill>
                  <a:srgbClr val="00B050"/>
                </a:solidFill>
                <a:ea typeface="+mn-lt"/>
                <a:cs typeface="+mn-lt"/>
              </a:rPr>
              <a:t>ІНАКШЕ</a:t>
            </a:r>
            <a:r>
              <a:rPr lang="uk-UA" sz="2000" dirty="0">
                <a:ea typeface="+mn-lt"/>
                <a:cs typeface="+mn-lt"/>
              </a:rPr>
              <a:t>: </a:t>
            </a: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Виконати цю серію інструкцій</a:t>
            </a:r>
            <a:endParaRPr lang="uk-UA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6F3BEAB-6137-40F8-A956-AC64A2B2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37" y="2863505"/>
            <a:ext cx="2095500" cy="2638425"/>
          </a:xfrm>
          <a:prstGeom prst="rect">
            <a:avLst/>
          </a:prstGeom>
        </p:spPr>
      </p:pic>
      <p:pic>
        <p:nvPicPr>
          <p:cNvPr id="5" name="Рисунок 5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66F2DF12-DCBD-4884-8576-FDE3890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0000">
            <a:off x="881269" y="5268789"/>
            <a:ext cx="1581615" cy="76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4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C99C8-66A8-4761-B6EF-628C398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977"/>
          </a:xfrm>
        </p:spPr>
        <p:txBody>
          <a:bodyPr/>
          <a:lstStyle/>
          <a:p>
            <a:r>
              <a:rPr lang="uk-UA" sz="3200">
                <a:latin typeface="Calibri"/>
                <a:cs typeface="Calibri Light"/>
              </a:rPr>
              <a:t>Істинний чи Хибний / </a:t>
            </a:r>
            <a:r>
              <a:rPr lang="uk-UA" sz="3200" err="1">
                <a:latin typeface="Calibri"/>
                <a:cs typeface="Calibri Light"/>
              </a:rPr>
              <a:t>true</a:t>
            </a:r>
            <a:r>
              <a:rPr lang="uk-UA" sz="3200">
                <a:latin typeface="Calibri"/>
                <a:cs typeface="Calibri Light"/>
              </a:rPr>
              <a:t> vs false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D52CAC-830C-468A-8B31-69E4D4D6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169"/>
            <a:ext cx="10515600" cy="5494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cs typeface="Calibri" panose="020F0502020204030204"/>
              </a:rPr>
              <a:t>Істина у мова C# представляється ключовим словом </a:t>
            </a:r>
            <a:r>
              <a:rPr lang="uk-UA" sz="2000" dirty="0" err="1">
                <a:solidFill>
                  <a:schemeClr val="accent1"/>
                </a:solidFill>
                <a:cs typeface="Calibri" panose="020F0502020204030204"/>
              </a:rPr>
              <a:t>true</a:t>
            </a:r>
            <a:r>
              <a:rPr lang="uk-UA" sz="2000" dirty="0">
                <a:cs typeface="Calibri" panose="020F0502020204030204"/>
              </a:rPr>
              <a:t>.</a:t>
            </a:r>
          </a:p>
          <a:p>
            <a:pPr>
              <a:buNone/>
            </a:pPr>
            <a:r>
              <a:rPr lang="uk-UA" sz="2000" dirty="0">
                <a:ea typeface="+mn-lt"/>
                <a:cs typeface="+mn-lt"/>
              </a:rPr>
              <a:t>Хибність у мова C# представляється ключовим словом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flase</a:t>
            </a:r>
            <a:r>
              <a:rPr lang="uk-UA" sz="2000" dirty="0">
                <a:cs typeface="Calibri" panose="020F0502020204030204"/>
              </a:rPr>
              <a:t>.</a:t>
            </a:r>
          </a:p>
        </p:txBody>
      </p:sp>
      <p:pic>
        <p:nvPicPr>
          <p:cNvPr id="4" name="Рисунок 4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181F8675-6D4C-4E35-AE91-49CA572D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08" y="4892281"/>
            <a:ext cx="1948070" cy="1297571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E2241EA-91DF-4D0B-AF07-BCFD334D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7" y="4027448"/>
            <a:ext cx="2230891" cy="22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A7CF5-CC45-41F3-84BA-BCCCAFD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30" y="340277"/>
            <a:ext cx="10515600" cy="59873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Умовні конструкції 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D686FD-5DF7-44CB-BC45-AC968E16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0" y="1168880"/>
            <a:ext cx="10515600" cy="5353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Умовний оператор: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if</a:t>
            </a:r>
            <a:r>
              <a:rPr lang="uk-UA" sz="2000" dirty="0">
                <a:ea typeface="+mn-lt"/>
                <a:cs typeface="+mn-lt"/>
              </a:rPr>
              <a:t> ...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else</a:t>
            </a:r>
            <a:endParaRPr lang="uk-UA" sz="2000" dirty="0" err="1">
              <a:solidFill>
                <a:schemeClr val="accent1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uk-UA" sz="2000" dirty="0" err="1">
                <a:ea typeface="+mn-lt"/>
                <a:cs typeface="+mn-lt"/>
              </a:rPr>
              <a:t>Тернарний</a:t>
            </a:r>
            <a:r>
              <a:rPr lang="uk-UA" sz="2000" dirty="0">
                <a:ea typeface="+mn-lt"/>
                <a:cs typeface="+mn-lt"/>
              </a:rPr>
              <a:t> оператор: … 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?</a:t>
            </a:r>
            <a:r>
              <a:rPr lang="uk-UA" sz="2000" dirty="0">
                <a:ea typeface="+mn-lt"/>
                <a:cs typeface="+mn-lt"/>
              </a:rPr>
              <a:t> … 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:</a:t>
            </a:r>
            <a:r>
              <a:rPr lang="uk-UA" sz="2000" dirty="0">
                <a:ea typeface="+mn-lt"/>
                <a:cs typeface="+mn-lt"/>
              </a:rPr>
              <a:t> ...</a:t>
            </a:r>
            <a:endParaRPr lang="uk-UA" sz="2000" dirty="0">
              <a:cs typeface="Calibri"/>
            </a:endParaRPr>
          </a:p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Оператор багатозначного вибору: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switch</a:t>
            </a:r>
            <a:r>
              <a:rPr lang="uk-UA" sz="2000" dirty="0">
                <a:ea typeface="+mn-lt"/>
                <a:cs typeface="+mn-lt"/>
              </a:rPr>
              <a:t> -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case</a:t>
            </a:r>
            <a:endParaRPr lang="uk-UA" sz="2000">
              <a:solidFill>
                <a:schemeClr val="accent1"/>
              </a:solidFill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78E5350-F121-460C-A043-9BF59516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207" y="3799440"/>
            <a:ext cx="1797327" cy="2265708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C452C4B-F527-42EA-83DC-F2D245ED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87" y="4082033"/>
            <a:ext cx="2850873" cy="212293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429F8D0-2811-4CFD-B9ED-296579B8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769" y="288234"/>
            <a:ext cx="1550505" cy="11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8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1A8E3-11F6-411E-87D5-C7C74728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30" y="331995"/>
            <a:ext cx="10515600" cy="549038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cs typeface="Calibri"/>
              </a:rPr>
              <a:t>Умовний оператор: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if</a:t>
            </a:r>
            <a:r>
              <a:rPr lang="uk-UA" sz="3200" dirty="0">
                <a:solidFill>
                  <a:schemeClr val="accent1"/>
                </a:solidFill>
                <a:latin typeface="Calibri"/>
                <a:cs typeface="Calibri"/>
              </a:rPr>
              <a:t> 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19D860-0681-4D2D-982C-2F403AF4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0" y="1027438"/>
            <a:ext cx="10515600" cy="4955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Реалізує виконання певних команд за умови, що логічний вираз є істинним, тобто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ea typeface="+mn-lt"/>
                <a:cs typeface="+mn-lt"/>
              </a:rPr>
              <a:t>. Результатом обчислення логічного виразу має бути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true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або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false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  <a:p>
            <a:endParaRPr lang="uk-UA" sz="20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A4A72-EF69-4925-86A2-6492CC6E2818}"/>
              </a:ext>
            </a:extLst>
          </p:cNvPr>
          <p:cNvSpPr txBox="1"/>
          <p:nvPr/>
        </p:nvSpPr>
        <p:spPr>
          <a:xfrm>
            <a:off x="902677" y="2860430"/>
            <a:ext cx="7467600" cy="222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ЯКЩО: умова задовольняє істинності</a:t>
            </a:r>
            <a:endParaRPr lang="uk-UA" sz="140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ТО: виконуємо тіло умовної конструкції</a:t>
            </a:r>
            <a:endParaRPr lang="uk-UA" sz="1400" dirty="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uk-UA"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latin typeface="Consolas"/>
              </a:rPr>
              <a:t> a = 1, b = 2; </a:t>
            </a:r>
            <a:endParaRPr lang="en-US">
              <a:cs typeface="Calibri" panose="020F0502020204030204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if </a:t>
            </a:r>
            <a:r>
              <a:rPr lang="en-US" sz="1600" dirty="0">
                <a:latin typeface="Consolas,sans-serif"/>
              </a:rPr>
              <a:t>(a &lt; b)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</a:t>
            </a:r>
            <a:r>
              <a:rPr lang="en-US" sz="1600" err="1">
                <a:solidFill>
                  <a:srgbClr val="A31515"/>
                </a:solidFill>
                <a:latin typeface="Consolas,sans-serif"/>
              </a:rPr>
              <a:t>менше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</a:t>
            </a:r>
            <a:r>
              <a:rPr lang="en-US" sz="160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 1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9EDBE26-5384-4C05-97F0-845EEE86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935" y="2539146"/>
            <a:ext cx="2769576" cy="324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A0FEE-4152-4C23-86D2-A65A431DB8F2}"/>
              </a:ext>
            </a:extLst>
          </p:cNvPr>
          <p:cNvSpPr txBox="1"/>
          <p:nvPr/>
        </p:nvSpPr>
        <p:spPr>
          <a:xfrm>
            <a:off x="9870831" y="328246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400" dirty="0"/>
              <a:t>умова</a:t>
            </a:r>
            <a:endParaRPr lang="uk-UA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C2395-32D3-473C-A08A-2028366845F8}"/>
              </a:ext>
            </a:extLst>
          </p:cNvPr>
          <p:cNvSpPr txBox="1"/>
          <p:nvPr/>
        </p:nvSpPr>
        <p:spPr>
          <a:xfrm>
            <a:off x="8571225" y="4009292"/>
            <a:ext cx="7802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dirty="0"/>
              <a:t>дія 1</a:t>
            </a:r>
            <a:endParaRPr lang="uk-UA" sz="1400" dirty="0">
              <a:cs typeface="Calibri"/>
            </a:endParaRPr>
          </a:p>
        </p:txBody>
      </p:sp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A1E071A7-64AA-4B7C-BB1A-0D818AC6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266" y="28050"/>
            <a:ext cx="1888274" cy="10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D1FCA-57DE-4120-8DFD-C47C8F6B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510"/>
            <a:ext cx="10515600" cy="69251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Умовний оператор: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if</a:t>
            </a:r>
            <a:r>
              <a:rPr lang="uk-UA" sz="3200" dirty="0">
                <a:latin typeface="Calibri"/>
                <a:cs typeface="Calibri"/>
              </a:rPr>
              <a:t>, 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Calibri"/>
              </a:rPr>
              <a:t>else</a:t>
            </a:r>
            <a:endParaRPr lang="uk-UA" sz="3200">
              <a:solidFill>
                <a:schemeClr val="accent1"/>
              </a:solidFill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9104F6-733E-4E97-A2D7-FE2F225B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02"/>
            <a:ext cx="10515600" cy="5510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latin typeface="Calibri"/>
                <a:cs typeface="Calibri" panose="020F0502020204030204"/>
              </a:rPr>
              <a:t>Залежно від умови виконується лише одна із двох команд. Якщо умова повертає </a:t>
            </a:r>
            <a:r>
              <a:rPr lang="uk-UA" sz="2000" dirty="0" err="1">
                <a:solidFill>
                  <a:schemeClr val="accent1"/>
                </a:solidFill>
                <a:latin typeface="Calibri"/>
                <a:cs typeface="Calibri" panose="020F0502020204030204"/>
              </a:rPr>
              <a:t>true</a:t>
            </a:r>
            <a:r>
              <a:rPr lang="uk-UA" sz="2000" dirty="0">
                <a:latin typeface="Calibri"/>
                <a:cs typeface="Calibri" panose="020F0502020204030204"/>
              </a:rPr>
              <a:t>, то виконується дія 1, а якщо повертає </a:t>
            </a:r>
            <a:r>
              <a:rPr lang="uk-UA" sz="2000" dirty="0" err="1">
                <a:solidFill>
                  <a:schemeClr val="accent1"/>
                </a:solidFill>
                <a:latin typeface="Calibri"/>
                <a:cs typeface="Calibri" panose="020F0502020204030204"/>
              </a:rPr>
              <a:t>false</a:t>
            </a:r>
            <a:r>
              <a:rPr lang="uk-UA" sz="2000" dirty="0">
                <a:latin typeface="Calibri"/>
                <a:cs typeface="Calibri" panose="020F0502020204030204"/>
              </a:rPr>
              <a:t>,</a:t>
            </a:r>
            <a:r>
              <a:rPr lang="uk-UA" sz="2000" dirty="0">
                <a:solidFill>
                  <a:schemeClr val="accent1"/>
                </a:solidFill>
                <a:latin typeface="Calibri"/>
                <a:cs typeface="Calibri" panose="020F0502020204030204"/>
              </a:rPr>
              <a:t> </a:t>
            </a:r>
            <a:r>
              <a:rPr lang="uk-UA" sz="2000" dirty="0">
                <a:latin typeface="Calibri"/>
                <a:cs typeface="Calibri" panose="020F0502020204030204"/>
              </a:rPr>
              <a:t>то виконується дія 2.</a:t>
            </a:r>
          </a:p>
          <a:p>
            <a:endParaRPr lang="uk-UA" sz="20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uk-UA" sz="2000" dirty="0"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09F8D9C-6D28-4105-834A-A4FFEBE2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77" y="2809207"/>
            <a:ext cx="2743200" cy="304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B627A-B138-420F-A750-8B52B69C3FDF}"/>
              </a:ext>
            </a:extLst>
          </p:cNvPr>
          <p:cNvSpPr txBox="1"/>
          <p:nvPr/>
        </p:nvSpPr>
        <p:spPr>
          <a:xfrm>
            <a:off x="9508105" y="3538301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42AC-0FCA-4297-82BA-1A0E55571B7A}"/>
              </a:ext>
            </a:extLst>
          </p:cNvPr>
          <p:cNvSpPr txBox="1"/>
          <p:nvPr/>
        </p:nvSpPr>
        <p:spPr>
          <a:xfrm>
            <a:off x="8243521" y="4434210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02D17-1A4B-4690-98D4-EB54016F4D35}"/>
              </a:ext>
            </a:extLst>
          </p:cNvPr>
          <p:cNvSpPr txBox="1"/>
          <p:nvPr/>
        </p:nvSpPr>
        <p:spPr>
          <a:xfrm>
            <a:off x="9506984" y="4433650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FC4E0-AA67-416D-BB07-A153C7E14ED6}"/>
              </a:ext>
            </a:extLst>
          </p:cNvPr>
          <p:cNvSpPr txBox="1"/>
          <p:nvPr/>
        </p:nvSpPr>
        <p:spPr>
          <a:xfrm>
            <a:off x="924046" y="2476778"/>
            <a:ext cx="62125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ЯКЩО: умова задовольняє істинності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ТО: виконуємо тіло умовної конструкції</a:t>
            </a:r>
            <a:endParaRPr lang="en-US" sz="140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 </a:t>
            </a:r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ІНАКШЕ: виконуємо тіло блоку </a:t>
            </a:r>
            <a:r>
              <a:rPr lang="uk-UA" sz="1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else</a:t>
            </a:r>
            <a:r>
              <a:rPr lang="uk-UA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uk-UA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  <a:p>
            <a:endParaRPr lang="uk-UA" sz="1400" dirty="0">
              <a:solidFill>
                <a:schemeClr val="accent6">
                  <a:lumMod val="75000"/>
                </a:schemeClr>
              </a:solidFill>
              <a:latin typeface="Calibri Light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latin typeface="Consolas"/>
              </a:rPr>
              <a:t> a = 1, b = 2;</a:t>
            </a:r>
            <a:endParaRPr lang="en-US" dirty="0"/>
          </a:p>
          <a:p>
            <a:endParaRPr lang="en-US" sz="1600" dirty="0"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if</a:t>
            </a:r>
            <a:r>
              <a:rPr lang="en-US" sz="1600" dirty="0">
                <a:latin typeface="Consolas,sans-serif"/>
              </a:rPr>
              <a:t> (a &lt; b)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&lt;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 1</a:t>
            </a:r>
            <a:r>
              <a:rPr lang="en-US" sz="1600" dirty="0">
                <a:latin typeface="Calibri"/>
                <a:cs typeface="Calibri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else</a:t>
            </a:r>
            <a:r>
              <a:rPr lang="en-US" sz="1600" dirty="0">
                <a:latin typeface="Consolas,sans-serif"/>
              </a:rPr>
              <a:t> </a:t>
            </a:r>
            <a:endParaRPr lang="uk-UA" sz="1600">
              <a:solidFill>
                <a:schemeClr val="accent6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</a:t>
            </a:r>
            <a:r>
              <a:rPr lang="en-US" sz="160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"a &gt; b"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// </a:t>
            </a:r>
            <a:r>
              <a:rPr lang="en-US" sz="1600" err="1">
                <a:solidFill>
                  <a:srgbClr val="008000"/>
                </a:solidFill>
                <a:latin typeface="Calibri"/>
                <a:cs typeface="Calibri"/>
              </a:rPr>
              <a:t>дія</a:t>
            </a:r>
            <a:r>
              <a:rPr lang="en-US" sz="1600" dirty="0">
                <a:solidFill>
                  <a:srgbClr val="008000"/>
                </a:solidFill>
                <a:latin typeface="Calibri"/>
                <a:cs typeface="Calibri"/>
              </a:rPr>
              <a:t> 2</a:t>
            </a:r>
            <a:r>
              <a:rPr lang="en-US" sz="1600" dirty="0">
                <a:latin typeface="Calibri"/>
                <a:cs typeface="Calibri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9">
            <a:extLst>
              <a:ext uri="{FF2B5EF4-FFF2-40B4-BE49-F238E27FC236}">
                <a16:creationId xmlns:a16="http://schemas.microsoft.com/office/drawing/2014/main" id="{0D21D8F1-2AC6-4700-95E1-AF7BD5CD9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65019"/>
            <a:ext cx="1890091" cy="10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263A3-DF5E-4103-8F6C-9D248E5D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5" y="165833"/>
            <a:ext cx="10515600" cy="1032487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Тернарний</a:t>
            </a:r>
            <a:r>
              <a:rPr lang="uk-UA" sz="3200" dirty="0">
                <a:latin typeface="Calibri"/>
                <a:ea typeface="+mj-lt"/>
                <a:cs typeface="+mj-lt"/>
              </a:rPr>
              <a:t> оператор … </a:t>
            </a:r>
            <a:r>
              <a:rPr lang="uk-UA" sz="3200" dirty="0">
                <a:solidFill>
                  <a:schemeClr val="accent1"/>
                </a:solidFill>
                <a:latin typeface="Calibri"/>
                <a:ea typeface="+mj-lt"/>
                <a:cs typeface="Segoe UI"/>
              </a:rPr>
              <a:t>?</a:t>
            </a:r>
            <a:r>
              <a:rPr lang="uk-UA" sz="3200" dirty="0">
                <a:latin typeface="Calibri"/>
                <a:ea typeface="+mj-lt"/>
                <a:cs typeface="Segoe UI"/>
              </a:rPr>
              <a:t> ... </a:t>
            </a:r>
            <a:r>
              <a:rPr lang="uk-UA" sz="3200" dirty="0">
                <a:solidFill>
                  <a:schemeClr val="accent1"/>
                </a:solidFill>
                <a:latin typeface="Calibri"/>
                <a:ea typeface="+mj-lt"/>
                <a:cs typeface="Segoe UI"/>
              </a:rPr>
              <a:t>: </a:t>
            </a:r>
            <a:r>
              <a:rPr lang="uk-UA" sz="3200" dirty="0">
                <a:latin typeface="Calibri"/>
                <a:ea typeface="+mj-lt"/>
                <a:cs typeface="Segoe UI"/>
              </a:rPr>
              <a:t>...</a:t>
            </a:r>
            <a:endParaRPr lang="uk-UA" sz="3200">
              <a:latin typeface="Calibri"/>
              <a:cs typeface="Calibri Light" panose="020F0302020204030204"/>
            </a:endParaRPr>
          </a:p>
        </p:txBody>
      </p:sp>
      <p:pic>
        <p:nvPicPr>
          <p:cNvPr id="4" name="Рисунок 4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4F9EF1C-D01F-4237-B3B2-A7CC06330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615" y="1465309"/>
            <a:ext cx="7439025" cy="1571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B4848-AFC6-46C1-B5F8-880AD373202C}"/>
              </a:ext>
            </a:extLst>
          </p:cNvPr>
          <p:cNvSpPr txBox="1"/>
          <p:nvPr/>
        </p:nvSpPr>
        <p:spPr>
          <a:xfrm>
            <a:off x="2627251" y="2059828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73C0C-A3D0-4172-8AF6-496D1B89EE70}"/>
              </a:ext>
            </a:extLst>
          </p:cNvPr>
          <p:cNvSpPr txBox="1"/>
          <p:nvPr/>
        </p:nvSpPr>
        <p:spPr>
          <a:xfrm>
            <a:off x="5065772" y="2034419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410C9-23C5-4BB4-A284-3ED611CEE345}"/>
              </a:ext>
            </a:extLst>
          </p:cNvPr>
          <p:cNvSpPr txBox="1"/>
          <p:nvPr/>
        </p:nvSpPr>
        <p:spPr>
          <a:xfrm>
            <a:off x="6974572" y="2059267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2</a:t>
            </a:r>
            <a:endParaRPr lang="uk-UA" sz="12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C19E5-AEB0-4710-9200-19B051C3FE46}"/>
              </a:ext>
            </a:extLst>
          </p:cNvPr>
          <p:cNvSpPr txBox="1"/>
          <p:nvPr/>
        </p:nvSpPr>
        <p:spPr>
          <a:xfrm>
            <a:off x="777891" y="3473516"/>
            <a:ext cx="680421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 ЯКЩО: (a &gt; b) ТО: 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повернути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 a, ІНАКШЕ: 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повернути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 b;</a:t>
            </a:r>
            <a:endParaRPr lang="uk-UA" sz="14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  <a:p>
            <a:endParaRPr lang="en-US" sz="1600" dirty="0">
              <a:solidFill>
                <a:srgbClr val="0000FF"/>
              </a:solidFill>
              <a:latin typeface="Consolas,sans-serif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 sz="1600" dirty="0">
                <a:latin typeface="Consolas,sans-serif"/>
              </a:rPr>
              <a:t> a = 1, b = 2, c = 0; </a:t>
            </a:r>
            <a:endParaRPr lang="en-US" dirty="0"/>
          </a:p>
          <a:p>
            <a:endParaRPr lang="en-US" sz="1600" dirty="0">
              <a:solidFill>
                <a:srgbClr val="548235"/>
              </a:solidFill>
              <a:latin typeface="Calibri"/>
              <a:ea typeface="+mn-lt"/>
              <a:cs typeface="+mn-lt"/>
            </a:endParaRPr>
          </a:p>
          <a:p>
            <a:r>
              <a:rPr lang="en-US" sz="1600" dirty="0">
                <a:latin typeface="Consolas,sans-serif"/>
              </a:rPr>
              <a:t>c = (a &gt; b) ? a : b; 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 err="1">
                <a:solidFill>
                  <a:srgbClr val="31859C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(c);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047F0-5CDE-4643-9A69-080AC3764488}"/>
              </a:ext>
            </a:extLst>
          </p:cNvPr>
          <p:cNvSpPr txBox="1"/>
          <p:nvPr/>
        </p:nvSpPr>
        <p:spPr>
          <a:xfrm>
            <a:off x="779240" y="5881537"/>
            <a:ext cx="9377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Тернарний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оператор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обов'язково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повинен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повертати обидва значення, інакше буде помилка.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pic>
        <p:nvPicPr>
          <p:cNvPr id="3" name="Рисунок 9">
            <a:extLst>
              <a:ext uri="{FF2B5EF4-FFF2-40B4-BE49-F238E27FC236}">
                <a16:creationId xmlns:a16="http://schemas.microsoft.com/office/drawing/2014/main" id="{967495FC-6C95-4D4A-8BCB-403180E9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662" y="65019"/>
            <a:ext cx="1890091" cy="10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C0276-9A0C-4E19-877A-65F9F39E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73" y="434060"/>
            <a:ext cx="11078308" cy="528394"/>
          </a:xfrm>
        </p:spPr>
        <p:txBody>
          <a:bodyPr>
            <a:normAutofit fontScale="90000"/>
          </a:bodyPr>
          <a:lstStyle/>
          <a:p>
            <a:r>
              <a:rPr lang="uk-UA" sz="3200" dirty="0">
                <a:latin typeface="Calibri"/>
                <a:cs typeface="Calibri Light"/>
              </a:rPr>
              <a:t>Оператор багатозначного вибору (перемикач)</a:t>
            </a:r>
            <a:r>
              <a:rPr lang="uk-UA" sz="3200" dirty="0">
                <a:solidFill>
                  <a:srgbClr val="000000"/>
                </a:solidFill>
                <a:latin typeface="Calibri"/>
                <a:cs typeface="Calibri Light"/>
              </a:rPr>
              <a:t> 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switch</a:t>
            </a:r>
            <a:r>
              <a:rPr lang="uk-UA" sz="3200" dirty="0" err="1">
                <a:latin typeface="Calibri"/>
                <a:cs typeface="Segoe UI"/>
              </a:rPr>
              <a:t>-</a:t>
            </a:r>
            <a:r>
              <a:rPr lang="uk-UA" sz="3200" dirty="0" err="1">
                <a:solidFill>
                  <a:schemeClr val="accent1"/>
                </a:solidFill>
                <a:latin typeface="Calibri"/>
                <a:cs typeface="Segoe UI"/>
              </a:rPr>
              <a:t>case</a:t>
            </a:r>
            <a:endParaRPr lang="uk-UA" sz="3200">
              <a:solidFill>
                <a:schemeClr val="accent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70167-C8C1-4B63-9C97-9C409D0EAA9C}"/>
              </a:ext>
            </a:extLst>
          </p:cNvPr>
          <p:cNvSpPr txBox="1"/>
          <p:nvPr/>
        </p:nvSpPr>
        <p:spPr>
          <a:xfrm>
            <a:off x="659296" y="2050857"/>
            <a:ext cx="6683869" cy="3769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string</a:t>
            </a:r>
            <a:r>
              <a:rPr lang="en-US" sz="1600" dirty="0">
                <a:latin typeface="Consolas,sans-serif"/>
              </a:rPr>
              <a:t> number =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600" dirty="0">
                <a:latin typeface="Consolas,sans-serif"/>
              </a:rPr>
              <a:t>; 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switch</a:t>
            </a:r>
            <a:r>
              <a:rPr lang="en-US" sz="1600" dirty="0">
                <a:latin typeface="Consolas,sans-serif"/>
              </a:rPr>
              <a:t> (number)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(number) — 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вираз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селектор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{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600" dirty="0">
                <a:latin typeface="Consolas,sans-serif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600" dirty="0">
                <a:latin typeface="Consolas,sans-serif"/>
              </a:rPr>
              <a:t>: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"1" —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постійний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вираз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  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  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,sans-serif"/>
              </a:rPr>
              <a:t>Один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 1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600" dirty="0">
                <a:latin typeface="Consolas,sans-serif"/>
              </a:rPr>
              <a:t>; </a:t>
            </a:r>
          </a:p>
          <a:p>
            <a:r>
              <a:rPr lang="en-US" sz="1600" dirty="0">
                <a:latin typeface="Consolas,sans-serif"/>
              </a:rPr>
              <a:t>  }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600" dirty="0">
                <a:latin typeface="Consolas,sans-serif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"2"</a:t>
            </a:r>
            <a:r>
              <a:rPr lang="en-US" sz="1600" dirty="0">
                <a:latin typeface="Consolas,sans-serif"/>
              </a:rPr>
              <a:t>: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"2" — 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постійний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8000"/>
                </a:solidFill>
                <a:latin typeface="Consolas"/>
              </a:rPr>
              <a:t>вираз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.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600" dirty="0">
                <a:latin typeface="Consolas,sans-serif"/>
              </a:rPr>
              <a:t>  { 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,sans-serif"/>
              </a:rPr>
              <a:t>    </a:t>
            </a:r>
            <a:r>
              <a:rPr lang="en-US" sz="16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600" dirty="0" err="1">
                <a:latin typeface="Consolas,sans-serif"/>
              </a:rPr>
              <a:t>.WriteLine</a:t>
            </a:r>
            <a:r>
              <a:rPr lang="en-US" sz="1600" dirty="0">
                <a:latin typeface="Consolas,sans-serif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,sans-serif"/>
              </a:rPr>
              <a:t>Два</a:t>
            </a:r>
            <a:r>
              <a:rPr lang="en-US" sz="16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6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 2</a:t>
            </a:r>
            <a:r>
              <a:rPr lang="en-US" sz="1600" dirty="0">
                <a:latin typeface="Consolas,sans-serif"/>
              </a:rPr>
              <a:t>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600" dirty="0">
                <a:latin typeface="Consolas,sans-serif"/>
              </a:rPr>
              <a:t>; </a:t>
            </a:r>
          </a:p>
          <a:p>
            <a:r>
              <a:rPr lang="en-US" sz="1600" dirty="0">
                <a:latin typeface="Consolas,sans-serif"/>
              </a:rPr>
              <a:t>  } </a:t>
            </a:r>
          </a:p>
          <a:p>
            <a:r>
              <a:rPr lang="en-US" sz="1600" dirty="0">
                <a:latin typeface="Consolas,sans-serif"/>
              </a:rPr>
              <a:t>}</a:t>
            </a:r>
          </a:p>
        </p:txBody>
      </p:sp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A5FF70C-4AB8-447C-9199-824D5EE5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13" y="1904623"/>
            <a:ext cx="3317630" cy="4067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A11B9E-7392-4D3D-99F1-220FFB86B7EC}"/>
              </a:ext>
            </a:extLst>
          </p:cNvPr>
          <p:cNvSpPr txBox="1"/>
          <p:nvPr/>
        </p:nvSpPr>
        <p:spPr>
          <a:xfrm>
            <a:off x="7843428" y="2811470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1475-4161-4C7F-BD33-FFD65C4738F1}"/>
              </a:ext>
            </a:extLst>
          </p:cNvPr>
          <p:cNvSpPr txBox="1"/>
          <p:nvPr/>
        </p:nvSpPr>
        <p:spPr>
          <a:xfrm>
            <a:off x="9333767" y="3871503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471B-A505-4EBF-9963-11E204489F5B}"/>
              </a:ext>
            </a:extLst>
          </p:cNvPr>
          <p:cNvSpPr txBox="1"/>
          <p:nvPr/>
        </p:nvSpPr>
        <p:spPr>
          <a:xfrm>
            <a:off x="9331138" y="4679834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68428EB-BECA-4ED5-AB7D-D6E87F81F728}"/>
              </a:ext>
            </a:extLst>
          </p:cNvPr>
          <p:cNvSpPr txBox="1"/>
          <p:nvPr/>
        </p:nvSpPr>
        <p:spPr>
          <a:xfrm>
            <a:off x="656492" y="1144530"/>
            <a:ext cx="1099624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alibri"/>
                <a:cs typeface="Calibri"/>
              </a:rPr>
              <a:t>Конструкція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перемикача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switch-case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має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декілька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віток</a:t>
            </a:r>
            <a:r>
              <a:rPr lang="en-US" sz="2000" dirty="0">
                <a:latin typeface="Calibri"/>
                <a:cs typeface="Calibri"/>
              </a:rPr>
              <a:t>. </a:t>
            </a:r>
          </a:p>
        </p:txBody>
      </p:sp>
      <p:pic>
        <p:nvPicPr>
          <p:cNvPr id="7" name="Рисунок 11" descr="Зображення, що містить фото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48C67D3B-A41F-49E3-BD55-F286BF1F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17" y="235226"/>
            <a:ext cx="1186070" cy="11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75912-592A-471A-A429-68ECBDF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1312768" cy="962148"/>
          </a:xfrm>
        </p:spPr>
        <p:txBody>
          <a:bodyPr>
            <a:normAutofit/>
          </a:bodyPr>
          <a:lstStyle/>
          <a:p>
            <a:r>
              <a:rPr lang="uk-UA" sz="2900" dirty="0">
                <a:latin typeface="Calibri"/>
                <a:ea typeface="+mj-lt"/>
                <a:cs typeface="+mj-lt"/>
              </a:rPr>
              <a:t>Оператор багатозначного вибору (перемикач) </a:t>
            </a:r>
            <a:r>
              <a:rPr lang="uk-UA" sz="2900" dirty="0" err="1">
                <a:solidFill>
                  <a:schemeClr val="accent1"/>
                </a:solidFill>
                <a:latin typeface="Calibri"/>
                <a:cs typeface="Segoe UI"/>
              </a:rPr>
              <a:t>switch</a:t>
            </a:r>
            <a:r>
              <a:rPr lang="uk-UA" sz="2900" dirty="0" err="1">
                <a:latin typeface="Calibri"/>
                <a:cs typeface="Segoe UI"/>
              </a:rPr>
              <a:t>-</a:t>
            </a:r>
            <a:r>
              <a:rPr lang="uk-UA" sz="2900" dirty="0" err="1">
                <a:solidFill>
                  <a:schemeClr val="accent1"/>
                </a:solidFill>
                <a:latin typeface="Calibri"/>
                <a:cs typeface="Segoe UI"/>
              </a:rPr>
              <a:t>case</a:t>
            </a:r>
            <a:endParaRPr lang="uk-UA" sz="2900">
              <a:solidFill>
                <a:schemeClr val="accent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B8BFA-8A4F-4B98-AA06-EC7F1578501E}"/>
              </a:ext>
            </a:extLst>
          </p:cNvPr>
          <p:cNvSpPr txBox="1"/>
          <p:nvPr/>
        </p:nvSpPr>
        <p:spPr>
          <a:xfrm>
            <a:off x="750981" y="2026833"/>
            <a:ext cx="6158752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string</a:t>
            </a:r>
            <a:r>
              <a:rPr lang="en-US" sz="1400" dirty="0">
                <a:latin typeface="Consolas,sans-serif"/>
              </a:rPr>
              <a:t> number =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switch</a:t>
            </a:r>
            <a:r>
              <a:rPr lang="en-US" sz="1400" dirty="0">
                <a:latin typeface="Consolas,sans-serif"/>
              </a:rPr>
              <a:t> (number) </a:t>
            </a:r>
          </a:p>
          <a:p>
            <a:r>
              <a:rPr lang="en-US" sz="1400" dirty="0">
                <a:latin typeface="Consolas,sans-serif"/>
              </a:rPr>
              <a:t>{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400" dirty="0">
                <a:latin typeface="Consolas,sans-serif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"1"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,sans-serif"/>
              </a:rPr>
              <a:t>Один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 1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case</a:t>
            </a:r>
            <a:r>
              <a:rPr lang="en-US" sz="1400" dirty="0">
                <a:latin typeface="Consolas,sans-serif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"2"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,sans-serif"/>
              </a:rPr>
              <a:t>Два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 2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default</a:t>
            </a:r>
            <a:r>
              <a:rPr lang="en-US" sz="1400" dirty="0">
                <a:latin typeface="Consolas,sans-serif"/>
              </a:rPr>
              <a:t>: </a:t>
            </a:r>
          </a:p>
          <a:p>
            <a:r>
              <a:rPr lang="en-US" sz="1400" dirty="0">
                <a:latin typeface="Consolas,sans-serif"/>
              </a:rPr>
              <a:t>  { 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,sans-serif"/>
              </a:rPr>
              <a:t>    </a:t>
            </a:r>
            <a:r>
              <a:rPr lang="en-US" sz="1400" dirty="0" err="1">
                <a:solidFill>
                  <a:srgbClr val="2B91AF"/>
                </a:solidFill>
                <a:latin typeface="Consolas,sans-serif"/>
              </a:rPr>
              <a:t>Console</a:t>
            </a:r>
            <a:r>
              <a:rPr lang="en-US" sz="1400" dirty="0" err="1">
                <a:latin typeface="Consolas,sans-serif"/>
              </a:rPr>
              <a:t>.WriteLine</a:t>
            </a:r>
            <a:r>
              <a:rPr lang="en-US" sz="1400" dirty="0">
                <a:latin typeface="Consolas,sans-serif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,sans-serif"/>
              </a:rPr>
              <a:t>"?"</a:t>
            </a:r>
            <a:r>
              <a:rPr lang="en-US" sz="1400" dirty="0">
                <a:latin typeface="Consolas,sans-serif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,sans-serif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дія</a:t>
            </a:r>
            <a:r>
              <a:rPr lang="en-US" sz="1400" dirty="0">
                <a:solidFill>
                  <a:srgbClr val="008000"/>
                </a:solidFill>
                <a:latin typeface="Consolas,sans-serif"/>
                <a:ea typeface="+mn-lt"/>
                <a:cs typeface="+mn-lt"/>
              </a:rPr>
              <a:t> 3</a:t>
            </a:r>
            <a:r>
              <a:rPr lang="en-US" sz="1400" dirty="0">
                <a:latin typeface="Consolas,sans-serif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,sans-serif"/>
              </a:rPr>
              <a:t>    break</a:t>
            </a:r>
            <a:r>
              <a:rPr lang="en-US" sz="1400" dirty="0">
                <a:latin typeface="Consolas,sans-serif"/>
              </a:rPr>
              <a:t>; </a:t>
            </a:r>
          </a:p>
          <a:p>
            <a:r>
              <a:rPr lang="en-US" sz="1400" dirty="0">
                <a:latin typeface="Consolas,sans-serif"/>
              </a:rPr>
              <a:t>  } </a:t>
            </a:r>
          </a:p>
          <a:p>
            <a:r>
              <a:rPr lang="en-US" sz="1400" dirty="0">
                <a:latin typeface="Consolas,sans-serif"/>
              </a:rPr>
              <a:t>}</a:t>
            </a:r>
          </a:p>
        </p:txBody>
      </p:sp>
      <p:pic>
        <p:nvPicPr>
          <p:cNvPr id="5" name="Рисунок 5" descr="Зображення, що містить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949BBEA-B449-4274-8D67-4BD11DF9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82" y="1942082"/>
            <a:ext cx="2743200" cy="3637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6A077-2058-44CB-9111-7B5862662803}"/>
              </a:ext>
            </a:extLst>
          </p:cNvPr>
          <p:cNvSpPr txBox="1"/>
          <p:nvPr/>
        </p:nvSpPr>
        <p:spPr>
          <a:xfrm>
            <a:off x="8008953" y="2597651"/>
            <a:ext cx="6902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uk-UA" sz="1200" dirty="0">
                <a:cs typeface="Calibri"/>
              </a:rPr>
              <a:t>умова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7CBB8-DE26-4363-A0A1-F7F157859149}"/>
              </a:ext>
            </a:extLst>
          </p:cNvPr>
          <p:cNvSpPr txBox="1"/>
          <p:nvPr/>
        </p:nvSpPr>
        <p:spPr>
          <a:xfrm>
            <a:off x="9216536" y="3543257"/>
            <a:ext cx="5109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/>
              <a:t>дія 1</a:t>
            </a:r>
            <a:endParaRPr lang="uk-UA" sz="12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53C624-DAC8-4479-AFB6-E556202148AA}"/>
              </a:ext>
            </a:extLst>
          </p:cNvPr>
          <p:cNvSpPr txBox="1"/>
          <p:nvPr/>
        </p:nvSpPr>
        <p:spPr>
          <a:xfrm>
            <a:off x="9225630" y="4187465"/>
            <a:ext cx="4930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B35E3-BC68-4941-8A68-CC84716E282D}"/>
              </a:ext>
            </a:extLst>
          </p:cNvPr>
          <p:cNvSpPr txBox="1"/>
          <p:nvPr/>
        </p:nvSpPr>
        <p:spPr>
          <a:xfrm>
            <a:off x="9225630" y="4843956"/>
            <a:ext cx="5751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uk-UA" sz="1200" dirty="0">
                <a:cs typeface="Calibri"/>
              </a:rPr>
              <a:t>дія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95E7-93F0-4E89-B4D0-854BA80C3F6C}"/>
              </a:ext>
            </a:extLst>
          </p:cNvPr>
          <p:cNvSpPr txBox="1"/>
          <p:nvPr/>
        </p:nvSpPr>
        <p:spPr>
          <a:xfrm>
            <a:off x="689622" y="1108085"/>
            <a:ext cx="100912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В </a:t>
            </a:r>
            <a:r>
              <a:rPr lang="en-US" sz="2000" dirty="0" err="1">
                <a:latin typeface="Calibri"/>
                <a:cs typeface="Calibri"/>
              </a:rPr>
              <a:t>конструкції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перемикач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switch-case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може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бути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блок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default</a:t>
            </a:r>
            <a:r>
              <a:rPr lang="en-US" sz="2000" dirty="0">
                <a:latin typeface="Calibri"/>
                <a:cs typeface="Calibri"/>
              </a:rPr>
              <a:t>.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 </a:t>
            </a:r>
            <a:endParaRPr lang="en-US" sz="2000" dirty="0">
              <a:solidFill>
                <a:srgbClr val="FF0000"/>
              </a:solidFill>
              <a:ea typeface="+mn-lt"/>
              <a:cs typeface="+mn-lt"/>
            </a:endParaRPr>
          </a:p>
          <a:p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6" name="Рисунок 11" descr="Зображення, що містить фото, знак, малювання, вулиця&#10;&#10;Опис створено автоматично">
            <a:extLst>
              <a:ext uri="{FF2B5EF4-FFF2-40B4-BE49-F238E27FC236}">
                <a16:creationId xmlns:a16="http://schemas.microsoft.com/office/drawing/2014/main" id="{D630ED2C-4069-410A-B25A-5F041E37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617" y="235226"/>
            <a:ext cx="1186070" cy="11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73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Тема Office</vt:lpstr>
      <vt:lpstr>Умовні конструкції </vt:lpstr>
      <vt:lpstr>Умовні конструкції </vt:lpstr>
      <vt:lpstr>Істинний чи Хибний / true vs false</vt:lpstr>
      <vt:lpstr>Умовні конструкції </vt:lpstr>
      <vt:lpstr>Умовний оператор: if </vt:lpstr>
      <vt:lpstr>Умовний оператор: if, else</vt:lpstr>
      <vt:lpstr>Тернарний оператор … ? ... : ...</vt:lpstr>
      <vt:lpstr>Оператор багатозначного вибору (перемикач) switch-case</vt:lpstr>
      <vt:lpstr>Оператор багатозначного вибору (перемикач) switch-case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635</cp:revision>
  <dcterms:created xsi:type="dcterms:W3CDTF">2012-08-15T23:17:22Z</dcterms:created>
  <dcterms:modified xsi:type="dcterms:W3CDTF">2020-10-28T08:16:32Z</dcterms:modified>
</cp:coreProperties>
</file>