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B2143-D506-45B1-9B55-6DDDE07A6032}" v="626" dt="2020-07-14T14:10:38.655"/>
    <p1510:client id="{B17F85E5-5D1B-4261-A9C6-A22D8D34705C}" v="370" dt="2020-03-14T17:33:34.797"/>
    <p1510:client id="{D8AEAF8E-C362-4719-B1BF-A09B2BA35817}" v="1039" dt="2020-03-31T20:38:43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88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2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0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179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308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22.10.2020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8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22.10.2020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177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22.10.2020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6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5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22.10.2020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3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0B57-8E6A-4005-9EDD-D258F6CC94AB}" type="datetimeFigureOut">
              <a:rPr lang="uk-UA" smtClean="0"/>
              <a:t>22.10.2020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uk-UA" dirty="0">
                <a:ea typeface="+mj-lt"/>
                <a:cs typeface="+mj-lt"/>
              </a:rPr>
              <a:t>Умовні конструкції 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uk-UA" sz="3200" dirty="0" err="1">
                <a:ea typeface="+mn-lt"/>
                <a:cs typeface="+mn-lt"/>
              </a:rPr>
              <a:t>Conditional</a:t>
            </a:r>
            <a:r>
              <a:rPr lang="uk-UA" sz="3200" dirty="0">
                <a:ea typeface="+mn-lt"/>
                <a:cs typeface="+mn-lt"/>
              </a:rPr>
              <a:t> </a:t>
            </a:r>
            <a:r>
              <a:rPr lang="uk-UA" sz="3200" dirty="0" err="1">
                <a:ea typeface="+mn-lt"/>
                <a:cs typeface="+mn-lt"/>
              </a:rPr>
              <a:t>constructions</a:t>
            </a:r>
            <a:endParaRPr lang="uk-UA" dirty="0" err="1"/>
          </a:p>
          <a:p>
            <a:endParaRPr lang="uk-UA" sz="3200" dirty="0">
              <a:latin typeface="Segoe UI,sans-serif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E0ED5-83AF-4484-90CA-E43806A506C5}"/>
              </a:ext>
            </a:extLst>
          </p:cNvPr>
          <p:cNvSpPr txBox="1"/>
          <p:nvPr/>
        </p:nvSpPr>
        <p:spPr>
          <a:xfrm>
            <a:off x="645968" y="793173"/>
            <a:ext cx="8241722" cy="5854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4">
                <a:solidFill>
                  <a:srgbClr val="404040"/>
                </a:solidFill>
                <a:latin typeface="Segoe UI,sans-serif"/>
              </a:rPr>
              <a:t>The C# Programming Language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7B74A-BC3F-4F7D-8C2A-FFBEB7171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732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Умовні конструкції 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5797908-1BCB-47EB-85FD-2E74A60A1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70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Умовний оператор - конструкція мови програмування, що забезпечує виконання певної команди (набору команд) тільки за умови істинності деякого логічного виразу.</a:t>
            </a:r>
            <a:endParaRPr lang="uk-UA" sz="2000">
              <a:cs typeface="Calibri"/>
            </a:endParaRPr>
          </a:p>
          <a:p>
            <a:pPr marL="0" indent="0">
              <a:buNone/>
            </a:pPr>
            <a:endParaRPr lang="uk-UA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2000" dirty="0">
                <a:solidFill>
                  <a:srgbClr val="00B050"/>
                </a:solidFill>
                <a:ea typeface="+mn-lt"/>
                <a:cs typeface="+mn-lt"/>
              </a:rPr>
              <a:t>ЯКЩО</a:t>
            </a:r>
            <a:r>
              <a:rPr lang="uk-UA" sz="2000" dirty="0">
                <a:ea typeface="+mn-lt"/>
                <a:cs typeface="+mn-lt"/>
              </a:rPr>
              <a:t>: (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Умова задовольняє істинності</a:t>
            </a:r>
            <a:r>
              <a:rPr lang="uk-UA" sz="2000" dirty="0">
                <a:ea typeface="+mn-lt"/>
                <a:cs typeface="+mn-lt"/>
              </a:rPr>
              <a:t>)</a:t>
            </a:r>
            <a:endParaRPr lang="uk-UA" sz="2000">
              <a:cs typeface="Calibri" panose="020F0502020204030204"/>
            </a:endParaRPr>
          </a:p>
          <a:p>
            <a:pPr marL="0" indent="0">
              <a:buNone/>
            </a:pPr>
            <a:r>
              <a:rPr lang="uk-UA" sz="2000" dirty="0">
                <a:solidFill>
                  <a:srgbClr val="00B050"/>
                </a:solidFill>
                <a:ea typeface="+mn-lt"/>
                <a:cs typeface="+mn-lt"/>
              </a:rPr>
              <a:t>ТО</a:t>
            </a:r>
            <a:r>
              <a:rPr lang="uk-UA" sz="2000" dirty="0">
                <a:ea typeface="+mn-lt"/>
                <a:cs typeface="+mn-lt"/>
              </a:rPr>
              <a:t>: Виконати цю серію інструкцій</a:t>
            </a:r>
            <a:endParaRPr lang="uk-UA" sz="2000">
              <a:cs typeface="Calibri" panose="020F0502020204030204"/>
            </a:endParaRPr>
          </a:p>
          <a:p>
            <a:pPr marL="0" indent="0">
              <a:buNone/>
            </a:pPr>
            <a:r>
              <a:rPr lang="uk-UA" sz="2000" dirty="0">
                <a:solidFill>
                  <a:srgbClr val="00B050"/>
                </a:solidFill>
                <a:ea typeface="+mn-lt"/>
                <a:cs typeface="+mn-lt"/>
              </a:rPr>
              <a:t>ІНАКШЕ</a:t>
            </a:r>
            <a:r>
              <a:rPr lang="uk-UA" sz="2000" dirty="0">
                <a:ea typeface="+mn-lt"/>
                <a:cs typeface="+mn-lt"/>
              </a:rPr>
              <a:t>: Виконати цю серію інструкцій</a:t>
            </a:r>
            <a:endParaRPr lang="uk-UA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2994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AA7CF5-CC45-41F3-84BA-BCCCAFD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732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Умовні конструкції </a:t>
            </a:r>
            <a:endParaRPr lang="uk-UA" sz="3200">
              <a:latin typeface="Calibri"/>
              <a:ea typeface="+mj-lt"/>
              <a:cs typeface="+mj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AD686FD-5DF7-44CB-BC45-AC968E16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048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Умовний оператор: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if</a:t>
            </a:r>
            <a:r>
              <a:rPr lang="uk-UA" sz="2000" dirty="0">
                <a:ea typeface="+mn-lt"/>
                <a:cs typeface="+mn-lt"/>
              </a:rPr>
              <a:t> ...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else</a:t>
            </a:r>
            <a:endParaRPr lang="uk-UA" sz="2000">
              <a:solidFill>
                <a:schemeClr val="accent1"/>
              </a:solidFill>
              <a:cs typeface="Calibri" panose="020F0502020204030204"/>
            </a:endParaRPr>
          </a:p>
          <a:p>
            <a:endParaRPr lang="uk-UA" sz="2000" dirty="0">
              <a:cs typeface="Calibri"/>
            </a:endParaRPr>
          </a:p>
          <a:p>
            <a:pPr marL="0" indent="0">
              <a:buNone/>
            </a:pPr>
            <a:r>
              <a:rPr lang="uk-UA" sz="2000" dirty="0" err="1">
                <a:ea typeface="+mn-lt"/>
                <a:cs typeface="+mn-lt"/>
              </a:rPr>
              <a:t>Тернарний</a:t>
            </a:r>
            <a:r>
              <a:rPr lang="uk-UA" sz="2000" dirty="0">
                <a:ea typeface="+mn-lt"/>
                <a:cs typeface="+mn-lt"/>
              </a:rPr>
              <a:t> оператор: … 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?</a:t>
            </a:r>
            <a:r>
              <a:rPr lang="uk-UA" sz="2000" dirty="0">
                <a:ea typeface="+mn-lt"/>
                <a:cs typeface="+mn-lt"/>
              </a:rPr>
              <a:t> … 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:</a:t>
            </a:r>
            <a:r>
              <a:rPr lang="uk-UA" sz="2000" dirty="0">
                <a:ea typeface="+mn-lt"/>
                <a:cs typeface="+mn-lt"/>
              </a:rPr>
              <a:t> ...</a:t>
            </a:r>
            <a:endParaRPr lang="uk-UA" sz="2000" dirty="0">
              <a:cs typeface="Calibri"/>
            </a:endParaRPr>
          </a:p>
          <a:p>
            <a:endParaRPr lang="uk-UA" sz="2000" dirty="0">
              <a:cs typeface="Calibri"/>
            </a:endParaRPr>
          </a:p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Оператор багатозначного вибору: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switch</a:t>
            </a:r>
            <a:r>
              <a:rPr lang="uk-UA" sz="2000" dirty="0">
                <a:ea typeface="+mn-lt"/>
                <a:cs typeface="+mn-lt"/>
              </a:rPr>
              <a:t> -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case</a:t>
            </a:r>
            <a:endParaRPr lang="uk-UA" sz="2000">
              <a:solidFill>
                <a:schemeClr val="accent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8808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1A8E3-11F6-411E-87D5-C7C747287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733"/>
          </a:xfrm>
        </p:spPr>
        <p:txBody>
          <a:bodyPr/>
          <a:lstStyle/>
          <a:p>
            <a:r>
              <a:rPr lang="uk-UA" sz="3200" dirty="0">
                <a:latin typeface="Calibri"/>
                <a:cs typeface="Calibri"/>
              </a:rPr>
              <a:t>Умовний оператор: </a:t>
            </a:r>
            <a:r>
              <a:rPr lang="uk-UA" sz="3200" dirty="0" err="1">
                <a:solidFill>
                  <a:schemeClr val="accent1"/>
                </a:solidFill>
                <a:latin typeface="Calibri"/>
                <a:cs typeface="Calibri"/>
              </a:rPr>
              <a:t>if</a:t>
            </a:r>
            <a:r>
              <a:rPr lang="uk-UA" sz="3200" dirty="0">
                <a:solidFill>
                  <a:schemeClr val="accent1"/>
                </a:solidFill>
                <a:latin typeface="Calibri"/>
                <a:cs typeface="Calibri"/>
              </a:rPr>
              <a:t> 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119D860-0681-4D2D-982C-2F403AF41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87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Реалізує виконання певних команд за умови, що логічний вираз в умові є істинним, тобто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true</a:t>
            </a:r>
            <a:r>
              <a:rPr lang="uk-UA" sz="2000" dirty="0">
                <a:ea typeface="+mn-lt"/>
                <a:cs typeface="+mn-lt"/>
              </a:rPr>
              <a:t>. Результатом обчислення логічного виразу має бути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true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uk-UA" sz="2000" dirty="0">
                <a:ea typeface="+mn-lt"/>
                <a:cs typeface="+mn-lt"/>
              </a:rPr>
              <a:t>або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false</a:t>
            </a:r>
            <a:r>
              <a:rPr lang="uk-UA" sz="2000" dirty="0">
                <a:ea typeface="+mn-lt"/>
                <a:cs typeface="+mn-lt"/>
              </a:rPr>
              <a:t>.</a:t>
            </a:r>
            <a:endParaRPr lang="uk-UA" sz="2000" dirty="0">
              <a:cs typeface="Calibri"/>
            </a:endParaRPr>
          </a:p>
          <a:p>
            <a:endParaRPr lang="uk-UA" sz="20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DA4A72-EF69-4925-86A2-6492CC6E2818}"/>
              </a:ext>
            </a:extLst>
          </p:cNvPr>
          <p:cNvSpPr txBox="1"/>
          <p:nvPr/>
        </p:nvSpPr>
        <p:spPr>
          <a:xfrm>
            <a:off x="902677" y="2860430"/>
            <a:ext cx="7467600" cy="25155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int</a:t>
            </a:r>
            <a:r>
              <a:rPr lang="en-US" sz="1600" dirty="0">
                <a:latin typeface="Consolas,sans-serif"/>
              </a:rPr>
              <a:t> a = 1, b = 2; </a:t>
            </a:r>
          </a:p>
          <a:p>
            <a:endParaRPr lang="en-US" sz="1600" dirty="0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uk-UA" sz="16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// ЯКЩО: умова задовольняє істинності</a:t>
            </a:r>
            <a:endParaRPr lang="uk-UA" sz="1600">
              <a:solidFill>
                <a:schemeClr val="accent6">
                  <a:lumMod val="75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uk-UA" sz="16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// ТО: виконуємо тіло умовної конструкції</a:t>
            </a:r>
            <a:endParaRPr lang="uk-UA" sz="1600">
              <a:solidFill>
                <a:schemeClr val="accent6">
                  <a:lumMod val="75000"/>
                </a:schemeClr>
              </a:solidFill>
              <a:ea typeface="+mn-lt"/>
              <a:cs typeface="+mn-lt"/>
            </a:endParaRPr>
          </a:p>
          <a:p>
            <a:endParaRPr lang="en-US" sz="1600" dirty="0">
              <a:solidFill>
                <a:srgbClr val="008000"/>
              </a:solidFill>
              <a:latin typeface="Consolas,sans-serif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if </a:t>
            </a:r>
            <a:r>
              <a:rPr lang="en-US" sz="1600" dirty="0">
                <a:latin typeface="Consolas,sans-serif"/>
              </a:rPr>
              <a:t>(a &lt; b) </a:t>
            </a:r>
          </a:p>
          <a:p>
            <a:r>
              <a:rPr lang="en-US" sz="1600" dirty="0">
                <a:latin typeface="Consolas,sans-serif"/>
              </a:rPr>
              <a:t>{ 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,sans-serif"/>
              </a:rPr>
              <a:t>  </a:t>
            </a:r>
            <a:r>
              <a:rPr lang="en-US" sz="1600" err="1">
                <a:solidFill>
                  <a:srgbClr val="2B91AF"/>
                </a:solidFill>
                <a:latin typeface="Consolas,sans-serif"/>
              </a:rPr>
              <a:t>Console</a:t>
            </a:r>
            <a:r>
              <a:rPr lang="en-US" sz="1600" err="1">
                <a:latin typeface="Consolas,sans-serif"/>
              </a:rPr>
              <a:t>.WriteLine</a:t>
            </a:r>
            <a:r>
              <a:rPr lang="en-US" sz="1600" dirty="0">
                <a:latin typeface="Consolas,sans-serif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,sans-serif"/>
              </a:rPr>
              <a:t>"a </a:t>
            </a:r>
            <a:r>
              <a:rPr lang="en-US" sz="1600" err="1">
                <a:solidFill>
                  <a:srgbClr val="A31515"/>
                </a:solidFill>
                <a:latin typeface="Consolas,sans-serif"/>
              </a:rPr>
              <a:t>менше</a:t>
            </a:r>
            <a:r>
              <a:rPr lang="en-US" sz="1600" dirty="0">
                <a:solidFill>
                  <a:srgbClr val="A31515"/>
                </a:solidFill>
                <a:latin typeface="Consolas,sans-serif"/>
              </a:rPr>
              <a:t> b"</a:t>
            </a:r>
            <a:r>
              <a:rPr lang="en-US" sz="1600" dirty="0">
                <a:latin typeface="Consolas,sans-serif"/>
              </a:rPr>
              <a:t>);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// </a:t>
            </a:r>
            <a:r>
              <a:rPr lang="en-US" sz="160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дія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 1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,sans-serif"/>
              </a:rPr>
              <a:t> </a:t>
            </a:r>
          </a:p>
          <a:p>
            <a:r>
              <a:rPr lang="en-US" sz="1600" dirty="0">
                <a:latin typeface="Consolas,sans-serif"/>
              </a:rPr>
              <a:t>}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69EDBE26-5384-4C05-97F0-845EEE863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935" y="2539146"/>
            <a:ext cx="2769576" cy="32450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FA0FEE-4152-4C23-86D2-A65A431DB8F2}"/>
              </a:ext>
            </a:extLst>
          </p:cNvPr>
          <p:cNvSpPr txBox="1"/>
          <p:nvPr/>
        </p:nvSpPr>
        <p:spPr>
          <a:xfrm>
            <a:off x="9870831" y="328246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uk-UA" sz="1400" dirty="0"/>
              <a:t>умова</a:t>
            </a:r>
            <a:endParaRPr lang="uk-UA" sz="1400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C2395-32D3-473C-A08A-2028366845F8}"/>
              </a:ext>
            </a:extLst>
          </p:cNvPr>
          <p:cNvSpPr txBox="1"/>
          <p:nvPr/>
        </p:nvSpPr>
        <p:spPr>
          <a:xfrm>
            <a:off x="8264768" y="400929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400" dirty="0"/>
              <a:t>серія команд</a:t>
            </a:r>
            <a:endParaRPr lang="uk-UA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995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D1FCA-57DE-4120-8DFD-C47C8F6B8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510"/>
            <a:ext cx="10515600" cy="692517"/>
          </a:xfrm>
        </p:spPr>
        <p:txBody>
          <a:bodyPr/>
          <a:lstStyle/>
          <a:p>
            <a:r>
              <a:rPr lang="uk-UA" sz="3200" dirty="0">
                <a:latin typeface="Calibri"/>
                <a:cs typeface="Calibri"/>
              </a:rPr>
              <a:t>Умовний оператор: </a:t>
            </a:r>
            <a:r>
              <a:rPr lang="uk-UA" sz="3200" dirty="0" err="1">
                <a:solidFill>
                  <a:schemeClr val="accent1"/>
                </a:solidFill>
                <a:latin typeface="Calibri"/>
                <a:cs typeface="Calibri"/>
              </a:rPr>
              <a:t>if</a:t>
            </a:r>
            <a:r>
              <a:rPr lang="uk-UA" sz="3200" dirty="0">
                <a:latin typeface="Calibri"/>
                <a:cs typeface="Calibri"/>
              </a:rPr>
              <a:t>, </a:t>
            </a:r>
            <a:r>
              <a:rPr lang="uk-UA" sz="3200" dirty="0" err="1">
                <a:solidFill>
                  <a:schemeClr val="accent1"/>
                </a:solidFill>
                <a:latin typeface="Calibri"/>
                <a:cs typeface="Calibri"/>
              </a:rPr>
              <a:t>else</a:t>
            </a:r>
            <a:endParaRPr lang="uk-UA" sz="3200">
              <a:solidFill>
                <a:schemeClr val="accent1"/>
              </a:solidFill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E9104F6-733E-4E97-A2D7-FE2F225B1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87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Залежно від умови виконується лише одна із двох команд. Якщо умова дотримана, то треба виконати дію 1, а якщо ні то дію 2.</a:t>
            </a:r>
            <a:endParaRPr lang="uk-UA" sz="2000">
              <a:cs typeface="Calibri"/>
            </a:endParaRPr>
          </a:p>
          <a:p>
            <a:endParaRPr lang="uk-UA" sz="2000" dirty="0">
              <a:latin typeface="Consolas"/>
              <a:cs typeface="Calibri" panose="020F0502020204030204"/>
            </a:endParaRPr>
          </a:p>
          <a:p>
            <a:endParaRPr lang="uk-UA" sz="2000" dirty="0">
              <a:cs typeface="Calibri" panose="020F0502020204030204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909F8D9C-6D28-4105-834A-A4FFEBE27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677" y="2809207"/>
            <a:ext cx="2743200" cy="30446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1B627A-B138-420F-A750-8B52B69C3FDF}"/>
              </a:ext>
            </a:extLst>
          </p:cNvPr>
          <p:cNvSpPr txBox="1"/>
          <p:nvPr/>
        </p:nvSpPr>
        <p:spPr>
          <a:xfrm>
            <a:off x="9508105" y="3538301"/>
            <a:ext cx="69028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uk-UA" sz="1200" dirty="0">
                <a:cs typeface="Calibri"/>
              </a:rPr>
              <a:t>умова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942AC-0FCA-4297-82BA-1A0E55571B7A}"/>
              </a:ext>
            </a:extLst>
          </p:cNvPr>
          <p:cNvSpPr txBox="1"/>
          <p:nvPr/>
        </p:nvSpPr>
        <p:spPr>
          <a:xfrm>
            <a:off x="8243521" y="4434210"/>
            <a:ext cx="5109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200" dirty="0"/>
              <a:t>дія 1</a:t>
            </a:r>
            <a:endParaRPr lang="uk-UA" sz="1200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02D17-1A4B-4690-98D4-EB54016F4D35}"/>
              </a:ext>
            </a:extLst>
          </p:cNvPr>
          <p:cNvSpPr txBox="1"/>
          <p:nvPr/>
        </p:nvSpPr>
        <p:spPr>
          <a:xfrm>
            <a:off x="9506984" y="4433650"/>
            <a:ext cx="49305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200" dirty="0">
                <a:cs typeface="Calibri"/>
              </a:rPr>
              <a:t>дія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AFC4E0-AA67-416D-BB07-A153C7E14ED6}"/>
              </a:ext>
            </a:extLst>
          </p:cNvPr>
          <p:cNvSpPr txBox="1"/>
          <p:nvPr/>
        </p:nvSpPr>
        <p:spPr>
          <a:xfrm>
            <a:off x="932329" y="2741821"/>
            <a:ext cx="6212541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int</a:t>
            </a:r>
            <a:r>
              <a:rPr lang="en-US" sz="1600" dirty="0">
                <a:latin typeface="Consolas,sans-serif"/>
              </a:rPr>
              <a:t> a = 1, b = 2; </a:t>
            </a:r>
          </a:p>
          <a:p>
            <a:endParaRPr lang="en-US" sz="1600" dirty="0">
              <a:solidFill>
                <a:srgbClr val="000000"/>
              </a:solidFill>
              <a:latin typeface="Consolas,sans-serif"/>
              <a:cs typeface="Calibri"/>
            </a:endParaRPr>
          </a:p>
          <a:p>
            <a:r>
              <a:rPr lang="uk-UA" sz="16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// ЯКЩО: умова задовольняє істинності</a:t>
            </a:r>
            <a:endParaRPr lang="en-US" sz="160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r>
              <a:rPr lang="uk-UA" sz="16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// ТО: виконуємо тіло умовної конструкції</a:t>
            </a:r>
            <a:endParaRPr lang="en-US" sz="160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if</a:t>
            </a:r>
            <a:r>
              <a:rPr lang="en-US" sz="1600" dirty="0">
                <a:latin typeface="Consolas,sans-serif"/>
              </a:rPr>
              <a:t> (a &lt; b) </a:t>
            </a:r>
          </a:p>
          <a:p>
            <a:r>
              <a:rPr lang="en-US" sz="1600" dirty="0">
                <a:latin typeface="Consolas,sans-serif"/>
              </a:rPr>
              <a:t>{ 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,sans-serif"/>
              </a:rPr>
              <a:t>  </a:t>
            </a:r>
            <a:r>
              <a:rPr lang="en-US" sz="1600" dirty="0" err="1">
                <a:solidFill>
                  <a:srgbClr val="2B91AF"/>
                </a:solidFill>
                <a:latin typeface="Consolas,sans-serif"/>
              </a:rPr>
              <a:t>Console</a:t>
            </a:r>
            <a:r>
              <a:rPr lang="en-US" sz="1600" dirty="0" err="1">
                <a:latin typeface="Consolas,sans-serif"/>
              </a:rPr>
              <a:t>.WriteLine</a:t>
            </a:r>
            <a:r>
              <a:rPr lang="en-US" sz="1600" dirty="0">
                <a:latin typeface="Consolas,sans-serif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,sans-serif"/>
              </a:rPr>
              <a:t>"a &lt; b"</a:t>
            </a:r>
            <a:r>
              <a:rPr lang="en-US" sz="1600" dirty="0">
                <a:latin typeface="Consolas,sans-serif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alibri"/>
                <a:cs typeface="Calibri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latin typeface="Calibri"/>
                <a:cs typeface="Calibri"/>
              </a:rPr>
              <a:t>дія</a:t>
            </a:r>
            <a:r>
              <a:rPr lang="en-US" sz="1600" dirty="0">
                <a:solidFill>
                  <a:srgbClr val="008000"/>
                </a:solidFill>
                <a:latin typeface="Calibri"/>
                <a:cs typeface="Calibri"/>
              </a:rPr>
              <a:t> 1</a:t>
            </a:r>
            <a:r>
              <a:rPr lang="en-US" sz="1600" dirty="0">
                <a:latin typeface="Calibri"/>
                <a:cs typeface="Calibri"/>
              </a:rPr>
              <a:t> </a:t>
            </a:r>
          </a:p>
          <a:p>
            <a:r>
              <a:rPr lang="en-US" sz="1600" dirty="0">
                <a:latin typeface="Consolas,sans-serif"/>
              </a:rPr>
              <a:t>} 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else</a:t>
            </a:r>
            <a:r>
              <a:rPr lang="en-US" sz="1600" dirty="0">
                <a:latin typeface="Consolas,sans-serif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,sans-serif"/>
              </a:rPr>
              <a:t>// </a:t>
            </a:r>
            <a:r>
              <a:rPr lang="uk-UA" sz="16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ІНАКШЕ: виконуємо тіло блоку </a:t>
            </a:r>
            <a:r>
              <a:rPr lang="uk-UA" sz="160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else</a:t>
            </a:r>
            <a:r>
              <a:rPr lang="uk-UA" sz="16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.</a:t>
            </a:r>
            <a:endParaRPr lang="en-US" sz="1600">
              <a:solidFill>
                <a:schemeClr val="accent6">
                  <a:lumMod val="75000"/>
                </a:schemeClr>
              </a:solidFill>
              <a:ea typeface="+mn-lt"/>
              <a:cs typeface="+mn-lt"/>
            </a:endParaRPr>
          </a:p>
          <a:p>
            <a:r>
              <a:rPr lang="en-US" sz="1600" dirty="0">
                <a:latin typeface="Consolas,sans-serif"/>
              </a:rPr>
              <a:t>{ 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,sans-serif"/>
              </a:rPr>
              <a:t>  </a:t>
            </a:r>
            <a:r>
              <a:rPr lang="en-US" sz="1600" err="1">
                <a:solidFill>
                  <a:srgbClr val="2B91AF"/>
                </a:solidFill>
                <a:latin typeface="Consolas,sans-serif"/>
              </a:rPr>
              <a:t>Console</a:t>
            </a:r>
            <a:r>
              <a:rPr lang="en-US" sz="1600" err="1">
                <a:latin typeface="Consolas,sans-serif"/>
              </a:rPr>
              <a:t>.WriteLine</a:t>
            </a:r>
            <a:r>
              <a:rPr lang="en-US" sz="1600" dirty="0">
                <a:latin typeface="Consolas,sans-serif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,sans-serif"/>
              </a:rPr>
              <a:t>"a &gt; b"</a:t>
            </a:r>
            <a:r>
              <a:rPr lang="en-US" sz="1600" dirty="0">
                <a:latin typeface="Consolas,sans-serif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alibri"/>
                <a:cs typeface="Calibri"/>
              </a:rPr>
              <a:t>// </a:t>
            </a:r>
            <a:r>
              <a:rPr lang="en-US" sz="1600" err="1">
                <a:solidFill>
                  <a:srgbClr val="008000"/>
                </a:solidFill>
                <a:latin typeface="Calibri"/>
                <a:cs typeface="Calibri"/>
              </a:rPr>
              <a:t>дія</a:t>
            </a:r>
            <a:r>
              <a:rPr lang="en-US" sz="1600" dirty="0">
                <a:solidFill>
                  <a:srgbClr val="008000"/>
                </a:solidFill>
                <a:latin typeface="Calibri"/>
                <a:cs typeface="Calibri"/>
              </a:rPr>
              <a:t> 2</a:t>
            </a:r>
            <a:r>
              <a:rPr lang="en-US" sz="1600" dirty="0">
                <a:latin typeface="Calibri"/>
                <a:cs typeface="Calibri"/>
              </a:rPr>
              <a:t> </a:t>
            </a:r>
          </a:p>
          <a:p>
            <a:r>
              <a:rPr lang="en-US" sz="1600" dirty="0">
                <a:latin typeface="Consolas,sans-serif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901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263A3-DF5E-4103-8F6C-9D248E5D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585" y="165833"/>
            <a:ext cx="10515600" cy="1032487"/>
          </a:xfrm>
        </p:spPr>
        <p:txBody>
          <a:bodyPr/>
          <a:lstStyle/>
          <a:p>
            <a:r>
              <a:rPr lang="uk-UA" sz="3200" dirty="0" err="1">
                <a:latin typeface="Calibri"/>
                <a:ea typeface="+mj-lt"/>
                <a:cs typeface="+mj-lt"/>
              </a:rPr>
              <a:t>Тернарний</a:t>
            </a:r>
            <a:r>
              <a:rPr lang="uk-UA" sz="3200" dirty="0">
                <a:latin typeface="Calibri"/>
                <a:ea typeface="+mj-lt"/>
                <a:cs typeface="+mj-lt"/>
              </a:rPr>
              <a:t> оператор … </a:t>
            </a:r>
            <a:r>
              <a:rPr lang="uk-UA" sz="3200" dirty="0">
                <a:solidFill>
                  <a:schemeClr val="accent1"/>
                </a:solidFill>
                <a:latin typeface="Calibri"/>
                <a:ea typeface="+mj-lt"/>
                <a:cs typeface="Segoe UI"/>
              </a:rPr>
              <a:t>?</a:t>
            </a:r>
            <a:r>
              <a:rPr lang="uk-UA" sz="3200" dirty="0">
                <a:latin typeface="Calibri"/>
                <a:ea typeface="+mj-lt"/>
                <a:cs typeface="Segoe UI"/>
              </a:rPr>
              <a:t> ... </a:t>
            </a:r>
            <a:r>
              <a:rPr lang="uk-UA" sz="3200" dirty="0">
                <a:solidFill>
                  <a:schemeClr val="accent1"/>
                </a:solidFill>
                <a:latin typeface="Calibri"/>
                <a:ea typeface="+mj-lt"/>
                <a:cs typeface="Segoe UI"/>
              </a:rPr>
              <a:t>: </a:t>
            </a:r>
            <a:r>
              <a:rPr lang="uk-UA" sz="3200" dirty="0">
                <a:latin typeface="Calibri"/>
                <a:ea typeface="+mj-lt"/>
                <a:cs typeface="Segoe UI"/>
              </a:rPr>
              <a:t>...</a:t>
            </a:r>
            <a:endParaRPr lang="uk-UA" sz="3200">
              <a:latin typeface="Calibri"/>
              <a:cs typeface="Calibri Light" panose="020F0302020204030204"/>
            </a:endParaRPr>
          </a:p>
        </p:txBody>
      </p:sp>
      <p:pic>
        <p:nvPicPr>
          <p:cNvPr id="4" name="Рисунок 4" descr="Зображення, що містить малювання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34F9EF1C-D01F-4237-B3B2-A7CC06330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289" y="1448744"/>
            <a:ext cx="7439025" cy="15716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FB4848-AFC6-46C1-B5F8-880AD373202C}"/>
              </a:ext>
            </a:extLst>
          </p:cNvPr>
          <p:cNvSpPr txBox="1"/>
          <p:nvPr/>
        </p:nvSpPr>
        <p:spPr>
          <a:xfrm>
            <a:off x="1972925" y="2043263"/>
            <a:ext cx="69028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uk-UA" sz="1200" dirty="0">
                <a:cs typeface="Calibri"/>
              </a:rPr>
              <a:t>умова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273C0C-A3D0-4172-8AF6-496D1B89EE70}"/>
              </a:ext>
            </a:extLst>
          </p:cNvPr>
          <p:cNvSpPr txBox="1"/>
          <p:nvPr/>
        </p:nvSpPr>
        <p:spPr>
          <a:xfrm>
            <a:off x="4419729" y="2042702"/>
            <a:ext cx="5109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200" dirty="0"/>
              <a:t>дія 1</a:t>
            </a:r>
            <a:endParaRPr lang="uk-UA" sz="1200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410C9-23C5-4BB4-A284-3ED611CEE345}"/>
              </a:ext>
            </a:extLst>
          </p:cNvPr>
          <p:cNvSpPr txBox="1"/>
          <p:nvPr/>
        </p:nvSpPr>
        <p:spPr>
          <a:xfrm>
            <a:off x="6320246" y="2042702"/>
            <a:ext cx="5109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200" dirty="0"/>
              <a:t>дія 2</a:t>
            </a:r>
            <a:endParaRPr lang="uk-UA" sz="1200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AC19E5-AEB0-4710-9200-19B051C3FE46}"/>
              </a:ext>
            </a:extLst>
          </p:cNvPr>
          <p:cNvSpPr txBox="1"/>
          <p:nvPr/>
        </p:nvSpPr>
        <p:spPr>
          <a:xfrm>
            <a:off x="744760" y="3432103"/>
            <a:ext cx="680421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int</a:t>
            </a:r>
            <a:r>
              <a:rPr lang="en-US" sz="1600" dirty="0">
                <a:latin typeface="Consolas,sans-serif"/>
              </a:rPr>
              <a:t> a = 1, b = 2, c = 0; </a:t>
            </a:r>
          </a:p>
          <a:p>
            <a:endParaRPr lang="en-US" sz="1600" dirty="0">
              <a:solidFill>
                <a:srgbClr val="000000"/>
              </a:solidFill>
              <a:latin typeface="Consolas,sans-serif"/>
              <a:ea typeface="+mn-lt"/>
              <a:cs typeface="+mn-lt"/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// ЯКЩО: (a&gt; b) ТО: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повернути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 a, ІНАКШЕ: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повернути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 b;</a:t>
            </a:r>
          </a:p>
          <a:p>
            <a:endParaRPr lang="en-US" sz="16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r>
              <a:rPr lang="en-US" sz="1600" dirty="0">
                <a:latin typeface="Consolas,sans-serif"/>
              </a:rPr>
              <a:t>c = (a &gt; b) ? a : b; </a:t>
            </a:r>
          </a:p>
          <a:p>
            <a:endParaRPr lang="en-US" sz="1600" dirty="0">
              <a:cs typeface="Calibri"/>
            </a:endParaRPr>
          </a:p>
          <a:p>
            <a:r>
              <a:rPr lang="en-US" sz="1600" dirty="0" err="1">
                <a:solidFill>
                  <a:srgbClr val="31859C"/>
                </a:solidFill>
                <a:latin typeface="Consolas,sans-serif"/>
              </a:rPr>
              <a:t>Console</a:t>
            </a:r>
            <a:r>
              <a:rPr lang="en-US" sz="1600" dirty="0" err="1">
                <a:latin typeface="Consolas,sans-serif"/>
              </a:rPr>
              <a:t>.WriteLine</a:t>
            </a:r>
            <a:r>
              <a:rPr lang="en-US" sz="1600" dirty="0">
                <a:latin typeface="Consolas,sans-serif"/>
              </a:rPr>
              <a:t>(c);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D047F0-5CDE-4643-9A69-080AC3764488}"/>
              </a:ext>
            </a:extLst>
          </p:cNvPr>
          <p:cNvSpPr txBox="1"/>
          <p:nvPr/>
        </p:nvSpPr>
        <p:spPr>
          <a:xfrm>
            <a:off x="779240" y="5881537"/>
            <a:ext cx="93770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Тернарний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оператор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обов'язково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повинен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повертати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значення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інакше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нічого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не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вийде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0329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1C0276-9A0C-4E19-877A-65F9F39E3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460" y="458908"/>
            <a:ext cx="11078308" cy="528394"/>
          </a:xfrm>
        </p:spPr>
        <p:txBody>
          <a:bodyPr>
            <a:normAutofit fontScale="90000"/>
          </a:bodyPr>
          <a:lstStyle/>
          <a:p>
            <a:r>
              <a:rPr lang="uk-UA" sz="3200" dirty="0">
                <a:latin typeface="Calibri"/>
                <a:cs typeface="Calibri Light"/>
              </a:rPr>
              <a:t>Оператор багатозначного вибору (перемикач)</a:t>
            </a:r>
            <a:r>
              <a:rPr lang="uk-UA" sz="3200" dirty="0">
                <a:solidFill>
                  <a:srgbClr val="000000"/>
                </a:solidFill>
                <a:latin typeface="Calibri"/>
                <a:cs typeface="Calibri Light"/>
              </a:rPr>
              <a:t> </a:t>
            </a:r>
            <a:r>
              <a:rPr lang="uk-UA" sz="3200" dirty="0" err="1">
                <a:solidFill>
                  <a:schemeClr val="accent1"/>
                </a:solidFill>
                <a:latin typeface="Calibri"/>
                <a:cs typeface="Segoe UI"/>
              </a:rPr>
              <a:t>switch</a:t>
            </a:r>
            <a:r>
              <a:rPr lang="uk-UA" sz="3200" dirty="0" err="1">
                <a:latin typeface="Calibri"/>
                <a:cs typeface="Segoe UI"/>
              </a:rPr>
              <a:t>-</a:t>
            </a:r>
            <a:r>
              <a:rPr lang="uk-UA" sz="3200" dirty="0" err="1">
                <a:solidFill>
                  <a:schemeClr val="accent1"/>
                </a:solidFill>
                <a:latin typeface="Calibri"/>
                <a:cs typeface="Segoe UI"/>
              </a:rPr>
              <a:t>case</a:t>
            </a:r>
            <a:endParaRPr lang="uk-UA" sz="3200">
              <a:solidFill>
                <a:schemeClr val="accent1"/>
              </a:solidFill>
              <a:latin typeface="Calibri"/>
              <a:ea typeface="+mj-lt"/>
              <a:cs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870167-C8C1-4B63-9C97-9C409D0EAA9C}"/>
              </a:ext>
            </a:extLst>
          </p:cNvPr>
          <p:cNvSpPr txBox="1"/>
          <p:nvPr/>
        </p:nvSpPr>
        <p:spPr>
          <a:xfrm>
            <a:off x="609600" y="2042575"/>
            <a:ext cx="6311152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string</a:t>
            </a:r>
            <a:r>
              <a:rPr lang="en-US" sz="1600" dirty="0">
                <a:latin typeface="Consolas,sans-serif"/>
              </a:rPr>
              <a:t> number = </a:t>
            </a:r>
            <a:r>
              <a:rPr lang="en-US" sz="1600" dirty="0">
                <a:solidFill>
                  <a:srgbClr val="A31515"/>
                </a:solidFill>
                <a:latin typeface="Consolas,sans-serif"/>
              </a:rPr>
              <a:t>"1"</a:t>
            </a:r>
            <a:r>
              <a:rPr lang="en-US" sz="1600" dirty="0">
                <a:latin typeface="Consolas,sans-serif"/>
              </a:rPr>
              <a:t>; </a:t>
            </a:r>
          </a:p>
          <a:p>
            <a:endParaRPr lang="en-US" sz="1600" dirty="0">
              <a:cs typeface="Calibri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switch</a:t>
            </a:r>
            <a:r>
              <a:rPr lang="en-US" sz="1600" dirty="0">
                <a:latin typeface="Consolas,sans-serif"/>
              </a:rPr>
              <a:t> (number) </a:t>
            </a:r>
            <a:r>
              <a:rPr lang="en-US" sz="1600" dirty="0">
                <a:solidFill>
                  <a:srgbClr val="008000"/>
                </a:solidFill>
                <a:latin typeface="Consolas,sans-serif"/>
              </a:rPr>
              <a:t>// (number) — </a:t>
            </a:r>
            <a:r>
              <a:rPr lang="en-US" sz="1600" dirty="0" err="1">
                <a:solidFill>
                  <a:srgbClr val="008000"/>
                </a:solidFill>
                <a:latin typeface="Consolas"/>
              </a:rPr>
              <a:t>вираз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8000"/>
                </a:solidFill>
                <a:latin typeface="Consolas,sans-serif"/>
              </a:rPr>
              <a:t>селектор</a:t>
            </a:r>
            <a:r>
              <a:rPr lang="en-US" sz="1600" dirty="0">
                <a:solidFill>
                  <a:srgbClr val="008000"/>
                </a:solidFill>
                <a:latin typeface="Consolas,sans-serif"/>
              </a:rPr>
              <a:t>.</a:t>
            </a:r>
            <a:r>
              <a:rPr lang="en-US" sz="1600" dirty="0">
                <a:latin typeface="Consolas,sans-serif"/>
              </a:rPr>
              <a:t> </a:t>
            </a:r>
          </a:p>
          <a:p>
            <a:r>
              <a:rPr lang="en-US" sz="1600" dirty="0">
                <a:latin typeface="Consolas,sans-serif"/>
              </a:rPr>
              <a:t>{ 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  case</a:t>
            </a:r>
            <a:r>
              <a:rPr lang="en-US" sz="1600" dirty="0">
                <a:latin typeface="Consolas,sans-serif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,sans-serif"/>
              </a:rPr>
              <a:t>"1"</a:t>
            </a:r>
            <a:r>
              <a:rPr lang="en-US" sz="1600" dirty="0">
                <a:latin typeface="Consolas,sans-serif"/>
              </a:rPr>
              <a:t>: </a:t>
            </a:r>
            <a:r>
              <a:rPr lang="en-US" sz="1600" dirty="0">
                <a:solidFill>
                  <a:srgbClr val="008000"/>
                </a:solidFill>
                <a:latin typeface="Consolas,sans-serif"/>
              </a:rPr>
              <a:t>// "1" — </a:t>
            </a:r>
            <a:r>
              <a:rPr lang="en-US" sz="1600" dirty="0" err="1">
                <a:solidFill>
                  <a:srgbClr val="008000"/>
                </a:solidFill>
                <a:latin typeface="Consolas,sans-serif"/>
              </a:rPr>
              <a:t>постійний</a:t>
            </a:r>
            <a:r>
              <a:rPr lang="en-US" sz="1600" dirty="0">
                <a:solidFill>
                  <a:srgbClr val="008000"/>
                </a:solidFill>
                <a:latin typeface="Consolas,sans-serif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,sans-serif"/>
              </a:rPr>
              <a:t>вираз</a:t>
            </a:r>
            <a:r>
              <a:rPr lang="en-US" sz="1600" dirty="0">
                <a:solidFill>
                  <a:srgbClr val="008000"/>
                </a:solidFill>
                <a:latin typeface="Consolas,sans-serif"/>
              </a:rPr>
              <a:t>.</a:t>
            </a:r>
            <a:r>
              <a:rPr lang="en-US" sz="1600" dirty="0">
                <a:latin typeface="Consolas,sans-serif"/>
              </a:rPr>
              <a:t> </a:t>
            </a:r>
          </a:p>
          <a:p>
            <a:r>
              <a:rPr lang="en-US" sz="1600" dirty="0">
                <a:latin typeface="Consolas,sans-serif"/>
              </a:rPr>
              <a:t>  { 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,sans-serif"/>
              </a:rPr>
              <a:t>    </a:t>
            </a:r>
            <a:r>
              <a:rPr lang="en-US" sz="1600" dirty="0" err="1">
                <a:solidFill>
                  <a:srgbClr val="2B91AF"/>
                </a:solidFill>
                <a:latin typeface="Consolas,sans-serif"/>
              </a:rPr>
              <a:t>Console</a:t>
            </a:r>
            <a:r>
              <a:rPr lang="en-US" sz="1600" dirty="0" err="1">
                <a:latin typeface="Consolas,sans-serif"/>
              </a:rPr>
              <a:t>.WriteLine</a:t>
            </a:r>
            <a:r>
              <a:rPr lang="en-US" sz="1600" dirty="0">
                <a:latin typeface="Consolas,sans-serif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,sans-serif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,sans-serif"/>
              </a:rPr>
              <a:t>Один</a:t>
            </a:r>
            <a:r>
              <a:rPr lang="en-US" sz="1600" dirty="0">
                <a:solidFill>
                  <a:srgbClr val="A31515"/>
                </a:solidFill>
                <a:latin typeface="Consolas,sans-serif"/>
              </a:rPr>
              <a:t>"</a:t>
            </a:r>
            <a:r>
              <a:rPr lang="en-US" sz="1600" dirty="0">
                <a:latin typeface="Consolas,sans-serif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,sans-serif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latin typeface="Consolas,sans-serif"/>
              </a:rPr>
              <a:t>дія</a:t>
            </a:r>
            <a:r>
              <a:rPr lang="en-US" sz="1600" dirty="0">
                <a:solidFill>
                  <a:srgbClr val="008000"/>
                </a:solidFill>
                <a:latin typeface="Consolas,sans-serif"/>
              </a:rPr>
              <a:t> 1</a:t>
            </a:r>
            <a:r>
              <a:rPr lang="en-US" sz="1600" dirty="0">
                <a:latin typeface="Consolas,sans-serif"/>
              </a:rPr>
              <a:t> 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    break</a:t>
            </a:r>
            <a:r>
              <a:rPr lang="en-US" sz="1600" dirty="0">
                <a:latin typeface="Consolas,sans-serif"/>
              </a:rPr>
              <a:t>; </a:t>
            </a:r>
          </a:p>
          <a:p>
            <a:r>
              <a:rPr lang="en-US" sz="1600" dirty="0">
                <a:latin typeface="Consolas,sans-serif"/>
              </a:rPr>
              <a:t>  } 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  case</a:t>
            </a:r>
            <a:r>
              <a:rPr lang="en-US" sz="1600" dirty="0">
                <a:latin typeface="Consolas,sans-serif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,sans-serif"/>
              </a:rPr>
              <a:t>"2"</a:t>
            </a:r>
            <a:r>
              <a:rPr lang="en-US" sz="1600" dirty="0">
                <a:latin typeface="Consolas,sans-serif"/>
              </a:rPr>
              <a:t>: </a:t>
            </a:r>
            <a:r>
              <a:rPr lang="en-US" sz="1600" dirty="0">
                <a:solidFill>
                  <a:srgbClr val="008000"/>
                </a:solidFill>
                <a:latin typeface="Consolas,sans-serif"/>
              </a:rPr>
              <a:t>// “2" — </a:t>
            </a:r>
            <a:r>
              <a:rPr lang="en-US" sz="1600" dirty="0" err="1">
                <a:solidFill>
                  <a:srgbClr val="008000"/>
                </a:solidFill>
                <a:latin typeface="Consolas"/>
              </a:rPr>
              <a:t>постійний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8000"/>
                </a:solidFill>
                <a:latin typeface="Consolas"/>
              </a:rPr>
              <a:t>вираз</a:t>
            </a:r>
            <a:r>
              <a:rPr lang="en-US" sz="1600" dirty="0">
                <a:solidFill>
                  <a:srgbClr val="008000"/>
                </a:solidFill>
                <a:latin typeface="Consolas,sans-serif"/>
              </a:rPr>
              <a:t>.</a:t>
            </a:r>
            <a:r>
              <a:rPr lang="en-US" sz="1600" dirty="0">
                <a:latin typeface="Consolas,sans-serif"/>
              </a:rPr>
              <a:t> </a:t>
            </a:r>
          </a:p>
          <a:p>
            <a:r>
              <a:rPr lang="en-US" sz="1600" dirty="0">
                <a:latin typeface="Consolas,sans-serif"/>
              </a:rPr>
              <a:t>  { 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,sans-serif"/>
              </a:rPr>
              <a:t>    </a:t>
            </a:r>
            <a:r>
              <a:rPr lang="en-US" sz="1600" dirty="0" err="1">
                <a:solidFill>
                  <a:srgbClr val="2B91AF"/>
                </a:solidFill>
                <a:latin typeface="Consolas,sans-serif"/>
              </a:rPr>
              <a:t>Console</a:t>
            </a:r>
            <a:r>
              <a:rPr lang="en-US" sz="1600" dirty="0" err="1">
                <a:latin typeface="Consolas,sans-serif"/>
              </a:rPr>
              <a:t>.WriteLine</a:t>
            </a:r>
            <a:r>
              <a:rPr lang="en-US" sz="1600" dirty="0">
                <a:latin typeface="Consolas,sans-serif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,sans-serif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,sans-serif"/>
              </a:rPr>
              <a:t>Два</a:t>
            </a:r>
            <a:r>
              <a:rPr lang="en-US" sz="1600" dirty="0">
                <a:solidFill>
                  <a:srgbClr val="A31515"/>
                </a:solidFill>
                <a:latin typeface="Consolas,sans-serif"/>
              </a:rPr>
              <a:t>"</a:t>
            </a:r>
            <a:r>
              <a:rPr lang="en-US" sz="1600" dirty="0">
                <a:latin typeface="Consolas,sans-serif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,sans-serif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latin typeface="Consolas,sans-serif"/>
              </a:rPr>
              <a:t>дія</a:t>
            </a:r>
            <a:r>
              <a:rPr lang="en-US" sz="1600" dirty="0">
                <a:solidFill>
                  <a:srgbClr val="008000"/>
                </a:solidFill>
                <a:latin typeface="Consolas,sans-serif"/>
              </a:rPr>
              <a:t> 2</a:t>
            </a:r>
            <a:r>
              <a:rPr lang="en-US" sz="1600" dirty="0">
                <a:latin typeface="Consolas,sans-serif"/>
              </a:rPr>
              <a:t> 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    break</a:t>
            </a:r>
            <a:r>
              <a:rPr lang="en-US" sz="1600" dirty="0">
                <a:latin typeface="Consolas,sans-serif"/>
              </a:rPr>
              <a:t>; </a:t>
            </a:r>
          </a:p>
          <a:p>
            <a:r>
              <a:rPr lang="en-US" sz="1600" dirty="0">
                <a:latin typeface="Consolas,sans-serif"/>
              </a:rPr>
              <a:t>  } </a:t>
            </a:r>
          </a:p>
          <a:p>
            <a:r>
              <a:rPr lang="en-US" sz="1600" dirty="0">
                <a:latin typeface="Consolas,sans-serif"/>
              </a:rPr>
              <a:t>}</a:t>
            </a:r>
          </a:p>
        </p:txBody>
      </p:sp>
      <p:pic>
        <p:nvPicPr>
          <p:cNvPr id="5" name="Рисунок 5" descr="Зображення, що містить малювання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5A5FF70C-4AB8-447C-9199-824D5EE5C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313" y="1904623"/>
            <a:ext cx="3317630" cy="40679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A11B9E-7392-4D3D-99F1-220FFB86B7EC}"/>
              </a:ext>
            </a:extLst>
          </p:cNvPr>
          <p:cNvSpPr txBox="1"/>
          <p:nvPr/>
        </p:nvSpPr>
        <p:spPr>
          <a:xfrm>
            <a:off x="7843428" y="2811470"/>
            <a:ext cx="69028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uk-UA" sz="1200" dirty="0">
                <a:cs typeface="Calibri"/>
              </a:rPr>
              <a:t>умова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51475-4161-4C7F-BD33-FFD65C4738F1}"/>
              </a:ext>
            </a:extLst>
          </p:cNvPr>
          <p:cNvSpPr txBox="1"/>
          <p:nvPr/>
        </p:nvSpPr>
        <p:spPr>
          <a:xfrm>
            <a:off x="9333767" y="3871503"/>
            <a:ext cx="5109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200" dirty="0"/>
              <a:t>дія 1</a:t>
            </a:r>
            <a:endParaRPr lang="uk-UA" sz="12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63471B-A505-4EBF-9963-11E204489F5B}"/>
              </a:ext>
            </a:extLst>
          </p:cNvPr>
          <p:cNvSpPr txBox="1"/>
          <p:nvPr/>
        </p:nvSpPr>
        <p:spPr>
          <a:xfrm>
            <a:off x="9331138" y="4679834"/>
            <a:ext cx="49305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200" dirty="0">
                <a:cs typeface="Calibri"/>
              </a:rPr>
              <a:t>дія 2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668428EB-BECA-4ED5-AB7D-D6E87F81F728}"/>
              </a:ext>
            </a:extLst>
          </p:cNvPr>
          <p:cNvSpPr txBox="1"/>
          <p:nvPr/>
        </p:nvSpPr>
        <p:spPr>
          <a:xfrm>
            <a:off x="656492" y="1359878"/>
            <a:ext cx="10996246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Calibri"/>
                <a:cs typeface="Calibri"/>
              </a:rPr>
              <a:t>Конструкція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перемикача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libri"/>
                <a:cs typeface="Calibri"/>
              </a:rPr>
              <a:t>switch-case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має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 err="1">
                <a:latin typeface="Calibri"/>
                <a:cs typeface="Calibri"/>
              </a:rPr>
              <a:t>декілька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 err="1">
                <a:latin typeface="Calibri"/>
                <a:cs typeface="Calibri"/>
              </a:rPr>
              <a:t>віток</a:t>
            </a:r>
            <a:r>
              <a:rPr lang="en-US" sz="2000" dirty="0">
                <a:latin typeface="Calibri"/>
                <a:cs typeface="Calibri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58313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75912-592A-471A-A429-68ECBDFB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2725"/>
            <a:ext cx="11312768" cy="962148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Оператор багатозначного вибору (перемикач) </a:t>
            </a:r>
            <a:r>
              <a:rPr lang="uk-UA" sz="3200" dirty="0" err="1">
                <a:solidFill>
                  <a:schemeClr val="accent1"/>
                </a:solidFill>
                <a:latin typeface="Calibri"/>
                <a:cs typeface="Segoe UI"/>
              </a:rPr>
              <a:t>switch</a:t>
            </a:r>
            <a:r>
              <a:rPr lang="uk-UA" sz="3200" dirty="0" err="1">
                <a:latin typeface="Calibri"/>
                <a:cs typeface="Segoe UI"/>
              </a:rPr>
              <a:t>-</a:t>
            </a:r>
            <a:r>
              <a:rPr lang="uk-UA" sz="3200" dirty="0" err="1">
                <a:solidFill>
                  <a:schemeClr val="accent1"/>
                </a:solidFill>
                <a:latin typeface="Calibri"/>
                <a:cs typeface="Segoe UI"/>
              </a:rPr>
              <a:t>case</a:t>
            </a:r>
            <a:endParaRPr lang="uk-UA" sz="3200" dirty="0">
              <a:solidFill>
                <a:schemeClr val="accent1"/>
              </a:solidFill>
              <a:latin typeface="Calibri"/>
              <a:ea typeface="+mj-lt"/>
              <a:cs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6B8BFA-8A4F-4B98-AA06-EC7F1578501E}"/>
              </a:ext>
            </a:extLst>
          </p:cNvPr>
          <p:cNvSpPr txBox="1"/>
          <p:nvPr/>
        </p:nvSpPr>
        <p:spPr>
          <a:xfrm>
            <a:off x="734416" y="1894311"/>
            <a:ext cx="6158752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,sans-serif"/>
              </a:rPr>
              <a:t>string</a:t>
            </a:r>
            <a:r>
              <a:rPr lang="en-US" sz="1400" dirty="0">
                <a:latin typeface="Consolas,sans-serif"/>
              </a:rPr>
              <a:t> number = </a:t>
            </a:r>
            <a:r>
              <a:rPr lang="en-US" sz="1400" dirty="0">
                <a:solidFill>
                  <a:srgbClr val="A31515"/>
                </a:solidFill>
                <a:latin typeface="Consolas,sans-serif"/>
              </a:rPr>
              <a:t>"1"</a:t>
            </a:r>
            <a:r>
              <a:rPr lang="en-US" sz="1400" dirty="0">
                <a:latin typeface="Consolas,sans-serif"/>
              </a:rPr>
              <a:t>; </a:t>
            </a:r>
          </a:p>
          <a:p>
            <a:endParaRPr lang="en-US" sz="1400" dirty="0">
              <a:cs typeface="Calibri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,sans-serif"/>
              </a:rPr>
              <a:t>switch</a:t>
            </a:r>
            <a:r>
              <a:rPr lang="en-US" sz="1400" dirty="0">
                <a:latin typeface="Consolas,sans-serif"/>
              </a:rPr>
              <a:t> (number) </a:t>
            </a:r>
          </a:p>
          <a:p>
            <a:r>
              <a:rPr lang="en-US" sz="1400" dirty="0">
                <a:latin typeface="Consolas,sans-serif"/>
              </a:rPr>
              <a:t>{ 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,sans-serif"/>
              </a:rPr>
              <a:t>  case</a:t>
            </a:r>
            <a:r>
              <a:rPr lang="en-US" sz="1400" dirty="0">
                <a:latin typeface="Consolas,sans-serif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,sans-serif"/>
              </a:rPr>
              <a:t>"1"</a:t>
            </a:r>
            <a:r>
              <a:rPr lang="en-US" sz="1400" dirty="0">
                <a:latin typeface="Consolas,sans-serif"/>
              </a:rPr>
              <a:t>: </a:t>
            </a:r>
          </a:p>
          <a:p>
            <a:r>
              <a:rPr lang="en-US" sz="1400" dirty="0">
                <a:latin typeface="Consolas,sans-serif"/>
              </a:rPr>
              <a:t>  { 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,sans-serif"/>
              </a:rPr>
              <a:t>    </a:t>
            </a:r>
            <a:r>
              <a:rPr lang="en-US" sz="1400" dirty="0" err="1">
                <a:solidFill>
                  <a:srgbClr val="2B91AF"/>
                </a:solidFill>
                <a:latin typeface="Consolas,sans-serif"/>
              </a:rPr>
              <a:t>Console</a:t>
            </a:r>
            <a:r>
              <a:rPr lang="en-US" sz="1400" dirty="0" err="1">
                <a:latin typeface="Consolas,sans-serif"/>
              </a:rPr>
              <a:t>.WriteLine</a:t>
            </a:r>
            <a:r>
              <a:rPr lang="en-US" sz="1400" dirty="0">
                <a:latin typeface="Consolas,sans-serif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,sans-serif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,sans-serif"/>
              </a:rPr>
              <a:t>Один</a:t>
            </a:r>
            <a:r>
              <a:rPr lang="en-US" sz="1400" dirty="0">
                <a:solidFill>
                  <a:srgbClr val="A31515"/>
                </a:solidFill>
                <a:latin typeface="Consolas,sans-serif"/>
              </a:rPr>
              <a:t>"</a:t>
            </a:r>
            <a:r>
              <a:rPr lang="en-US" sz="1400" dirty="0">
                <a:latin typeface="Consolas,sans-serif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nsolas,sans-serif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onsolas,sans-serif"/>
              </a:rPr>
              <a:t>дія</a:t>
            </a:r>
            <a:r>
              <a:rPr lang="en-US" sz="1400" dirty="0">
                <a:solidFill>
                  <a:srgbClr val="008000"/>
                </a:solidFill>
                <a:latin typeface="Consolas,sans-serif"/>
              </a:rPr>
              <a:t> 1</a:t>
            </a:r>
            <a:r>
              <a:rPr lang="en-US" sz="1400" dirty="0">
                <a:latin typeface="Consolas,sans-serif"/>
              </a:rPr>
              <a:t> 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,sans-serif"/>
              </a:rPr>
              <a:t>    break</a:t>
            </a:r>
            <a:r>
              <a:rPr lang="en-US" sz="1400" dirty="0">
                <a:latin typeface="Consolas,sans-serif"/>
              </a:rPr>
              <a:t>; </a:t>
            </a:r>
          </a:p>
          <a:p>
            <a:r>
              <a:rPr lang="en-US" sz="1400" dirty="0">
                <a:latin typeface="Consolas,sans-serif"/>
              </a:rPr>
              <a:t>  } 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,sans-serif"/>
              </a:rPr>
              <a:t>  case</a:t>
            </a:r>
            <a:r>
              <a:rPr lang="en-US" sz="1400" dirty="0">
                <a:latin typeface="Consolas,sans-serif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,sans-serif"/>
              </a:rPr>
              <a:t>"2"</a:t>
            </a:r>
            <a:r>
              <a:rPr lang="en-US" sz="1400" dirty="0">
                <a:latin typeface="Consolas,sans-serif"/>
              </a:rPr>
              <a:t>: </a:t>
            </a:r>
          </a:p>
          <a:p>
            <a:r>
              <a:rPr lang="en-US" sz="1400" dirty="0">
                <a:latin typeface="Consolas,sans-serif"/>
              </a:rPr>
              <a:t>  { 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,sans-serif"/>
              </a:rPr>
              <a:t>    </a:t>
            </a:r>
            <a:r>
              <a:rPr lang="en-US" sz="1400" dirty="0" err="1">
                <a:solidFill>
                  <a:srgbClr val="2B91AF"/>
                </a:solidFill>
                <a:latin typeface="Consolas,sans-serif"/>
              </a:rPr>
              <a:t>Console</a:t>
            </a:r>
            <a:r>
              <a:rPr lang="en-US" sz="1400" dirty="0" err="1">
                <a:latin typeface="Consolas,sans-serif"/>
              </a:rPr>
              <a:t>.WriteLine</a:t>
            </a:r>
            <a:r>
              <a:rPr lang="en-US" sz="1400" dirty="0">
                <a:latin typeface="Consolas,sans-serif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,sans-serif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,sans-serif"/>
              </a:rPr>
              <a:t>Два</a:t>
            </a:r>
            <a:r>
              <a:rPr lang="en-US" sz="1400" dirty="0">
                <a:solidFill>
                  <a:srgbClr val="A31515"/>
                </a:solidFill>
                <a:latin typeface="Consolas,sans-serif"/>
              </a:rPr>
              <a:t>"</a:t>
            </a:r>
            <a:r>
              <a:rPr lang="en-US" sz="1400" dirty="0">
                <a:latin typeface="Consolas,sans-serif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nsolas,sans-serif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onsolas,sans-serif"/>
                <a:ea typeface="+mn-lt"/>
                <a:cs typeface="+mn-lt"/>
              </a:rPr>
              <a:t>дія</a:t>
            </a:r>
            <a:r>
              <a:rPr lang="en-US" sz="1400" dirty="0">
                <a:solidFill>
                  <a:srgbClr val="008000"/>
                </a:solidFill>
                <a:latin typeface="Consolas,sans-serif"/>
                <a:ea typeface="+mn-lt"/>
                <a:cs typeface="+mn-lt"/>
              </a:rPr>
              <a:t> 2</a:t>
            </a:r>
            <a:r>
              <a:rPr lang="en-US" sz="1400" dirty="0">
                <a:latin typeface="Consolas,sans-serif"/>
              </a:rPr>
              <a:t> 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,sans-serif"/>
              </a:rPr>
              <a:t>    break</a:t>
            </a:r>
            <a:r>
              <a:rPr lang="en-US" sz="1400" dirty="0">
                <a:latin typeface="Consolas,sans-serif"/>
              </a:rPr>
              <a:t>; </a:t>
            </a:r>
          </a:p>
          <a:p>
            <a:r>
              <a:rPr lang="en-US" sz="1400" dirty="0">
                <a:latin typeface="Consolas,sans-serif"/>
              </a:rPr>
              <a:t>  } 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,sans-serif"/>
              </a:rPr>
              <a:t>  default</a:t>
            </a:r>
            <a:r>
              <a:rPr lang="en-US" sz="1400" dirty="0">
                <a:latin typeface="Consolas,sans-serif"/>
              </a:rPr>
              <a:t>: </a:t>
            </a:r>
          </a:p>
          <a:p>
            <a:r>
              <a:rPr lang="en-US" sz="1400" dirty="0">
                <a:latin typeface="Consolas,sans-serif"/>
              </a:rPr>
              <a:t>  { 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,sans-serif"/>
              </a:rPr>
              <a:t>    </a:t>
            </a:r>
            <a:r>
              <a:rPr lang="en-US" sz="1400" dirty="0" err="1">
                <a:solidFill>
                  <a:srgbClr val="2B91AF"/>
                </a:solidFill>
                <a:latin typeface="Consolas,sans-serif"/>
              </a:rPr>
              <a:t>Console</a:t>
            </a:r>
            <a:r>
              <a:rPr lang="en-US" sz="1400" dirty="0" err="1">
                <a:latin typeface="Consolas,sans-serif"/>
              </a:rPr>
              <a:t>.WriteLine</a:t>
            </a:r>
            <a:r>
              <a:rPr lang="en-US" sz="1400" dirty="0">
                <a:latin typeface="Consolas,sans-serif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,sans-serif"/>
              </a:rPr>
              <a:t>"?"</a:t>
            </a:r>
            <a:r>
              <a:rPr lang="en-US" sz="1400" dirty="0">
                <a:latin typeface="Consolas,sans-serif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nsolas,sans-serif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onsolas,sans-serif"/>
                <a:ea typeface="+mn-lt"/>
                <a:cs typeface="+mn-lt"/>
              </a:rPr>
              <a:t>дія</a:t>
            </a:r>
            <a:r>
              <a:rPr lang="en-US" sz="1400" dirty="0">
                <a:solidFill>
                  <a:srgbClr val="008000"/>
                </a:solidFill>
                <a:latin typeface="Consolas,sans-serif"/>
                <a:ea typeface="+mn-lt"/>
                <a:cs typeface="+mn-lt"/>
              </a:rPr>
              <a:t> 3</a:t>
            </a:r>
            <a:r>
              <a:rPr lang="en-US" sz="1400" dirty="0">
                <a:latin typeface="Consolas,sans-serif"/>
              </a:rPr>
              <a:t> 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,sans-serif"/>
              </a:rPr>
              <a:t>    break</a:t>
            </a:r>
            <a:r>
              <a:rPr lang="en-US" sz="1400" dirty="0">
                <a:latin typeface="Consolas,sans-serif"/>
              </a:rPr>
              <a:t>; </a:t>
            </a:r>
          </a:p>
          <a:p>
            <a:r>
              <a:rPr lang="en-US" sz="1400" dirty="0">
                <a:latin typeface="Consolas,sans-serif"/>
              </a:rPr>
              <a:t>  } </a:t>
            </a:r>
          </a:p>
          <a:p>
            <a:r>
              <a:rPr lang="en-US" sz="1400" dirty="0">
                <a:latin typeface="Consolas,sans-serif"/>
              </a:rPr>
              <a:t>}</a:t>
            </a:r>
          </a:p>
        </p:txBody>
      </p:sp>
      <p:pic>
        <p:nvPicPr>
          <p:cNvPr id="5" name="Рисунок 5" descr="Зображення, що містить малювання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2949BBEA-B449-4274-8D67-4BD11DF96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682" y="1942082"/>
            <a:ext cx="2743200" cy="36372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F6A077-2058-44CB-9111-7B5862662803}"/>
              </a:ext>
            </a:extLst>
          </p:cNvPr>
          <p:cNvSpPr txBox="1"/>
          <p:nvPr/>
        </p:nvSpPr>
        <p:spPr>
          <a:xfrm>
            <a:off x="7984105" y="2647347"/>
            <a:ext cx="69028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uk-UA" sz="1200" dirty="0">
                <a:cs typeface="Calibri"/>
              </a:rPr>
              <a:t>умова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7CBB8-DE26-4363-A0A1-F7F157859149}"/>
              </a:ext>
            </a:extLst>
          </p:cNvPr>
          <p:cNvSpPr txBox="1"/>
          <p:nvPr/>
        </p:nvSpPr>
        <p:spPr>
          <a:xfrm>
            <a:off x="9216536" y="3543257"/>
            <a:ext cx="5109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200" dirty="0"/>
              <a:t>дія 1</a:t>
            </a:r>
            <a:endParaRPr lang="uk-UA" sz="12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53C624-DAC8-4479-AFB6-E556202148AA}"/>
              </a:ext>
            </a:extLst>
          </p:cNvPr>
          <p:cNvSpPr txBox="1"/>
          <p:nvPr/>
        </p:nvSpPr>
        <p:spPr>
          <a:xfrm>
            <a:off x="9225630" y="4187465"/>
            <a:ext cx="49305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200" dirty="0">
                <a:cs typeface="Calibri"/>
              </a:rPr>
              <a:t>дія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8B35E3-BC68-4941-8A68-CC84716E282D}"/>
              </a:ext>
            </a:extLst>
          </p:cNvPr>
          <p:cNvSpPr txBox="1"/>
          <p:nvPr/>
        </p:nvSpPr>
        <p:spPr>
          <a:xfrm>
            <a:off x="9225630" y="4843956"/>
            <a:ext cx="57512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200" dirty="0">
                <a:cs typeface="Calibri"/>
              </a:rPr>
              <a:t>дія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6695E7-93F0-4E89-B4D0-854BA80C3F6C}"/>
              </a:ext>
            </a:extLst>
          </p:cNvPr>
          <p:cNvSpPr txBox="1"/>
          <p:nvPr/>
        </p:nvSpPr>
        <p:spPr>
          <a:xfrm>
            <a:off x="656493" y="1207477"/>
            <a:ext cx="88157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В </a:t>
            </a:r>
            <a:r>
              <a:rPr lang="en-US" sz="2000" dirty="0" err="1">
                <a:latin typeface="Calibri"/>
                <a:cs typeface="Calibri"/>
              </a:rPr>
              <a:t>конструкції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перемикач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>
                <a:solidFill>
                  <a:srgbClr val="0000FF"/>
                </a:solidFill>
                <a:latin typeface="Calibri"/>
                <a:cs typeface="Calibri"/>
              </a:rPr>
              <a:t>switch-case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може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 err="1">
                <a:latin typeface="Calibri"/>
                <a:cs typeface="Calibri"/>
              </a:rPr>
              <a:t>бути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 err="1">
                <a:latin typeface="Calibri"/>
                <a:cs typeface="Calibri"/>
              </a:rPr>
              <a:t>блок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libri"/>
                <a:cs typeface="Calibri"/>
              </a:rPr>
              <a:t>default</a:t>
            </a:r>
            <a:r>
              <a:rPr lang="en-US" sz="2000" dirty="0">
                <a:latin typeface="Calibri"/>
                <a:cs typeface="Calibri"/>
              </a:rPr>
              <a:t>. 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0754A2-BA9B-417E-9180-214FD4796DF3}"/>
              </a:ext>
            </a:extLst>
          </p:cNvPr>
          <p:cNvSpPr txBox="1"/>
          <p:nvPr/>
        </p:nvSpPr>
        <p:spPr>
          <a:xfrm>
            <a:off x="1652954" y="6002215"/>
            <a:ext cx="115941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  <a:latin typeface="Calibri"/>
                <a:cs typeface="Calibri"/>
              </a:rPr>
              <a:t>Якщо</a:t>
            </a:r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 </a:t>
            </a:r>
            <a:r>
              <a:rPr lang="en-US" sz="1600" dirty="0" err="1">
                <a:solidFill>
                  <a:srgbClr val="FF0000"/>
                </a:solidFill>
                <a:latin typeface="Calibri"/>
                <a:cs typeface="Calibri"/>
              </a:rPr>
              <a:t>блоку</a:t>
            </a:r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 default </a:t>
            </a:r>
            <a:r>
              <a:rPr lang="en-US" sz="1600" dirty="0" err="1">
                <a:solidFill>
                  <a:srgbClr val="FF0000"/>
                </a:solidFill>
                <a:latin typeface="Calibri"/>
                <a:cs typeface="Calibri"/>
              </a:rPr>
              <a:t>немає</a:t>
            </a:r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, а </a:t>
            </a:r>
            <a:r>
              <a:rPr lang="en-US" sz="1600" dirty="0" err="1">
                <a:solidFill>
                  <a:srgbClr val="FF0000"/>
                </a:solidFill>
                <a:latin typeface="Calibri"/>
                <a:cs typeface="Calibri"/>
              </a:rPr>
              <a:t>значення</a:t>
            </a:r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libri"/>
                <a:cs typeface="Calibri"/>
              </a:rPr>
              <a:t>яке</a:t>
            </a:r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libri"/>
                <a:cs typeface="Calibri"/>
              </a:rPr>
              <a:t>передається</a:t>
            </a:r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libri"/>
                <a:cs typeface="Calibri"/>
              </a:rPr>
              <a:t>не</a:t>
            </a:r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libri"/>
                <a:cs typeface="Calibri"/>
              </a:rPr>
              <a:t>існує</a:t>
            </a:r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 у </a:t>
            </a:r>
            <a:r>
              <a:rPr lang="en-US" sz="1600" dirty="0" err="1">
                <a:solidFill>
                  <a:srgbClr val="FF0000"/>
                </a:solidFill>
                <a:latin typeface="Calibri"/>
                <a:cs typeface="Calibri"/>
              </a:rPr>
              <a:t>жодному</a:t>
            </a:r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libri"/>
                <a:cs typeface="Calibri"/>
              </a:rPr>
              <a:t>блоці</a:t>
            </a:r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 case, </a:t>
            </a:r>
            <a:r>
              <a:rPr lang="en-US" sz="1600" dirty="0" err="1">
                <a:solidFill>
                  <a:srgbClr val="FF0000"/>
                </a:solidFill>
                <a:latin typeface="Calibri"/>
                <a:cs typeface="Calibri"/>
              </a:rPr>
              <a:t>буде</a:t>
            </a:r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libri"/>
                <a:cs typeface="Calibri"/>
              </a:rPr>
              <a:t>помилка</a:t>
            </a:r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.  </a:t>
            </a:r>
          </a:p>
        </p:txBody>
      </p:sp>
    </p:spTree>
    <p:extLst>
      <p:ext uri="{BB962C8B-B14F-4D97-AF65-F5344CB8AC3E}">
        <p14:creationId xmlns:p14="http://schemas.microsoft.com/office/powerpoint/2010/main" val="265977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52602FF-E865-484B-91B9-5EE76BDF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56"/>
            <a:ext cx="10515600" cy="65876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1200" dirty="0" err="1">
                <a:cs typeface="Calibri" panose="020F0502020204030204"/>
              </a:rPr>
              <a:t>Tasks</a:t>
            </a:r>
          </a:p>
          <a:p>
            <a:pPr marL="0" indent="0">
              <a:buNone/>
            </a:pPr>
            <a:endParaRPr lang="uk-UA" sz="12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uk-UA" sz="1200">
                <a:ea typeface="+mn-lt"/>
                <a:cs typeface="+mn-lt"/>
              </a:rPr>
              <a:t>Task1</a:t>
            </a:r>
            <a:endParaRPr lang="en-US" sz="12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ru" sz="1200" dirty="0" err="1">
                <a:ea typeface="+mn-lt"/>
                <a:cs typeface="+mn-lt"/>
              </a:rPr>
              <a:t>Використовуючи</a:t>
            </a:r>
            <a:r>
              <a:rPr lang="ru" sz="1200" dirty="0">
                <a:ea typeface="+mn-lt"/>
                <a:cs typeface="+mn-lt"/>
              </a:rPr>
              <a:t> </a:t>
            </a:r>
            <a:r>
              <a:rPr lang="ru" sz="1200" dirty="0" err="1">
                <a:ea typeface="+mn-lt"/>
                <a:cs typeface="+mn-lt"/>
              </a:rPr>
              <a:t>Visual</a:t>
            </a:r>
            <a:r>
              <a:rPr lang="ru" sz="1200" dirty="0">
                <a:ea typeface="+mn-lt"/>
                <a:cs typeface="+mn-lt"/>
              </a:rPr>
              <a:t> </a:t>
            </a:r>
            <a:r>
              <a:rPr lang="ru" sz="1200" dirty="0" err="1">
                <a:ea typeface="+mn-lt"/>
                <a:cs typeface="+mn-lt"/>
              </a:rPr>
              <a:t>Studio</a:t>
            </a:r>
            <a:r>
              <a:rPr lang="ru" sz="1200" dirty="0">
                <a:ea typeface="+mn-lt"/>
                <a:cs typeface="+mn-lt"/>
              </a:rPr>
              <a:t>, </a:t>
            </a:r>
            <a:r>
              <a:rPr lang="ru" sz="1200" dirty="0" err="1">
                <a:ea typeface="+mn-lt"/>
                <a:cs typeface="+mn-lt"/>
              </a:rPr>
              <a:t>створіть</a:t>
            </a:r>
            <a:r>
              <a:rPr lang="ru" sz="1200">
                <a:ea typeface="+mn-lt"/>
                <a:cs typeface="+mn-lt"/>
              </a:rPr>
              <a:t> проект за шаблоном Console Application, назвіть його Lesson003_Task1.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uk" sz="1200" dirty="0">
                <a:ea typeface="+mn-lt"/>
                <a:cs typeface="+mn-lt"/>
              </a:rPr>
              <a:t>Напишіть програму інтернет магазин. Програма знає 5 товарів. Потрібно, щоб користувач вводив товар, а програма давала йому інформацію про товар (Назва ціна). Якщо користувач ввів товар, який відсутній, тоді слід вивести повідомлення, що такого товару немає.</a:t>
            </a:r>
            <a:r>
              <a:rPr lang="ru" sz="1200" dirty="0">
                <a:ea typeface="+mn-lt"/>
                <a:cs typeface="+mn-lt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ru" sz="1200" dirty="0">
              <a:cs typeface="Calibri" panose="020F0502020204030204"/>
            </a:endParaRPr>
          </a:p>
          <a:p>
            <a:pPr>
              <a:buNone/>
            </a:pPr>
            <a:r>
              <a:rPr lang="uk-UA" sz="1200">
                <a:ea typeface="+mn-lt"/>
                <a:cs typeface="+mn-lt"/>
              </a:rPr>
              <a:t>Task2</a:t>
            </a:r>
            <a:r>
              <a:rPr lang="ru" sz="1200" dirty="0">
                <a:ea typeface="+mn-lt"/>
                <a:cs typeface="+mn-lt"/>
              </a:rPr>
              <a:t> </a:t>
            </a:r>
            <a:endParaRPr lang="ru" dirty="0">
              <a:cs typeface="Calibri"/>
            </a:endParaRPr>
          </a:p>
          <a:p>
            <a:pPr>
              <a:buNone/>
            </a:pPr>
            <a:r>
              <a:rPr lang="uk" sz="1200" dirty="0">
                <a:ea typeface="+mn-lt"/>
                <a:cs typeface="+mn-lt"/>
              </a:rPr>
              <a:t>Використовуючи </a:t>
            </a:r>
            <a:r>
              <a:rPr lang="uk" sz="1200" dirty="0" err="1">
                <a:ea typeface="+mn-lt"/>
                <a:cs typeface="+mn-lt"/>
              </a:rPr>
              <a:t>Visual</a:t>
            </a:r>
            <a:r>
              <a:rPr lang="uk" sz="1200" dirty="0">
                <a:ea typeface="+mn-lt"/>
                <a:cs typeface="+mn-lt"/>
              </a:rPr>
              <a:t> </a:t>
            </a:r>
            <a:r>
              <a:rPr lang="uk" sz="1200" dirty="0" err="1">
                <a:ea typeface="+mn-lt"/>
                <a:cs typeface="+mn-lt"/>
              </a:rPr>
              <a:t>Studio</a:t>
            </a:r>
            <a:r>
              <a:rPr lang="uk" sz="1200" dirty="0">
                <a:ea typeface="+mn-lt"/>
                <a:cs typeface="+mn-lt"/>
              </a:rPr>
              <a:t>, створіть проект за шаблоном </a:t>
            </a:r>
            <a:r>
              <a:rPr lang="uk" sz="1200" dirty="0" err="1">
                <a:ea typeface="+mn-lt"/>
                <a:cs typeface="+mn-lt"/>
              </a:rPr>
              <a:t>Console</a:t>
            </a:r>
            <a:r>
              <a:rPr lang="uk" sz="1200" dirty="0">
                <a:ea typeface="+mn-lt"/>
                <a:cs typeface="+mn-lt"/>
              </a:rPr>
              <a:t> </a:t>
            </a:r>
            <a:r>
              <a:rPr lang="uk" sz="1200">
                <a:ea typeface="+mn-lt"/>
                <a:cs typeface="+mn-lt"/>
              </a:rPr>
              <a:t>Application,  назвіть його Lesson003_Task2.</a:t>
            </a:r>
            <a:r>
              <a:rPr lang="ru" sz="1200" dirty="0">
                <a:ea typeface="+mn-lt"/>
                <a:cs typeface="+mn-lt"/>
              </a:rPr>
              <a:t> </a:t>
            </a:r>
            <a:endParaRPr lang="ru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uk" sz="1200" dirty="0">
                <a:ea typeface="+mn-lt"/>
                <a:cs typeface="+mn-lt"/>
              </a:rPr>
              <a:t>Напишіть програму визначення, чи вказане користувачем число є парним чи непарним. Виведіть на екран число і відповідно слова парне чи непарне.</a:t>
            </a:r>
            <a:r>
              <a:rPr lang="ru" sz="1200" dirty="0">
                <a:ea typeface="+mn-lt"/>
                <a:cs typeface="+mn-lt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ru" sz="1200" dirty="0">
              <a:cs typeface="Calibri"/>
            </a:endParaRPr>
          </a:p>
          <a:p>
            <a:pPr>
              <a:buNone/>
            </a:pPr>
            <a:r>
              <a:rPr lang="uk-UA" sz="1200">
                <a:cs typeface="Calibri"/>
              </a:rPr>
              <a:t>Task3</a:t>
            </a:r>
            <a:endParaRPr lang="ru" sz="1200">
              <a:ea typeface="+mn-lt"/>
              <a:cs typeface="+mn-lt"/>
            </a:endParaRPr>
          </a:p>
          <a:p>
            <a:pPr>
              <a:buNone/>
            </a:pPr>
            <a:r>
              <a:rPr lang="uk" sz="1200" dirty="0">
                <a:cs typeface="Calibri"/>
              </a:rPr>
              <a:t>Використовуючи </a:t>
            </a:r>
            <a:r>
              <a:rPr lang="uk" sz="1200" dirty="0" err="1">
                <a:cs typeface="Calibri"/>
              </a:rPr>
              <a:t>Visual</a:t>
            </a:r>
            <a:r>
              <a:rPr lang="uk" sz="1200" dirty="0">
                <a:cs typeface="Calibri"/>
              </a:rPr>
              <a:t> </a:t>
            </a:r>
            <a:r>
              <a:rPr lang="uk" sz="1200" dirty="0" err="1">
                <a:cs typeface="Calibri"/>
              </a:rPr>
              <a:t>Studio</a:t>
            </a:r>
            <a:r>
              <a:rPr lang="uk" sz="1200">
                <a:cs typeface="Calibri"/>
              </a:rPr>
              <a:t>, створіть проект за шаблоном Console Application,  назвіть його Lesson003_Task3.</a:t>
            </a:r>
            <a:r>
              <a:rPr lang="ru" sz="1200" dirty="0">
                <a:cs typeface="Calibri"/>
              </a:rPr>
              <a:t> </a:t>
            </a:r>
            <a:endParaRPr lang="ru" sz="12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uk" sz="1200" dirty="0">
                <a:cs typeface="Calibri"/>
              </a:rPr>
              <a:t>Напишіть програму загадка, на екран виведіть інформацію про загадку, після чого дозвольте користувачеві ввести правильну відповідь.</a:t>
            </a:r>
            <a:r>
              <a:rPr lang="ru" sz="1200" dirty="0">
                <a:cs typeface="Calibri"/>
              </a:rPr>
              <a:t> </a:t>
            </a:r>
            <a:r>
              <a:rPr lang="ru" sz="1200" dirty="0" err="1">
                <a:cs typeface="Calibri"/>
              </a:rPr>
              <a:t>Після</a:t>
            </a:r>
            <a:r>
              <a:rPr lang="ru" sz="1200" dirty="0">
                <a:cs typeface="Calibri"/>
              </a:rPr>
              <a:t> вводу </a:t>
            </a:r>
            <a:r>
              <a:rPr lang="ru" sz="1200" dirty="0" err="1">
                <a:cs typeface="Calibri"/>
              </a:rPr>
              <a:t>повідомте</a:t>
            </a:r>
            <a:r>
              <a:rPr lang="ru" sz="1200" dirty="0">
                <a:cs typeface="Calibri"/>
              </a:rPr>
              <a:t> </a:t>
            </a:r>
            <a:r>
              <a:rPr lang="ru" sz="1200" dirty="0" err="1">
                <a:cs typeface="Calibri"/>
              </a:rPr>
              <a:t>користувачеві</a:t>
            </a:r>
            <a:r>
              <a:rPr lang="ru" sz="1200" dirty="0">
                <a:cs typeface="Calibri"/>
              </a:rPr>
              <a:t> </a:t>
            </a:r>
            <a:r>
              <a:rPr lang="ru" sz="1200" dirty="0" err="1">
                <a:cs typeface="Calibri"/>
              </a:rPr>
              <a:t>чи</a:t>
            </a:r>
            <a:r>
              <a:rPr lang="ru" sz="1200" dirty="0">
                <a:cs typeface="Calibri"/>
              </a:rPr>
              <a:t> правильна </a:t>
            </a:r>
            <a:r>
              <a:rPr lang="ru" sz="1200" dirty="0" err="1">
                <a:cs typeface="Calibri"/>
              </a:rPr>
              <a:t>його</a:t>
            </a:r>
            <a:r>
              <a:rPr lang="ru" sz="1200">
                <a:cs typeface="Calibri"/>
              </a:rPr>
              <a:t> відповідь.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3086407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0" baseType="lpstr">
      <vt:lpstr>Тема Office</vt:lpstr>
      <vt:lpstr>Умовні конструкції </vt:lpstr>
      <vt:lpstr>Умовні конструкції </vt:lpstr>
      <vt:lpstr>Умовні конструкції </vt:lpstr>
      <vt:lpstr>Умовний оператор: if </vt:lpstr>
      <vt:lpstr>Умовний оператор: if, else</vt:lpstr>
      <vt:lpstr>Тернарний оператор … ? ... : ...</vt:lpstr>
      <vt:lpstr>Оператор багатозначного вибору (перемикач) switch-case</vt:lpstr>
      <vt:lpstr>Оператор багатозначного вибору (перемикач) switch-case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394</cp:revision>
  <dcterms:created xsi:type="dcterms:W3CDTF">2012-08-15T23:17:22Z</dcterms:created>
  <dcterms:modified xsi:type="dcterms:W3CDTF">2020-10-22T13:12:45Z</dcterms:modified>
</cp:coreProperties>
</file>