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9" r:id="rId3"/>
    <p:sldId id="268" r:id="rId4"/>
    <p:sldId id="270" r:id="rId5"/>
    <p:sldId id="259" r:id="rId6"/>
    <p:sldId id="27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76" r:id="rId15"/>
    <p:sldId id="274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12F8C-E089-4662-855E-8FC6A9494657}" v="14" dt="2020-07-28T17:07:25.668"/>
    <p1510:client id="{34A6314A-F945-40E9-9C68-1AABE10F3F7A}" v="669" dt="2020-07-28T09:57:58.533"/>
    <p1510:client id="{6086E82A-E0FD-4531-98DB-2B567660E1CA}" v="360" dt="2020-07-21T20:20:40.180"/>
    <p1510:client id="{6E3CC3AF-1C04-4E26-84A2-44D594EC4BAC}" v="92" dt="2020-10-25T10:48:16.843"/>
    <p1510:client id="{78B1C077-FDB0-4A47-AD7A-CFAAAFB39573}" v="482" dt="2020-10-28T08:36:31.710"/>
    <p1510:client id="{7BCF9CED-6B1D-4FC1-890C-DBC81F065C7E}" v="1212" dt="2020-07-21T21:18:43.930"/>
    <p1510:client id="{92CCA0FC-EF08-4D8B-A051-FE729A98A878}" v="1223" dt="2020-04-01T20:14:10.555"/>
    <p1510:client id="{9923DDEC-3293-4718-9410-072040776618}" v="410" dt="2020-03-15T00:58:53.931"/>
    <p1510:client id="{AD5D6E5B-303D-45EA-A7AC-96988B783489}" v="2" dt="2020-07-21T19:47:35.616"/>
    <p1510:client id="{F3A6FFC5-FBAD-47CD-8C3C-15893C6BDB43}" v="1" dt="2020-07-27T12:20:04.325"/>
    <p1510:client id="{F71B8BC0-75E8-482B-8C47-131F1374729A}" v="400" dt="2020-10-27T19:42:29.323"/>
    <p1510:client id="{F7D6C643-9889-4821-B860-3E7E7B2373DD}" v="156" dt="2020-10-26T20:34:3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D45CF1-66FB-47CC-8AFE-995BB5AF3B04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Логічні та побітові операції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534D53E5-2158-4AE8-BAF5-AC407771B393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Logical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bitwise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operations</a:t>
            </a:r>
            <a:endParaRPr lang="uk-UA" sz="3200" dirty="0" err="1">
              <a:cs typeface="Calibr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D441D5F-752B-45D3-8A1A-671D5BB5BF71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7203-1FAE-45C0-A640-9AA86F0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095"/>
          </a:xfrm>
        </p:spPr>
        <p:txBody>
          <a:bodyPr/>
          <a:lstStyle/>
          <a:p>
            <a:r>
              <a:rPr lang="en-US" sz="3200" dirty="0" err="1">
                <a:latin typeface="Calibri"/>
                <a:ea typeface="+mj-lt"/>
                <a:cs typeface="+mj-lt"/>
              </a:rPr>
              <a:t>Оператор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логічного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заперечення</a:t>
            </a:r>
            <a:r>
              <a:rPr lang="en-US" sz="3200" dirty="0">
                <a:latin typeface="Calibri"/>
                <a:ea typeface="+mj-lt"/>
                <a:cs typeface="+mj-lt"/>
              </a:rPr>
              <a:t> !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BB40-A854-4208-8389-02EBE7F8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96"/>
            <a:ext cx="10515600" cy="4417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Унарний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префіксний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!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виконує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заперечення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повертаючи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якщо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en-US" sz="2000" dirty="0">
                <a:ea typeface="+mn-lt"/>
                <a:cs typeface="+mn-lt"/>
              </a:rPr>
              <a:t>, і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якщо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uk-UA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4A87F-72FA-46F3-90E3-19540C445D1D}"/>
              </a:ext>
            </a:extLst>
          </p:cNvPr>
          <p:cNvSpPr txBox="1"/>
          <p:nvPr/>
        </p:nvSpPr>
        <p:spPr>
          <a:xfrm>
            <a:off x="828245" y="249342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!</a:t>
            </a:r>
            <a:r>
              <a:rPr lang="en-US" sz="1600" dirty="0"/>
              <a:t> </a:t>
            </a:r>
            <a:r>
              <a:rPr lang="en-US" sz="1600" dirty="0" err="1"/>
              <a:t>операнд</a:t>
            </a:r>
            <a:r>
              <a:rPr lang="en-US" sz="1600" dirty="0"/>
              <a:t> = </a:t>
            </a:r>
            <a:r>
              <a:rPr lang="en-US" sz="1600" dirty="0" err="1"/>
              <a:t>результат</a:t>
            </a:r>
            <a:endParaRPr lang="en-US" sz="1600" dirty="0" err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D78B7-BA95-4CAC-8D2A-358AE064BD93}"/>
              </a:ext>
            </a:extLst>
          </p:cNvPr>
          <p:cNvSpPr txBox="1"/>
          <p:nvPr/>
        </p:nvSpPr>
        <p:spPr>
          <a:xfrm>
            <a:off x="827607" y="3410879"/>
            <a:ext cx="6492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Таблиця</a:t>
            </a:r>
            <a:r>
              <a:rPr lang="en-US" dirty="0"/>
              <a:t> </a:t>
            </a:r>
            <a:r>
              <a:rPr lang="en-US" dirty="0" err="1"/>
              <a:t>істинності</a:t>
            </a:r>
            <a:endParaRPr lang="en-US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64ED3-0039-4919-8A43-BD7000DB1C35}"/>
              </a:ext>
            </a:extLst>
          </p:cNvPr>
          <p:cNvSpPr txBox="1"/>
          <p:nvPr/>
        </p:nvSpPr>
        <p:spPr>
          <a:xfrm>
            <a:off x="822196" y="3937952"/>
            <a:ext cx="6380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,sans-serif"/>
              </a:rPr>
              <a:t>!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false</a:t>
            </a:r>
            <a:r>
              <a:rPr lang="en-US" sz="1600">
                <a:latin typeface="Consolas,sans-serif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true</a:t>
            </a:r>
            <a:r>
              <a:rPr lang="en-US" sz="1600" dirty="0">
                <a:latin typeface="Consolas,sans-serif"/>
              </a:rPr>
              <a:t> </a:t>
            </a:r>
            <a:endParaRPr lang="en-US" sz="1600">
              <a:latin typeface="Consolas,sans-serif"/>
            </a:endParaRPr>
          </a:p>
          <a:p>
            <a:r>
              <a:rPr lang="en-US" sz="1600">
                <a:latin typeface="Consolas,sans-serif"/>
              </a:rPr>
              <a:t>!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true  </a:t>
            </a:r>
            <a:r>
              <a:rPr lang="en-US" sz="1600">
                <a:latin typeface="Consolas,sans-serif"/>
              </a:rPr>
              <a:t>= 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false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C0752F8-EA62-4370-8F8B-1ACFB652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501771"/>
            <a:ext cx="2071732" cy="86755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7620BC17-C2CD-4C88-820E-40EC1ABB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60" y="5059421"/>
            <a:ext cx="1500617" cy="13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6B6-988C-40CE-9B70-721C2B45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189"/>
          </a:xfrm>
        </p:spPr>
        <p:txBody>
          <a:bodyPr/>
          <a:lstStyle/>
          <a:p>
            <a:r>
              <a:rPr lang="en-US" sz="3200" dirty="0" err="1">
                <a:latin typeface="Calibri"/>
                <a:ea typeface="+mj-lt"/>
                <a:cs typeface="+mj-lt"/>
              </a:rPr>
              <a:t>Оператор</a:t>
            </a:r>
            <a:r>
              <a:rPr lang="en-US" sz="3200" dirty="0">
                <a:latin typeface="Calibri"/>
                <a:ea typeface="+mj-lt"/>
                <a:cs typeface="+mj-lt"/>
              </a:rPr>
              <a:t>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побітового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заперечення</a:t>
            </a:r>
            <a:r>
              <a:rPr lang="en-US" sz="3200" dirty="0">
                <a:latin typeface="Calibri"/>
                <a:ea typeface="+mj-lt"/>
                <a:cs typeface="Segoe UI"/>
              </a:rPr>
              <a:t> ~</a:t>
            </a:r>
            <a:endParaRPr lang="en-US" sz="3200" dirty="0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4DC9-9351-4781-9456-B8D82D31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Побітове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заперечення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~</a:t>
            </a:r>
            <a:r>
              <a:rPr lang="en-US" sz="2000" dirty="0">
                <a:ea typeface="+mn-lt"/>
                <a:cs typeface="+mn-lt"/>
              </a:rPr>
              <a:t> - </a:t>
            </a:r>
            <a:r>
              <a:rPr lang="en-US" sz="2000" dirty="0" err="1">
                <a:ea typeface="+mn-lt"/>
                <a:cs typeface="+mn-lt"/>
              </a:rPr>
              <a:t>це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унарна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операція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дія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якої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еквівалентна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застосуванню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логічного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заперечення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кожного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біту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двійковому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представленні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операнда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7CDCB-BDC8-454C-BD77-E5F99A110682}"/>
              </a:ext>
            </a:extLst>
          </p:cNvPr>
          <p:cNvSpPr txBox="1"/>
          <p:nvPr/>
        </p:nvSpPr>
        <p:spPr>
          <a:xfrm>
            <a:off x="842075" y="2764068"/>
            <a:ext cx="24578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Таблиця</a:t>
            </a:r>
            <a:r>
              <a:rPr lang="en-US" sz="1600" dirty="0"/>
              <a:t> </a:t>
            </a:r>
            <a:r>
              <a:rPr lang="en-US" sz="1600" dirty="0" err="1"/>
              <a:t>істинності</a:t>
            </a:r>
            <a:endParaRPr lang="en-US" sz="1600" dirty="0" err="1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47187-C419-4143-9C67-21F4A3AC55BC}"/>
              </a:ext>
            </a:extLst>
          </p:cNvPr>
          <p:cNvSpPr txBox="1"/>
          <p:nvPr/>
        </p:nvSpPr>
        <p:spPr>
          <a:xfrm>
            <a:off x="954044" y="358551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,sans-serif"/>
              </a:rPr>
              <a:t>~ 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>
                <a:latin typeface="Consolas,sans-serif"/>
              </a:rPr>
              <a:t>= 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1</a:t>
            </a:r>
            <a:r>
              <a:rPr lang="en-US" sz="1600">
                <a:latin typeface="Consolas,sans-serif"/>
              </a:rPr>
              <a:t> </a:t>
            </a:r>
          </a:p>
          <a:p>
            <a:r>
              <a:rPr lang="en-US" sz="1600">
                <a:latin typeface="Consolas,sans-serif"/>
              </a:rPr>
              <a:t>~ 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>
                <a:latin typeface="Consolas,sans-serif"/>
              </a:rPr>
              <a:t>= </a:t>
            </a:r>
            <a:r>
              <a:rPr lang="en-US" sz="1600">
                <a:solidFill>
                  <a:srgbClr val="0000FF"/>
                </a:solidFill>
                <a:latin typeface="Consolas,sans-serif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30C28-D6B1-4986-BEFA-00E86F9E876E}"/>
              </a:ext>
            </a:extLst>
          </p:cNvPr>
          <p:cNvSpPr txBox="1"/>
          <p:nvPr/>
        </p:nvSpPr>
        <p:spPr>
          <a:xfrm>
            <a:off x="4971071" y="272242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~1 =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86F17-EB56-49AF-9106-07D5246CDFA1}"/>
              </a:ext>
            </a:extLst>
          </p:cNvPr>
          <p:cNvSpPr txBox="1"/>
          <p:nvPr/>
        </p:nvSpPr>
        <p:spPr>
          <a:xfrm>
            <a:off x="4574078" y="358010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  <a:cs typeface="Calibri"/>
              </a:rPr>
              <a:t>   0 0 0 0 0 0 0 1 </a:t>
            </a:r>
          </a:p>
          <a:p>
            <a:r>
              <a:rPr lang="en-US" sz="1600" dirty="0">
                <a:latin typeface="Consolas"/>
                <a:cs typeface="Calibri"/>
              </a:rPr>
              <a:t>~ </a:t>
            </a:r>
          </a:p>
          <a:p>
            <a:r>
              <a:rPr lang="en-US" sz="1600" dirty="0">
                <a:latin typeface="Consolas"/>
                <a:cs typeface="Calibri"/>
              </a:rPr>
              <a:t>   1 1 1 1 1 1 1 0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D2DF6-C87A-4631-9B5F-229184C25121}"/>
              </a:ext>
            </a:extLst>
          </p:cNvPr>
          <p:cNvSpPr txBox="1"/>
          <p:nvPr/>
        </p:nvSpPr>
        <p:spPr>
          <a:xfrm>
            <a:off x="8433398" y="362611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  <a:cs typeface="Calibri"/>
              </a:rPr>
              <a:t>   1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cs typeface="Calibri"/>
              </a:rPr>
              <a:t>~</a:t>
            </a:r>
          </a:p>
          <a:p>
            <a:r>
              <a:rPr lang="en-US" sz="1600" dirty="0">
                <a:latin typeface="Consolas"/>
              </a:rPr>
              <a:t>  -2</a:t>
            </a:r>
          </a:p>
        </p:txBody>
      </p:sp>
      <p:pic>
        <p:nvPicPr>
          <p:cNvPr id="10" name="Рисунок 7" descr="Зображення, що містить малювання, дзеркало&#10;&#10;Опис створено автоматично">
            <a:extLst>
              <a:ext uri="{FF2B5EF4-FFF2-40B4-BE49-F238E27FC236}">
                <a16:creationId xmlns:a16="http://schemas.microsoft.com/office/drawing/2014/main" id="{4B0DC3A6-20FD-44A0-AAC6-3C61409B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501771"/>
            <a:ext cx="2080592" cy="867556"/>
          </a:xfrm>
          <a:prstGeom prst="rect">
            <a:avLst/>
          </a:prstGeom>
        </p:spPr>
      </p:pic>
      <p:pic>
        <p:nvPicPr>
          <p:cNvPr id="12" name="Рисунок 8" descr="Зображення, що містить стріла&#10;&#10;Опис створено автоматично">
            <a:extLst>
              <a:ext uri="{FF2B5EF4-FFF2-40B4-BE49-F238E27FC236}">
                <a16:creationId xmlns:a16="http://schemas.microsoft.com/office/drawing/2014/main" id="{0A16E284-E2D1-4517-980F-7C733256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60" y="5094862"/>
            <a:ext cx="1465175" cy="13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6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2277-A60E-440C-A58C-995F0D7A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6"/>
          </a:xfrm>
        </p:spPr>
        <p:txBody>
          <a:bodyPr/>
          <a:lstStyle/>
          <a:p>
            <a:r>
              <a:rPr lang="en-US" sz="3200">
                <a:latin typeface="Calibri"/>
                <a:ea typeface="+mj-lt"/>
                <a:cs typeface="+mj-lt"/>
              </a:rPr>
              <a:t>Логічні зсув числа </a:t>
            </a:r>
            <a:r>
              <a:rPr lang="en-US" sz="3200">
                <a:latin typeface="Calibri"/>
                <a:ea typeface="+mj-lt"/>
                <a:cs typeface="Segoe UI"/>
              </a:rPr>
              <a:t>- &lt;&lt;, &gt;&gt;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EF31-EFA7-40C0-A031-1482C539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При логічному зсуві значення останнього біта у напрямку зсуву втрачається (копіюємо в біт переносу), а перший набуває нульове значення.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C2025-E437-4B42-B0DC-E25C89C018C3}"/>
              </a:ext>
            </a:extLst>
          </p:cNvPr>
          <p:cNvSpPr txBox="1"/>
          <p:nvPr/>
        </p:nvSpPr>
        <p:spPr>
          <a:xfrm>
            <a:off x="4319587" y="2652712"/>
            <a:ext cx="5195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,sans-serif"/>
              </a:rPr>
              <a:t>253 &lt;&lt; 2 = 244</a:t>
            </a:r>
            <a:endParaRPr lang="en-US" sz="2000">
              <a:cs typeface="Calibri"/>
            </a:endParaRPr>
          </a:p>
        </p:txBody>
      </p:sp>
      <p:pic>
        <p:nvPicPr>
          <p:cNvPr id="5" name="Рисунок 5" descr="Зображення, що містить предмет, антена,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EDCE8E03-E870-4886-BD05-FDD193D0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3430640"/>
            <a:ext cx="5148262" cy="1294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6DCAD-D35E-4EF2-BBC4-B90ED894B0EE}"/>
              </a:ext>
            </a:extLst>
          </p:cNvPr>
          <p:cNvSpPr txBox="1"/>
          <p:nvPr/>
        </p:nvSpPr>
        <p:spPr>
          <a:xfrm>
            <a:off x="6093619" y="479583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Calibri,sans-serif"/>
              </a:rPr>
              <a:t>Справа завжди заходять нулі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72BA1-C951-4830-AD86-43F80A70C3FE}"/>
              </a:ext>
            </a:extLst>
          </p:cNvPr>
          <p:cNvSpPr txBox="1"/>
          <p:nvPr/>
        </p:nvSpPr>
        <p:spPr>
          <a:xfrm>
            <a:off x="2128837" y="4843462"/>
            <a:ext cx="17549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Calibri,sans-serif"/>
              </a:rPr>
              <a:t>Біти, які виходять за межі диапазона губляться</a:t>
            </a:r>
            <a:endParaRPr lang="en-US">
              <a:cs typeface="Calibri" panose="020F0502020204030204"/>
            </a:endParaRPr>
          </a:p>
        </p:txBody>
      </p:sp>
      <p:pic>
        <p:nvPicPr>
          <p:cNvPr id="11" name="Рисунок 3" descr="Зображення, що містить предмет, годинник, екран, монітор&#10;&#10;Опис створено автоматично">
            <a:extLst>
              <a:ext uri="{FF2B5EF4-FFF2-40B4-BE49-F238E27FC236}">
                <a16:creationId xmlns:a16="http://schemas.microsoft.com/office/drawing/2014/main" id="{812082F6-D939-4240-8116-9E33C48A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487" y="365082"/>
            <a:ext cx="1782418" cy="727576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09F5E39B-3796-4BEA-841F-78384239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60" y="5163378"/>
            <a:ext cx="1368288" cy="1368287"/>
          </a:xfrm>
          <a:prstGeom prst="rect">
            <a:avLst/>
          </a:prstGeom>
        </p:spPr>
      </p:pic>
      <p:pic>
        <p:nvPicPr>
          <p:cNvPr id="13" name="Рисунок 13" descr="Зображення, що містить потяг, знак, жереб, малювання&#10;&#10;Опис створено автоматично">
            <a:extLst>
              <a:ext uri="{FF2B5EF4-FFF2-40B4-BE49-F238E27FC236}">
                <a16:creationId xmlns:a16="http://schemas.microsoft.com/office/drawing/2014/main" id="{F59151F2-2328-4520-9B41-145A8FC65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721" y="5165241"/>
            <a:ext cx="1381126" cy="13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C2F17C-6104-4173-A240-03492485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6"/>
          </a:xfrm>
        </p:spPr>
        <p:txBody>
          <a:bodyPr/>
          <a:lstStyle/>
          <a:p>
            <a:r>
              <a:rPr lang="en-US" sz="3200">
                <a:latin typeface="Calibri"/>
                <a:ea typeface="+mj-lt"/>
                <a:cs typeface="+mj-lt"/>
              </a:rPr>
              <a:t>Логічні зсув числа </a:t>
            </a:r>
            <a:r>
              <a:rPr lang="en-US" sz="3200">
                <a:latin typeface="Calibri"/>
                <a:ea typeface="+mj-lt"/>
                <a:cs typeface="Segoe UI"/>
              </a:rPr>
              <a:t>- &lt;&lt;, &gt;&gt;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7A6D97-647A-4A56-9846-FB9214D9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При логічному зсуві значення останнього біта у напрямку зсуву втрачається (копіюємо в біт переносу), а перший набуває нульове значення.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8" name="Рисунок 8" descr="Зображення, що містить предмет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0A901B6-7F84-44B6-8593-641902A4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800389"/>
            <a:ext cx="4052887" cy="1614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FFB2B-1CFA-462F-8392-3CADFF094A91}"/>
              </a:ext>
            </a:extLst>
          </p:cNvPr>
          <p:cNvSpPr txBox="1"/>
          <p:nvPr/>
        </p:nvSpPr>
        <p:spPr>
          <a:xfrm>
            <a:off x="6236493" y="4569618"/>
            <a:ext cx="17549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Calibri,sans-serif"/>
              </a:rPr>
              <a:t>Біти, які виходять за межі диапазона губляться</a:t>
            </a: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75417-F0CA-4D4E-BB42-92325AEE36B2}"/>
              </a:ext>
            </a:extLst>
          </p:cNvPr>
          <p:cNvSpPr txBox="1"/>
          <p:nvPr/>
        </p:nvSpPr>
        <p:spPr>
          <a:xfrm>
            <a:off x="2259806" y="4569619"/>
            <a:ext cx="2933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Calibri,sans-serif"/>
              </a:rPr>
              <a:t>Зліва - якщо число додатнє заходять нулі, </a:t>
            </a:r>
            <a:endParaRPr lang="en-US" sz="1202">
              <a:solidFill>
                <a:srgbClr val="0070C0"/>
              </a:solidFill>
              <a:latin typeface="Calibri,sans-serif"/>
            </a:endParaRPr>
          </a:p>
          <a:p>
            <a:r>
              <a:rPr lang="en-US" sz="1200">
                <a:solidFill>
                  <a:srgbClr val="0070C0"/>
                </a:solidFill>
                <a:latin typeface="Calibri,sans-serif"/>
              </a:rPr>
              <a:t>а якщо відємне заходять одиниці.</a:t>
            </a:r>
          </a:p>
        </p:txBody>
      </p:sp>
      <p:pic>
        <p:nvPicPr>
          <p:cNvPr id="2" name="Рисунок 2" descr="Зображення, що містить карта&#10;&#10;Опис створено автоматично">
            <a:extLst>
              <a:ext uri="{FF2B5EF4-FFF2-40B4-BE49-F238E27FC236}">
                <a16:creationId xmlns:a16="http://schemas.microsoft.com/office/drawing/2014/main" id="{329677D0-64C4-4CF3-AC4B-AC5259B2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379" y="4533900"/>
            <a:ext cx="2030896" cy="2014331"/>
          </a:xfrm>
          <a:prstGeom prst="rect">
            <a:avLst/>
          </a:prstGeom>
        </p:spPr>
      </p:pic>
      <p:pic>
        <p:nvPicPr>
          <p:cNvPr id="3" name="Рисунок 3" descr="Зображення, що містить предмет, годинник, екран, монітор&#10;&#10;Опис створено автоматично">
            <a:extLst>
              <a:ext uri="{FF2B5EF4-FFF2-40B4-BE49-F238E27FC236}">
                <a16:creationId xmlns:a16="http://schemas.microsoft.com/office/drawing/2014/main" id="{811281E2-EBFB-4BBD-A78C-BA7B2D3A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487" y="365082"/>
            <a:ext cx="1782418" cy="7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413764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6DA934C-0507-4678-8352-7F71064F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36"/>
            <a:ext cx="10515600" cy="6602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200" err="1">
                <a:ea typeface="+mn-lt"/>
                <a:cs typeface="+mn-lt"/>
              </a:rPr>
              <a:t>Tasks</a:t>
            </a:r>
            <a:endParaRPr lang="en-US" sz="1200" err="1">
              <a:ea typeface="+mn-lt"/>
              <a:cs typeface="+mn-lt"/>
            </a:endParaRPr>
          </a:p>
          <a:p>
            <a:pPr marL="0" indent="0">
              <a:buNone/>
            </a:pPr>
            <a:endParaRPr lang="uk-UA" sz="1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200" dirty="0">
                <a:cs typeface="Calibri"/>
              </a:rPr>
              <a:t>Task1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200" err="1">
                <a:cs typeface="Calibri"/>
              </a:rPr>
              <a:t>Використовуючи</a:t>
            </a:r>
            <a:r>
              <a:rPr lang="ru" sz="1200" dirty="0">
                <a:cs typeface="Calibri"/>
              </a:rPr>
              <a:t> </a:t>
            </a:r>
            <a:r>
              <a:rPr lang="ru" sz="1200" err="1">
                <a:cs typeface="Calibri"/>
              </a:rPr>
              <a:t>Visual</a:t>
            </a:r>
            <a:r>
              <a:rPr lang="ru" sz="1200" dirty="0">
                <a:cs typeface="Calibri"/>
              </a:rPr>
              <a:t> </a:t>
            </a:r>
            <a:r>
              <a:rPr lang="ru" sz="1200" err="1">
                <a:cs typeface="Calibri"/>
              </a:rPr>
              <a:t>Studio</a:t>
            </a:r>
            <a:r>
              <a:rPr lang="ru" sz="1200" dirty="0">
                <a:cs typeface="Calibri"/>
              </a:rPr>
              <a:t>, </a:t>
            </a:r>
            <a:r>
              <a:rPr lang="ru" sz="1200" err="1">
                <a:cs typeface="Calibri"/>
              </a:rPr>
              <a:t>створіть</a:t>
            </a:r>
            <a:r>
              <a:rPr lang="ru" sz="1200" dirty="0">
                <a:cs typeface="Calibri"/>
              </a:rPr>
              <a:t> проект за шаблоном </a:t>
            </a:r>
            <a:r>
              <a:rPr lang="ru" sz="1200" err="1">
                <a:cs typeface="Calibri"/>
              </a:rPr>
              <a:t>Console</a:t>
            </a:r>
            <a:r>
              <a:rPr lang="ru" sz="1200" dirty="0">
                <a:cs typeface="Calibri"/>
              </a:rPr>
              <a:t> </a:t>
            </a:r>
            <a:r>
              <a:rPr lang="ru" sz="1200" err="1">
                <a:cs typeface="Calibri"/>
              </a:rPr>
              <a:t>Application</a:t>
            </a:r>
            <a:r>
              <a:rPr lang="ru" sz="1200" dirty="0">
                <a:cs typeface="Calibri"/>
              </a:rPr>
              <a:t>, </a:t>
            </a:r>
            <a:r>
              <a:rPr lang="ru" sz="1200" err="1">
                <a:cs typeface="Calibri"/>
              </a:rPr>
              <a:t>назвіть</a:t>
            </a:r>
            <a:r>
              <a:rPr lang="ru" sz="1200" dirty="0">
                <a:cs typeface="Calibri"/>
              </a:rPr>
              <a:t> </a:t>
            </a:r>
            <a:r>
              <a:rPr lang="ru" sz="1200" err="1">
                <a:cs typeface="Calibri"/>
              </a:rPr>
              <a:t>його</a:t>
            </a:r>
            <a:r>
              <a:rPr lang="ru" sz="1200" dirty="0">
                <a:cs typeface="Calibri"/>
              </a:rPr>
              <a:t> Lesson004_Task1.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Є 3 змінні типу </a:t>
            </a:r>
            <a:r>
              <a:rPr lang="uk" sz="1200" err="1">
                <a:ea typeface="+mn-lt"/>
                <a:cs typeface="+mn-lt"/>
              </a:rPr>
              <a:t>int</a:t>
            </a:r>
            <a:r>
              <a:rPr lang="uk" sz="1200" dirty="0">
                <a:ea typeface="+mn-lt"/>
                <a:cs typeface="+mn-lt"/>
              </a:rPr>
              <a:t> x = 2, y = 4, і z = 3;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uk" sz="120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Виконайте і розрахуйте результат наступних операцій для цих змінних, спочатку на листочку потім програмно: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uk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uk" sz="1200" dirty="0">
                <a:ea typeface="+mn-lt"/>
                <a:cs typeface="+mn-lt"/>
              </a:rPr>
              <a:t>x + = y &gt;&gt; x - 1;</a:t>
            </a:r>
            <a:endParaRPr lang="uk" sz="1200" dirty="0">
              <a:cs typeface="Calibri"/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uk" sz="1200" dirty="0">
                <a:ea typeface="+mn-lt"/>
                <a:cs typeface="+mn-lt"/>
              </a:rPr>
              <a:t>z =-- x &amp; y * 3; </a:t>
            </a:r>
            <a:endParaRPr lang="uk" sz="1200" dirty="0">
              <a:cs typeface="Calibri"/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uk" sz="1200" dirty="0">
                <a:ea typeface="+mn-lt"/>
                <a:cs typeface="+mn-lt"/>
              </a:rPr>
              <a:t>y * = x + 4 | z + 2;</a:t>
            </a:r>
            <a:endParaRPr lang="uk" sz="1200" dirty="0">
              <a:cs typeface="Calibri"/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uk" sz="1200" dirty="0">
                <a:ea typeface="+mn-lt"/>
                <a:cs typeface="+mn-lt"/>
              </a:rPr>
              <a:t>z = x ++ &amp; y * 2;</a:t>
            </a:r>
            <a:endParaRPr lang="uk" sz="1200" dirty="0">
              <a:cs typeface="Calibri"/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uk" sz="1200" dirty="0">
                <a:ea typeface="+mn-lt"/>
                <a:cs typeface="+mn-lt"/>
              </a:rPr>
              <a:t>x = y &lt;&lt; x ++ ^ z;</a:t>
            </a:r>
            <a:endParaRPr lang="ru" sz="1200" dirty="0">
              <a:cs typeface="Calibri"/>
            </a:endParaRPr>
          </a:p>
          <a:p>
            <a:pPr>
              <a:spcBef>
                <a:spcPts val="0"/>
              </a:spcBef>
              <a:buFont typeface="Arial,Sans-Serif" panose="020B0604020202020204" pitchFamily="34" charset="0"/>
            </a:pPr>
            <a:r>
              <a:rPr lang="uk" sz="1200" dirty="0">
                <a:ea typeface="+mn-lt"/>
                <a:cs typeface="+mn-lt"/>
              </a:rPr>
              <a:t>z = x -- &amp; y * 2|z;</a:t>
            </a:r>
          </a:p>
          <a:p>
            <a:pPr>
              <a:spcBef>
                <a:spcPts val="0"/>
              </a:spcBef>
              <a:buFont typeface="Arial,Sans-Serif" panose="020B0604020202020204" pitchFamily="34" charset="0"/>
            </a:pPr>
            <a:r>
              <a:rPr lang="uk" sz="1200" dirty="0">
                <a:ea typeface="+mn-lt"/>
                <a:cs typeface="+mn-lt"/>
              </a:rPr>
              <a:t>x = y &lt;&lt; ++ x ^ z;</a:t>
            </a:r>
            <a:endParaRPr lang="ru" sz="1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2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200" dirty="0">
                <a:cs typeface="Calibri"/>
              </a:rPr>
              <a:t>Task2</a:t>
            </a:r>
            <a:r>
              <a:rPr lang="ru" sz="1200" dirty="0">
                <a:cs typeface="Calibri"/>
              </a:rPr>
              <a:t> </a:t>
            </a:r>
            <a:endParaRPr lang="ru" sz="1200" dirty="0">
              <a:ea typeface="+mn-lt"/>
              <a:cs typeface="+mn-lt"/>
            </a:endParaRPr>
          </a:p>
          <a:p>
            <a:pPr>
              <a:buNone/>
            </a:pPr>
            <a:r>
              <a:rPr lang="uk" sz="1200" dirty="0">
                <a:ea typeface="+mn-lt"/>
                <a:cs typeface="+mn-lt"/>
              </a:rPr>
              <a:t>Використовуючи </a:t>
            </a:r>
            <a:r>
              <a:rPr lang="uk" sz="1200" err="1">
                <a:ea typeface="+mn-lt"/>
                <a:cs typeface="+mn-lt"/>
              </a:rPr>
              <a:t>Visual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err="1">
                <a:ea typeface="+mn-lt"/>
                <a:cs typeface="+mn-lt"/>
              </a:rPr>
              <a:t>Studio</a:t>
            </a:r>
            <a:r>
              <a:rPr lang="uk" sz="1200" dirty="0">
                <a:ea typeface="+mn-lt"/>
                <a:cs typeface="+mn-lt"/>
              </a:rPr>
              <a:t>, створіть проект за шаблоном </a:t>
            </a:r>
            <a:r>
              <a:rPr lang="uk" sz="1200" err="1">
                <a:ea typeface="+mn-lt"/>
                <a:cs typeface="+mn-lt"/>
              </a:rPr>
              <a:t>Console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err="1">
                <a:ea typeface="+mn-lt"/>
                <a:cs typeface="+mn-lt"/>
              </a:rPr>
              <a:t>Application</a:t>
            </a:r>
            <a:r>
              <a:rPr lang="uk" sz="1200" dirty="0">
                <a:ea typeface="+mn-lt"/>
                <a:cs typeface="+mn-lt"/>
              </a:rPr>
              <a:t>,  назвіть його Lesson004_Task2.</a:t>
            </a:r>
            <a:r>
              <a:rPr lang="ru" sz="12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200" dirty="0">
                <a:ea typeface="+mn-lt"/>
                <a:cs typeface="+mn-lt"/>
              </a:rPr>
              <a:t>Напишіть програму визначення досвіду роботи програміста. </a:t>
            </a:r>
            <a:endParaRPr lang="ru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до 3 місяців (включно)  тоді </a:t>
            </a:r>
            <a:r>
              <a:rPr lang="uk" sz="1200" err="1">
                <a:ea typeface="+mn-lt"/>
                <a:cs typeface="+mn-lt"/>
              </a:rPr>
              <a:t>Trainee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 3 місяців (не включно) до 6 місяців  (включно), тоді </a:t>
            </a:r>
            <a:r>
              <a:rPr lang="uk" sz="1200" err="1">
                <a:ea typeface="+mn-lt"/>
                <a:cs typeface="+mn-lt"/>
              </a:rPr>
              <a:t>Low</a:t>
            </a:r>
            <a:r>
              <a:rPr lang="uk" sz="1200" dirty="0">
                <a:ea typeface="+mn-lt"/>
                <a:cs typeface="+mn-lt"/>
              </a:rPr>
              <a:t> </a:t>
            </a:r>
            <a:r>
              <a:rPr lang="uk" sz="1200" err="1">
                <a:ea typeface="+mn-lt"/>
                <a:cs typeface="+mn-lt"/>
              </a:rPr>
              <a:t>Junior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 6 місяців (не включно) до 1 року (включно), </a:t>
            </a:r>
            <a:r>
              <a:rPr lang="uk" sz="1200" err="1">
                <a:ea typeface="+mn-lt"/>
                <a:cs typeface="+mn-lt"/>
              </a:rPr>
              <a:t>Junior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 1 року (не включно) до 1 року і 6 місяців (включно), </a:t>
            </a:r>
            <a:r>
              <a:rPr lang="uk" sz="1200" err="1">
                <a:ea typeface="+mn-lt"/>
                <a:cs typeface="+mn-lt"/>
              </a:rPr>
              <a:t>Strong</a:t>
            </a:r>
            <a:r>
              <a:rPr lang="uk" sz="1200" dirty="0">
                <a:ea typeface="+mn-lt"/>
                <a:cs typeface="+mn-lt"/>
              </a:rPr>
              <a:t> </a:t>
            </a:r>
            <a:r>
              <a:rPr lang="uk" sz="1200" err="1">
                <a:ea typeface="+mn-lt"/>
                <a:cs typeface="+mn-lt"/>
              </a:rPr>
              <a:t>Junior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 1 року і 6 місяців (не включно) до 2 років (включно), </a:t>
            </a:r>
            <a:r>
              <a:rPr lang="uk" sz="1200" err="1">
                <a:ea typeface="+mn-lt"/>
                <a:cs typeface="+mn-lt"/>
              </a:rPr>
              <a:t>Low</a:t>
            </a:r>
            <a:r>
              <a:rPr lang="uk" sz="1200" dirty="0">
                <a:ea typeface="+mn-lt"/>
                <a:cs typeface="+mn-lt"/>
              </a:rPr>
              <a:t> </a:t>
            </a:r>
            <a:r>
              <a:rPr lang="uk" sz="1200" err="1">
                <a:ea typeface="+mn-lt"/>
                <a:cs typeface="+mn-lt"/>
              </a:rPr>
              <a:t>Middle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 2 років (не включно) до 3 (включно), </a:t>
            </a:r>
            <a:r>
              <a:rPr lang="uk" sz="1200" err="1">
                <a:ea typeface="+mn-lt"/>
                <a:cs typeface="+mn-lt"/>
              </a:rPr>
              <a:t>Middle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 3 років (не включно) до 4 (включно), </a:t>
            </a:r>
            <a:r>
              <a:rPr lang="uk" sz="1200" err="1">
                <a:ea typeface="+mn-lt"/>
                <a:cs typeface="+mn-lt"/>
              </a:rPr>
              <a:t>Strong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err="1">
                <a:ea typeface="+mn-lt"/>
                <a:cs typeface="+mn-lt"/>
              </a:rPr>
              <a:t>Middle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 4 років (не включно) до 5 років (включно), </a:t>
            </a:r>
            <a:r>
              <a:rPr lang="uk" sz="1200" err="1">
                <a:ea typeface="+mn-lt"/>
                <a:cs typeface="+mn-lt"/>
              </a:rPr>
              <a:t>Low</a:t>
            </a:r>
            <a:r>
              <a:rPr lang="uk" sz="1200" dirty="0">
                <a:ea typeface="+mn-lt"/>
                <a:cs typeface="+mn-lt"/>
              </a:rPr>
              <a:t> </a:t>
            </a:r>
            <a:r>
              <a:rPr lang="uk" sz="1200" err="1">
                <a:ea typeface="+mn-lt"/>
                <a:cs typeface="+mn-lt"/>
              </a:rPr>
              <a:t>Senior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 5 років (не включно) до 6 (включно), </a:t>
            </a:r>
            <a:r>
              <a:rPr lang="uk" sz="1200" err="1">
                <a:ea typeface="+mn-lt"/>
                <a:cs typeface="+mn-lt"/>
              </a:rPr>
              <a:t>Senior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 6 років (не включно) до 8 (включно), </a:t>
            </a:r>
            <a:r>
              <a:rPr lang="uk" sz="1200" err="1">
                <a:ea typeface="+mn-lt"/>
                <a:cs typeface="+mn-lt"/>
              </a:rPr>
              <a:t>Strong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err="1">
                <a:ea typeface="+mn-lt"/>
                <a:cs typeface="+mn-lt"/>
              </a:rPr>
              <a:t>Senior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uk" sz="1200"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uk" sz="1200" dirty="0">
                <a:ea typeface="+mn-lt"/>
                <a:cs typeface="+mn-lt"/>
              </a:rPr>
              <a:t>Якщо від 8 років (не включно) і більше, </a:t>
            </a:r>
            <a:r>
              <a:rPr lang="uk" sz="1200" err="1">
                <a:ea typeface="+mn-lt"/>
                <a:cs typeface="+mn-lt"/>
              </a:rPr>
              <a:t>Profesional</a:t>
            </a:r>
            <a:r>
              <a:rPr lang="uk" sz="1200" dirty="0">
                <a:ea typeface="+mn-lt"/>
                <a:cs typeface="+mn-lt"/>
              </a:rPr>
              <a:t>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200" dirty="0">
                <a:ea typeface="+mn-lt"/>
                <a:cs typeface="+mn-lt"/>
              </a:rPr>
              <a:t>Результати розрахунку, виведіть на екран із зрозумілим форматуванням.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/>
            </a:endParaRPr>
          </a:p>
          <a:p>
            <a:pPr>
              <a:buNone/>
            </a:pPr>
            <a:r>
              <a:rPr lang="uk-UA" sz="1200" dirty="0">
                <a:ea typeface="+mn-lt"/>
                <a:cs typeface="+mn-lt"/>
              </a:rPr>
              <a:t>Task3</a:t>
            </a:r>
            <a:endParaRPr lang="ru" sz="1200" dirty="0">
              <a:ea typeface="+mn-lt"/>
              <a:cs typeface="+mn-lt"/>
            </a:endParaRPr>
          </a:p>
          <a:p>
            <a:pPr>
              <a:buNone/>
            </a:pPr>
            <a:r>
              <a:rPr lang="uk" sz="1200" dirty="0">
                <a:ea typeface="+mn-lt"/>
                <a:cs typeface="+mn-lt"/>
              </a:rPr>
              <a:t>Використовуючи </a:t>
            </a:r>
            <a:r>
              <a:rPr lang="uk" sz="1200" err="1">
                <a:ea typeface="+mn-lt"/>
                <a:cs typeface="+mn-lt"/>
              </a:rPr>
              <a:t>Visual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err="1">
                <a:ea typeface="+mn-lt"/>
                <a:cs typeface="+mn-lt"/>
              </a:rPr>
              <a:t>Studio</a:t>
            </a:r>
            <a:r>
              <a:rPr lang="uk" sz="1200" dirty="0">
                <a:ea typeface="+mn-lt"/>
                <a:cs typeface="+mn-lt"/>
              </a:rPr>
              <a:t>, створіть проект за шаблоном </a:t>
            </a:r>
            <a:r>
              <a:rPr lang="uk" sz="1200" err="1">
                <a:ea typeface="+mn-lt"/>
                <a:cs typeface="+mn-lt"/>
              </a:rPr>
              <a:t>Console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err="1">
                <a:ea typeface="+mn-lt"/>
                <a:cs typeface="+mn-lt"/>
              </a:rPr>
              <a:t>Application</a:t>
            </a:r>
            <a:r>
              <a:rPr lang="uk" sz="1200" dirty="0">
                <a:ea typeface="+mn-lt"/>
                <a:cs typeface="+mn-lt"/>
              </a:rPr>
              <a:t>,  назвіть його Lesson004_Task3.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sz="120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200" dirty="0">
                <a:ea typeface="+mn-lt"/>
                <a:cs typeface="+mn-lt"/>
              </a:rPr>
              <a:t>Напишіть програму загадка, на екран виведіть інформацію про загадку, після чого дозвольте користувачеві ввести правильну відповідь.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err="1">
                <a:ea typeface="+mn-lt"/>
                <a:cs typeface="+mn-lt"/>
              </a:rPr>
              <a:t>Після</a:t>
            </a:r>
            <a:r>
              <a:rPr lang="ru" sz="1200" dirty="0">
                <a:ea typeface="+mn-lt"/>
                <a:cs typeface="+mn-lt"/>
              </a:rPr>
              <a:t> вводу </a:t>
            </a:r>
            <a:r>
              <a:rPr lang="ru" sz="1200" err="1">
                <a:ea typeface="+mn-lt"/>
                <a:cs typeface="+mn-lt"/>
              </a:rPr>
              <a:t>повідомте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err="1">
                <a:ea typeface="+mn-lt"/>
                <a:cs typeface="+mn-lt"/>
              </a:rPr>
              <a:t>користувачеві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err="1">
                <a:ea typeface="+mn-lt"/>
                <a:cs typeface="+mn-lt"/>
              </a:rPr>
              <a:t>чи</a:t>
            </a:r>
            <a:r>
              <a:rPr lang="ru" sz="1200" dirty="0">
                <a:ea typeface="+mn-lt"/>
                <a:cs typeface="+mn-lt"/>
              </a:rPr>
              <a:t> правильна </a:t>
            </a:r>
            <a:r>
              <a:rPr lang="ru" sz="1200" err="1">
                <a:ea typeface="+mn-lt"/>
                <a:cs typeface="+mn-lt"/>
              </a:rPr>
              <a:t>його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err="1">
                <a:ea typeface="+mn-lt"/>
                <a:cs typeface="+mn-lt"/>
              </a:rPr>
              <a:t>відповідь</a:t>
            </a:r>
            <a:r>
              <a:rPr lang="ru" sz="1200" dirty="0">
                <a:ea typeface="+mn-lt"/>
                <a:cs typeface="+mn-lt"/>
              </a:rPr>
              <a:t>. </a:t>
            </a:r>
            <a:r>
              <a:rPr lang="ru" sz="1200" err="1">
                <a:ea typeface="+mn-lt"/>
                <a:cs typeface="+mn-lt"/>
              </a:rPr>
              <a:t>Виконайте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перевірку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чи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користувач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ввів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пустий</a:t>
            </a:r>
            <a:r>
              <a:rPr lang="ru" sz="1200" dirty="0">
                <a:ea typeface="+mn-lt"/>
                <a:cs typeface="+mn-lt"/>
              </a:rPr>
              <a:t> рядок. </a:t>
            </a:r>
            <a:r>
              <a:rPr lang="ru" sz="1200" err="1">
                <a:ea typeface="+mn-lt"/>
                <a:cs typeface="+mn-lt"/>
              </a:rPr>
              <a:t>Відповідь</a:t>
            </a:r>
            <a:r>
              <a:rPr lang="ru" sz="1200" dirty="0">
                <a:ea typeface="+mn-lt"/>
                <a:cs typeface="+mn-lt"/>
              </a:rPr>
              <a:t> повинна бути не </a:t>
            </a:r>
            <a:r>
              <a:rPr lang="ru" sz="1200" err="1">
                <a:ea typeface="+mn-lt"/>
                <a:cs typeface="+mn-lt"/>
              </a:rPr>
              <a:t>чутлива</a:t>
            </a:r>
            <a:r>
              <a:rPr lang="ru" sz="1200" dirty="0">
                <a:ea typeface="+mn-lt"/>
                <a:cs typeface="+mn-lt"/>
              </a:rPr>
              <a:t> до </a:t>
            </a:r>
            <a:r>
              <a:rPr lang="ru" sz="1200" err="1">
                <a:ea typeface="+mn-lt"/>
                <a:cs typeface="+mn-lt"/>
              </a:rPr>
              <a:t>регіструю</a:t>
            </a:r>
            <a:r>
              <a:rPr lang="ru" sz="12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uk-UA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0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2E7B6-69E2-4867-A663-847614F4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alibri"/>
                <a:cs typeface="Calibri"/>
              </a:rPr>
              <a:t>Кон'юнкція</a:t>
            </a:r>
            <a:endParaRPr lang="en-US" sz="3200" dirty="0" err="1">
              <a:latin typeface="Calibri"/>
              <a:ea typeface="+mj-lt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5732FA-0C29-4350-942D-2FC3FC9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814"/>
            <a:ext cx="10515600" cy="5074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/>
              <a:t>Кон'юнкція - це логічна операція, що має значення «1», якщо всі операнди мають значення «1». Операція передбачає вживання сполучника «і» в логічних висловлюваннях.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Синоніми: логічне «і», логічне множення, іноді просто «і».</a:t>
            </a:r>
          </a:p>
          <a:p>
            <a:pPr marL="0" indent="0">
              <a:buNone/>
            </a:pPr>
            <a:endParaRPr lang="uk-UA" sz="1800" dirty="0"/>
          </a:p>
        </p:txBody>
      </p:sp>
      <p:pic>
        <p:nvPicPr>
          <p:cNvPr id="4" name="Рисунок 4" descr="Зображення, що містить клавіатура, малювання&#10;&#10;Опис створено автоматично">
            <a:extLst>
              <a:ext uri="{FF2B5EF4-FFF2-40B4-BE49-F238E27FC236}">
                <a16:creationId xmlns:a16="http://schemas.microsoft.com/office/drawing/2014/main" id="{503D6306-DBB1-4668-ADB9-67AF5FC3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23" y="4548626"/>
            <a:ext cx="1257300" cy="179070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EE72004-FB93-4729-976F-8E6EDAA4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74" y="3072640"/>
            <a:ext cx="5495498" cy="428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47CE7-61CF-4F05-9EB4-F1873D5AD545}"/>
              </a:ext>
            </a:extLst>
          </p:cNvPr>
          <p:cNvSpPr txBox="1"/>
          <p:nvPr/>
        </p:nvSpPr>
        <p:spPr>
          <a:xfrm>
            <a:off x="812042" y="40761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Таблиця істинності</a:t>
            </a:r>
            <a:endParaRPr lang="uk-UA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EAC7-7A75-4094-9F2F-C1451B5EC09E}"/>
              </a:ext>
            </a:extLst>
          </p:cNvPr>
          <p:cNvSpPr txBox="1"/>
          <p:nvPr/>
        </p:nvSpPr>
        <p:spPr>
          <a:xfrm>
            <a:off x="807067" y="2615393"/>
            <a:ext cx="7133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Найчастіше зустрічаються такі позначення для операції кон'юнкції:</a:t>
            </a:r>
            <a:endParaRPr lang="uk-UA" dirty="0">
              <a:ea typeface="+mn-lt"/>
              <a:cs typeface="+mn-lt"/>
            </a:endParaRP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A3D4C32C-4A32-4F43-A979-5F99DFB4D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835" y="49140"/>
            <a:ext cx="1989483" cy="1119265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791B5D5F-720D-4879-87AF-31B3A0201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965" y="5418367"/>
            <a:ext cx="2379921" cy="9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26912-118A-403D-AE1B-A3BECB50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Calibri"/>
              </a:rPr>
              <a:t>Оператор логічного І-&amp;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Logical</a:t>
            </a:r>
            <a:r>
              <a:rPr lang="uk-UA" sz="3200" dirty="0">
                <a:latin typeface="Calibri"/>
                <a:ea typeface="+mj-lt"/>
                <a:cs typeface="+mj-lt"/>
              </a:rPr>
              <a:t> AND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operator</a:t>
            </a:r>
            <a:r>
              <a:rPr lang="uk-UA" sz="3200" dirty="0">
                <a:latin typeface="Calibri"/>
                <a:ea typeface="+mj-lt"/>
                <a:cs typeface="+mj-lt"/>
              </a:rPr>
              <a:t> &amp;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B550768-808D-4628-B24F-0BDF8E3A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18"/>
            <a:ext cx="10515600" cy="5067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uk-UA" sz="2000" dirty="0">
                <a:ea typeface="+mn-lt"/>
                <a:cs typeface="+mn-lt"/>
              </a:rPr>
              <a:t>Оператор </a:t>
            </a:r>
            <a:r>
              <a:rPr lang="uk-UA" sz="2000" b="1" dirty="0">
                <a:highlight>
                  <a:srgbClr val="FFFF00"/>
                </a:highlight>
                <a:ea typeface="+mn-lt"/>
                <a:cs typeface="+mn-lt"/>
              </a:rPr>
              <a:t>&amp;</a:t>
            </a:r>
            <a:r>
              <a:rPr lang="uk-UA" sz="2000" b="1" dirty="0"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обчислює логічне "i" для всіх своїх операндів. </a:t>
            </a:r>
            <a:endParaRPr lang="uk-UA"/>
          </a:p>
          <a:p>
            <a:pPr marL="0" indent="0">
              <a:spcBef>
                <a:spcPts val="600"/>
              </a:spcBef>
              <a:buNone/>
            </a:pPr>
            <a:r>
              <a:rPr lang="uk-UA" sz="2000" dirty="0">
                <a:ea typeface="+mn-lt"/>
                <a:cs typeface="+mn-lt"/>
              </a:rPr>
              <a:t>Результат операції </a:t>
            </a:r>
            <a:r>
              <a:rPr lang="uk-UA" sz="2000" b="1" i="1" dirty="0">
                <a:ea typeface="+mn-lt"/>
                <a:cs typeface="+mn-lt"/>
              </a:rPr>
              <a:t>x &amp; y</a:t>
            </a:r>
            <a:r>
              <a:rPr lang="uk-UA" sz="2000" i="1" dirty="0"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приймає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якщо обидва операнди </a:t>
            </a:r>
            <a:r>
              <a:rPr lang="uk-UA" sz="2000" b="1" i="1" dirty="0">
                <a:ea typeface="+mn-lt"/>
                <a:cs typeface="+mn-lt"/>
              </a:rPr>
              <a:t>x</a:t>
            </a:r>
            <a:r>
              <a:rPr lang="uk-UA" sz="2000" dirty="0">
                <a:ea typeface="+mn-lt"/>
                <a:cs typeface="+mn-lt"/>
              </a:rPr>
              <a:t> і </a:t>
            </a:r>
            <a:r>
              <a:rPr lang="uk-UA" sz="2000" b="1" i="1" dirty="0">
                <a:ea typeface="+mn-lt"/>
                <a:cs typeface="+mn-lt"/>
              </a:rPr>
              <a:t>y</a:t>
            </a:r>
            <a:r>
              <a:rPr lang="uk-UA" sz="2000" dirty="0">
                <a:ea typeface="+mn-lt"/>
                <a:cs typeface="+mn-lt"/>
              </a:rPr>
              <a:t> мають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в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uk-UA" sz="2000" dirty="0">
                <a:ea typeface="+mn-lt"/>
                <a:cs typeface="+mn-lt"/>
              </a:rPr>
              <a:t>іншому випадку результат буде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9299-AA65-4228-842A-D1EF8A59684C}"/>
              </a:ext>
            </a:extLst>
          </p:cNvPr>
          <p:cNvSpPr txBox="1"/>
          <p:nvPr/>
        </p:nvSpPr>
        <p:spPr>
          <a:xfrm>
            <a:off x="6246422" y="2327015"/>
            <a:ext cx="37667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a = 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&amp; 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false</a:t>
            </a:r>
            <a:r>
              <a:rPr lang="uk-UA" sz="1600" dirty="0">
                <a:latin typeface="Segoe UI"/>
                <a:ea typeface="+mn-lt"/>
                <a:cs typeface="+mn-lt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 // a = </a:t>
            </a:r>
            <a:r>
              <a:rPr lang="uk-UA" sz="1600" dirty="0" err="1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false</a:t>
            </a:r>
            <a:endParaRPr lang="uk-UA" sz="1600" dirty="0">
              <a:solidFill>
                <a:srgbClr val="00B050"/>
              </a:solidFill>
              <a:latin typeface="Segoe UI"/>
              <a:ea typeface="+mn-lt"/>
              <a:cs typeface="+mn-lt"/>
            </a:endParaRPr>
          </a:p>
          <a:p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b = </a:t>
            </a:r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&amp; </a:t>
            </a:r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 // b = </a:t>
            </a:r>
            <a:r>
              <a:rPr lang="uk-UA" sz="1600" err="1">
                <a:solidFill>
                  <a:srgbClr val="00B050"/>
                </a:solidFill>
                <a:latin typeface="Segoe UI"/>
                <a:cs typeface="Segoe UI"/>
              </a:rPr>
              <a:t>false</a:t>
            </a:r>
            <a:endParaRPr lang="uk-UA" sz="1600">
              <a:ea typeface="+mn-lt"/>
              <a:cs typeface="+mn-lt"/>
            </a:endParaRPr>
          </a:p>
          <a:p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c = </a:t>
            </a:r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 </a:t>
            </a:r>
            <a:r>
              <a:rPr lang="uk-UA" sz="1600" dirty="0">
                <a:latin typeface="Segoe UI"/>
                <a:cs typeface="Segoe UI"/>
              </a:rPr>
              <a:t>&amp; </a:t>
            </a:r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c = </a:t>
            </a:r>
            <a:r>
              <a:rPr lang="uk-UA" sz="1600" err="1">
                <a:solidFill>
                  <a:srgbClr val="00B050"/>
                </a:solidFill>
                <a:latin typeface="Segoe UI"/>
                <a:cs typeface="Segoe UI"/>
              </a:rPr>
              <a:t>false</a:t>
            </a:r>
            <a:endParaRPr lang="uk-UA" sz="1600">
              <a:ea typeface="+mn-lt"/>
              <a:cs typeface="+mn-lt"/>
            </a:endParaRPr>
          </a:p>
          <a:p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d = </a:t>
            </a:r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 </a:t>
            </a:r>
            <a:r>
              <a:rPr lang="uk-UA" sz="1600" dirty="0">
                <a:latin typeface="Segoe UI"/>
                <a:cs typeface="Segoe UI"/>
              </a:rPr>
              <a:t>&amp; </a:t>
            </a:r>
            <a:r>
              <a:rPr lang="uk-UA" sz="160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d = </a:t>
            </a:r>
            <a:r>
              <a:rPr lang="uk-UA" sz="1600" err="1">
                <a:solidFill>
                  <a:srgbClr val="00B050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</a:t>
            </a:r>
            <a:endParaRPr lang="uk-UA" sz="1600" dirty="0" err="1">
              <a:solidFill>
                <a:srgbClr val="00B050"/>
              </a:solidFill>
              <a:ea typeface="+mn-lt"/>
              <a:cs typeface="+mn-lt"/>
            </a:endParaRPr>
          </a:p>
          <a:p>
            <a:endParaRPr lang="uk-UA" dirty="0">
              <a:solidFill>
                <a:srgbClr val="00B050"/>
              </a:solidFill>
              <a:latin typeface="Segoe UI"/>
              <a:ea typeface="+mn-lt"/>
              <a:cs typeface="Segoe UI"/>
            </a:endParaRPr>
          </a:p>
          <a:p>
            <a:endParaRPr lang="uk-UA" dirty="0">
              <a:solidFill>
                <a:srgbClr val="00B050"/>
              </a:solidFill>
              <a:latin typeface="Segoe U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ECAAF-27DF-42A5-A659-66E9050D678F}"/>
              </a:ext>
            </a:extLst>
          </p:cNvPr>
          <p:cNvSpPr txBox="1"/>
          <p:nvPr/>
        </p:nvSpPr>
        <p:spPr>
          <a:xfrm>
            <a:off x="834788" y="3842584"/>
            <a:ext cx="105110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операндів</a:t>
            </a:r>
            <a:r>
              <a:rPr lang="en-US" sz="2000" dirty="0"/>
              <a:t> </a:t>
            </a:r>
            <a:r>
              <a:rPr lang="en-US" sz="2000" dirty="0" err="1"/>
              <a:t>цілочисельних</a:t>
            </a:r>
            <a:r>
              <a:rPr lang="en-US" sz="2000" dirty="0"/>
              <a:t> </a:t>
            </a:r>
            <a:r>
              <a:rPr lang="en-US" sz="2000" dirty="0" err="1"/>
              <a:t>типів</a:t>
            </a:r>
            <a:r>
              <a:rPr lang="en-US" sz="2000" dirty="0"/>
              <a:t> </a:t>
            </a:r>
            <a:r>
              <a:rPr lang="en-US" sz="2000" dirty="0" err="1"/>
              <a:t>оператор</a:t>
            </a:r>
            <a:r>
              <a:rPr lang="en-US" sz="2000" dirty="0"/>
              <a:t> </a:t>
            </a:r>
            <a:r>
              <a:rPr lang="en-US" sz="2000" b="1" dirty="0"/>
              <a:t>&amp;</a:t>
            </a:r>
            <a:r>
              <a:rPr lang="en-US" sz="2000" dirty="0"/>
              <a:t> </a:t>
            </a:r>
            <a:r>
              <a:rPr lang="en-US" sz="2000" dirty="0" err="1"/>
              <a:t>обчислює</a:t>
            </a:r>
            <a:r>
              <a:rPr lang="en-US" sz="2000" dirty="0"/>
              <a:t> </a:t>
            </a:r>
            <a:r>
              <a:rPr lang="en-US" sz="2000" dirty="0" err="1"/>
              <a:t>побітовое</a:t>
            </a:r>
            <a:r>
              <a:rPr lang="en-US" sz="2000" dirty="0"/>
              <a:t> </a:t>
            </a:r>
            <a:r>
              <a:rPr lang="en-US" sz="2000" dirty="0" err="1"/>
              <a:t>логічне</a:t>
            </a:r>
            <a:r>
              <a:rPr lang="en-US" sz="2000" dirty="0"/>
              <a:t> "</a:t>
            </a:r>
            <a:r>
              <a:rPr lang="en-US" sz="2000" dirty="0" err="1"/>
              <a:t>i</a:t>
            </a:r>
            <a:r>
              <a:rPr lang="en-US" sz="2000" dirty="0"/>
              <a:t>" (</a:t>
            </a:r>
            <a:r>
              <a:rPr lang="en-US" sz="2000" dirty="0" err="1"/>
              <a:t>логічне</a:t>
            </a:r>
            <a:r>
              <a:rPr lang="en-US" sz="2000" dirty="0"/>
              <a:t> </a:t>
            </a:r>
            <a:r>
              <a:rPr lang="en-US" sz="2000" dirty="0" err="1"/>
              <a:t>множення</a:t>
            </a:r>
            <a:r>
              <a:rPr lang="en-US" sz="2000" dirty="0"/>
              <a:t>) </a:t>
            </a:r>
            <a:r>
              <a:rPr lang="en-US" sz="2000" dirty="0" err="1"/>
              <a:t>своїх</a:t>
            </a:r>
            <a:r>
              <a:rPr lang="en-US" sz="2000" dirty="0"/>
              <a:t> </a:t>
            </a:r>
            <a:r>
              <a:rPr lang="en-US" sz="2000" dirty="0" err="1"/>
              <a:t>операндів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AFCC-A130-47E8-9B42-19A715E671A0}"/>
              </a:ext>
            </a:extLst>
          </p:cNvPr>
          <p:cNvSpPr txBox="1"/>
          <p:nvPr/>
        </p:nvSpPr>
        <p:spPr>
          <a:xfrm>
            <a:off x="898398" y="4960887"/>
            <a:ext cx="1819925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 dirty="0">
                <a:latin typeface="Consolas,sans-serif"/>
              </a:rPr>
              <a:t>&amp;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 dirty="0">
                <a:latin typeface="Consolas,sans-serif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 dirty="0">
                <a:latin typeface="Consolas,sans-serif"/>
              </a:rPr>
              <a:t>&amp;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 dirty="0">
                <a:latin typeface="Consolas,sans-serif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1 </a:t>
            </a:r>
            <a:r>
              <a:rPr lang="en-US" sz="1600" dirty="0">
                <a:latin typeface="Consolas"/>
              </a:rPr>
              <a:t>&amp;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0 </a:t>
            </a:r>
            <a:r>
              <a:rPr lang="en-US" sz="1600" dirty="0">
                <a:latin typeface="Consolas"/>
              </a:rPr>
              <a:t>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 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0 </a:t>
            </a:r>
            <a:r>
              <a:rPr lang="en-US" sz="1600" dirty="0">
                <a:latin typeface="Consolas"/>
              </a:rPr>
              <a:t>&amp;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1 </a:t>
            </a:r>
            <a:r>
              <a:rPr lang="en-US" sz="1600" dirty="0">
                <a:latin typeface="Consolas"/>
              </a:rPr>
              <a:t>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endParaRPr lang="en-US" sz="1600">
              <a:ea typeface="+mn-lt"/>
              <a:cs typeface="+mn-lt"/>
            </a:endParaRPr>
          </a:p>
          <a:p>
            <a:endParaRPr lang="en-US" dirty="0">
              <a:solidFill>
                <a:srgbClr val="0000FF"/>
              </a:solidFill>
              <a:latin typeface="Consolas,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5A291-4869-4324-9F1C-417DD3CCDAA3}"/>
              </a:ext>
            </a:extLst>
          </p:cNvPr>
          <p:cNvSpPr txBox="1"/>
          <p:nvPr/>
        </p:nvSpPr>
        <p:spPr>
          <a:xfrm>
            <a:off x="6364770" y="4552859"/>
            <a:ext cx="36075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/>
              </a:rPr>
              <a:t>int </a:t>
            </a:r>
            <a:r>
              <a:rPr lang="en-US" sz="1600" dirty="0">
                <a:latin typeface="Consolas"/>
              </a:rPr>
              <a:t>result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=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255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&amp;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1;</a:t>
            </a:r>
            <a:r>
              <a:rPr lang="en-US" sz="1600" dirty="0">
                <a:solidFill>
                  <a:schemeClr val="accent6"/>
                </a:solidFill>
                <a:latin typeface="Consolas"/>
              </a:rPr>
              <a:t>//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2ABBF-AD6A-471A-B67B-3BC91DED4D04}"/>
              </a:ext>
            </a:extLst>
          </p:cNvPr>
          <p:cNvSpPr txBox="1"/>
          <p:nvPr/>
        </p:nvSpPr>
        <p:spPr>
          <a:xfrm>
            <a:off x="6093586" y="5152258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1 1 1 1 1 1 1 1</a:t>
            </a:r>
            <a:r>
              <a:rPr lang="en-US" sz="1600" dirty="0">
                <a:latin typeface="Consolas"/>
              </a:rPr>
              <a:t> </a:t>
            </a:r>
          </a:p>
          <a:p>
            <a:r>
              <a:rPr lang="en-US" sz="1600" dirty="0">
                <a:latin typeface="Consolas"/>
              </a:rPr>
              <a:t>&amp;</a:t>
            </a:r>
            <a:r>
              <a:rPr lang="en-US" sz="1600" dirty="0">
                <a:latin typeface="Consolas"/>
                <a:cs typeface="Calibri"/>
              </a:rPr>
              <a:t> </a:t>
            </a:r>
            <a:endParaRPr lang="en-US" sz="1600" u="sng" dirty="0"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  <a:cs typeface="Calibri"/>
              </a:rPr>
              <a:t> 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0</a:t>
            </a:r>
            <a:r>
              <a:rPr lang="en-US" sz="1600" u="sng" dirty="0">
                <a:latin typeface="Consolas"/>
                <a:cs typeface="Calibri"/>
              </a:rPr>
              <a:t> </a:t>
            </a:r>
            <a:r>
              <a:rPr lang="en-US" sz="1600" u="sng" dirty="0">
                <a:solidFill>
                  <a:srgbClr val="0000FF"/>
                </a:solidFill>
                <a:latin typeface="Consolas"/>
                <a:cs typeface="Calibri"/>
              </a:rPr>
              <a:t>1</a:t>
            </a:r>
            <a:endParaRPr lang="en-US" sz="1600" u="sng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16A50-86FF-40CF-AB81-22C4CEC2CC7B}"/>
              </a:ext>
            </a:extLst>
          </p:cNvPr>
          <p:cNvSpPr txBox="1"/>
          <p:nvPr/>
        </p:nvSpPr>
        <p:spPr>
          <a:xfrm>
            <a:off x="9133118" y="5163126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 255 </a:t>
            </a:r>
          </a:p>
          <a:p>
            <a:r>
              <a:rPr lang="en-US" sz="1600" dirty="0">
                <a:latin typeface="Consolas"/>
                <a:cs typeface="Calibri"/>
              </a:rPr>
              <a:t>&amp; 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</a:t>
            </a:r>
            <a:r>
              <a:rPr lang="en-US" sz="1600" u="sng" dirty="0"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 </a:t>
            </a:r>
          </a:p>
          <a:p>
            <a:r>
              <a:rPr lang="en-US" sz="1600" dirty="0">
                <a:latin typeface="Consolas"/>
              </a:rPr>
              <a:t>   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34A07-4021-4296-8928-2BF75D7AC9CB}"/>
              </a:ext>
            </a:extLst>
          </p:cNvPr>
          <p:cNvSpPr txBox="1"/>
          <p:nvPr/>
        </p:nvSpPr>
        <p:spPr>
          <a:xfrm>
            <a:off x="892522" y="2572667"/>
            <a:ext cx="46352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результат</a:t>
            </a:r>
            <a:r>
              <a:rPr lang="en-US" sz="1600" dirty="0">
                <a:ea typeface="+mn-lt"/>
                <a:cs typeface="+mn-lt"/>
              </a:rPr>
              <a:t> = </a:t>
            </a:r>
            <a:r>
              <a:rPr lang="en-US" sz="1600" dirty="0"/>
              <a:t>операнд1 </a:t>
            </a:r>
            <a:r>
              <a:rPr lang="en-US" sz="1600" b="1" dirty="0"/>
              <a:t>&amp;</a:t>
            </a:r>
            <a:r>
              <a:rPr lang="en-US" sz="1600" dirty="0"/>
              <a:t> операнд2</a:t>
            </a:r>
            <a:endParaRPr lang="en-US" sz="1600" dirty="0">
              <a:cs typeface="Calibri"/>
            </a:endParaRPr>
          </a:p>
        </p:txBody>
      </p:sp>
      <p:pic>
        <p:nvPicPr>
          <p:cNvPr id="6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8E611F72-A102-4A4B-950A-C9D8E772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4292"/>
            <a:ext cx="1989483" cy="11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5EE80-E680-49DA-AA0E-BCE902BB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072"/>
          </a:xfrm>
        </p:spPr>
        <p:txBody>
          <a:bodyPr>
            <a:normAutofit/>
          </a:bodyPr>
          <a:lstStyle/>
          <a:p>
            <a:r>
              <a:rPr lang="uk-UA" sz="2600" dirty="0">
                <a:latin typeface="Calibri"/>
                <a:ea typeface="+mj-lt"/>
                <a:cs typeface="+mj-lt"/>
              </a:rPr>
              <a:t>Умовний оператор логічного І-&amp;&amp; / </a:t>
            </a:r>
            <a:r>
              <a:rPr lang="uk-UA" sz="2600" dirty="0" err="1">
                <a:latin typeface="Calibri"/>
                <a:ea typeface="+mj-lt"/>
                <a:cs typeface="+mj-lt"/>
              </a:rPr>
              <a:t>Conditional</a:t>
            </a:r>
            <a:r>
              <a:rPr lang="uk-UA" sz="2600" dirty="0">
                <a:latin typeface="Calibri"/>
                <a:ea typeface="+mj-lt"/>
                <a:cs typeface="+mj-lt"/>
              </a:rPr>
              <a:t> </a:t>
            </a:r>
            <a:r>
              <a:rPr lang="uk-UA" sz="2600" dirty="0" err="1">
                <a:latin typeface="Calibri"/>
                <a:ea typeface="+mj-lt"/>
                <a:cs typeface="+mj-lt"/>
              </a:rPr>
              <a:t>logical</a:t>
            </a:r>
            <a:r>
              <a:rPr lang="uk-UA" sz="2600" dirty="0">
                <a:latin typeface="Calibri"/>
                <a:ea typeface="+mj-lt"/>
                <a:cs typeface="+mj-lt"/>
              </a:rPr>
              <a:t> AND </a:t>
            </a:r>
            <a:r>
              <a:rPr lang="uk-UA" sz="2600" dirty="0" err="1">
                <a:latin typeface="Calibri"/>
                <a:ea typeface="+mj-lt"/>
                <a:cs typeface="+mj-lt"/>
              </a:rPr>
              <a:t>operator</a:t>
            </a:r>
            <a:r>
              <a:rPr lang="uk-UA" sz="2600" dirty="0">
                <a:latin typeface="Calibri"/>
                <a:ea typeface="+mj-lt"/>
                <a:cs typeface="+mj-lt"/>
              </a:rPr>
              <a:t> &amp;&amp;</a:t>
            </a:r>
            <a:endParaRPr lang="uk-UA" sz="26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B03D15-A5D1-4112-8603-8255D712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133"/>
            <a:ext cx="10515600" cy="5158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uk-UA" sz="2000" dirty="0">
                <a:ea typeface="+mn-lt"/>
                <a:cs typeface="+mn-lt"/>
              </a:rPr>
              <a:t>Умовний оператор логічного "i" </a:t>
            </a:r>
            <a:r>
              <a:rPr lang="uk-UA" sz="2000" b="1" dirty="0">
                <a:ea typeface="+mn-lt"/>
                <a:cs typeface="+mn-lt"/>
              </a:rPr>
              <a:t>(</a:t>
            </a:r>
            <a:r>
              <a:rPr lang="uk-UA" sz="2000" b="1" dirty="0">
                <a:highlight>
                  <a:srgbClr val="FFFF00"/>
                </a:highlight>
                <a:ea typeface="+mn-lt"/>
                <a:cs typeface="+mn-lt"/>
              </a:rPr>
              <a:t>&amp;&amp;</a:t>
            </a:r>
            <a:r>
              <a:rPr lang="uk-UA" sz="2000" b="1" dirty="0">
                <a:ea typeface="+mn-lt"/>
                <a:cs typeface="+mn-lt"/>
              </a:rPr>
              <a:t>)</a:t>
            </a:r>
            <a:r>
              <a:rPr lang="uk-UA" sz="2000" dirty="0">
                <a:ea typeface="+mn-lt"/>
                <a:cs typeface="+mn-lt"/>
              </a:rPr>
              <a:t> обчислює логічне "i" для своїх операндів. </a:t>
            </a:r>
            <a:endParaRPr lang="uk-UA" dirty="0">
              <a:ea typeface="+mn-lt"/>
              <a:cs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uk-UA" sz="2000" dirty="0">
                <a:ea typeface="+mn-lt"/>
                <a:cs typeface="+mn-lt"/>
              </a:rPr>
              <a:t>Результат операції </a:t>
            </a:r>
            <a:r>
              <a:rPr lang="uk-UA" sz="2000" b="1" i="1" dirty="0">
                <a:ea typeface="+mn-lt"/>
                <a:cs typeface="+mn-lt"/>
              </a:rPr>
              <a:t>x &amp;&amp; y</a:t>
            </a:r>
            <a:r>
              <a:rPr lang="uk-UA" sz="2000" dirty="0">
                <a:ea typeface="+mn-lt"/>
                <a:cs typeface="+mn-lt"/>
              </a:rPr>
              <a:t> приймає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якщо обидва операнди </a:t>
            </a:r>
            <a:r>
              <a:rPr lang="uk-UA" sz="2000" b="1" i="1" dirty="0">
                <a:ea typeface="+mn-lt"/>
                <a:cs typeface="+mn-lt"/>
              </a:rPr>
              <a:t>x</a:t>
            </a:r>
            <a:r>
              <a:rPr lang="uk-UA" sz="2000" dirty="0">
                <a:ea typeface="+mn-lt"/>
                <a:cs typeface="+mn-lt"/>
              </a:rPr>
              <a:t> і </a:t>
            </a:r>
            <a:r>
              <a:rPr lang="uk-UA" sz="2000" b="1" i="1" dirty="0">
                <a:ea typeface="+mn-lt"/>
                <a:cs typeface="+mn-lt"/>
              </a:rPr>
              <a:t>y</a:t>
            </a:r>
            <a:r>
              <a:rPr lang="uk-UA" sz="2000" dirty="0">
                <a:ea typeface="+mn-lt"/>
                <a:cs typeface="+mn-lt"/>
              </a:rPr>
              <a:t> мають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в іншому випадку результат буде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. </a:t>
            </a:r>
            <a:endParaRPr lang="uk-UA" dirty="0">
              <a:ea typeface="+mn-lt"/>
              <a:cs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uk-UA" sz="2000" dirty="0">
                <a:ea typeface="+mn-lt"/>
                <a:cs typeface="+mn-lt"/>
              </a:rPr>
              <a:t>Якщо </a:t>
            </a:r>
            <a:r>
              <a:rPr lang="uk-UA" sz="2000" b="1" i="1" dirty="0">
                <a:ea typeface="+mn-lt"/>
                <a:cs typeface="+mn-lt"/>
              </a:rPr>
              <a:t>x</a:t>
            </a:r>
            <a:r>
              <a:rPr lang="uk-UA" sz="2000" dirty="0">
                <a:ea typeface="+mn-lt"/>
                <a:cs typeface="+mn-lt"/>
              </a:rPr>
              <a:t> має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, тоді </a:t>
            </a:r>
            <a:r>
              <a:rPr lang="uk-UA" sz="2000" b="1" i="1" dirty="0">
                <a:ea typeface="+mn-lt"/>
                <a:cs typeface="+mn-lt"/>
              </a:rPr>
              <a:t>y</a:t>
            </a:r>
            <a:r>
              <a:rPr lang="uk-UA" sz="2000" dirty="0">
                <a:ea typeface="+mn-lt"/>
                <a:cs typeface="+mn-lt"/>
              </a:rPr>
              <a:t> не обчислюється (не береться до уваги).</a:t>
            </a:r>
            <a:endParaRPr lang="uk-UA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FA5B1-C496-4533-8EC7-7ADB5555287A}"/>
              </a:ext>
            </a:extLst>
          </p:cNvPr>
          <p:cNvSpPr txBox="1"/>
          <p:nvPr/>
        </p:nvSpPr>
        <p:spPr>
          <a:xfrm>
            <a:off x="776810" y="3609975"/>
            <a:ext cx="474487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a = 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&amp;&amp; … </a:t>
            </a:r>
            <a:r>
              <a:rPr lang="uk-UA" sz="16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      // a = </a:t>
            </a:r>
            <a:r>
              <a:rPr lang="uk-UA" sz="1600" dirty="0" err="1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false</a:t>
            </a:r>
            <a:endParaRPr lang="uk-UA" sz="1600" dirty="0">
              <a:solidFill>
                <a:srgbClr val="00B050"/>
              </a:solidFill>
              <a:latin typeface="Segoe UI"/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c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 </a:t>
            </a:r>
            <a:r>
              <a:rPr lang="uk-UA" sz="1600" dirty="0">
                <a:latin typeface="Segoe UI"/>
                <a:cs typeface="Segoe UI"/>
              </a:rPr>
              <a:t>&amp;&amp;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c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false</a:t>
            </a:r>
            <a:endParaRPr lang="uk-UA" sz="1600"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d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 </a:t>
            </a:r>
            <a:r>
              <a:rPr lang="uk-UA" sz="1600" dirty="0">
                <a:latin typeface="Segoe UI"/>
                <a:cs typeface="Segoe UI"/>
              </a:rPr>
              <a:t>&amp;&amp;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d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</a:t>
            </a:r>
            <a:endParaRPr lang="uk-UA" sz="1600" dirty="0" err="1">
              <a:solidFill>
                <a:srgbClr val="00B050"/>
              </a:solidFill>
              <a:ea typeface="+mn-lt"/>
              <a:cs typeface="+mn-lt"/>
            </a:endParaRPr>
          </a:p>
          <a:p>
            <a:endParaRPr lang="uk-UA" dirty="0">
              <a:solidFill>
                <a:srgbClr val="00B050"/>
              </a:solidFill>
              <a:latin typeface="Segoe UI"/>
              <a:ea typeface="+mn-lt"/>
              <a:cs typeface="Segoe UI"/>
            </a:endParaRPr>
          </a:p>
          <a:p>
            <a:endParaRPr lang="uk-UA" dirty="0">
              <a:solidFill>
                <a:srgbClr val="00B050"/>
              </a:solidFill>
              <a:latin typeface="Segoe U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FC71C-86FA-4939-AD23-5D7AAE62B4AA}"/>
              </a:ext>
            </a:extLst>
          </p:cNvPr>
          <p:cNvSpPr txBox="1"/>
          <p:nvPr/>
        </p:nvSpPr>
        <p:spPr>
          <a:xfrm>
            <a:off x="773099" y="3153812"/>
            <a:ext cx="46352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результат</a:t>
            </a:r>
            <a:r>
              <a:rPr lang="en-US" sz="1600" dirty="0">
                <a:ea typeface="+mn-lt"/>
                <a:cs typeface="+mn-lt"/>
              </a:rPr>
              <a:t> = </a:t>
            </a:r>
            <a:r>
              <a:rPr lang="en-US" sz="1600" dirty="0"/>
              <a:t>операнд1 </a:t>
            </a:r>
            <a:r>
              <a:rPr lang="en-US" sz="1600" b="1" dirty="0"/>
              <a:t>&amp;&amp;</a:t>
            </a:r>
            <a:r>
              <a:rPr lang="en-US" sz="1600" dirty="0"/>
              <a:t> операнд2</a:t>
            </a:r>
            <a:endParaRPr lang="en-US" sz="1600" dirty="0">
              <a:cs typeface="Calibri"/>
            </a:endParaRPr>
          </a:p>
        </p:txBody>
      </p:sp>
      <p:pic>
        <p:nvPicPr>
          <p:cNvPr id="4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096917A2-FAF5-4F72-A23A-DDB9AEE7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130" y="5205929"/>
            <a:ext cx="2181717" cy="1239653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E94A1319-BD55-47C2-B16D-E9633E9B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6" y="5432428"/>
            <a:ext cx="2176131" cy="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3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8DEA-0762-4736-8048-D3876F26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189"/>
          </a:xfrm>
        </p:spPr>
        <p:txBody>
          <a:bodyPr/>
          <a:lstStyle/>
          <a:p>
            <a:r>
              <a:rPr lang="en-US" sz="3200" dirty="0" err="1">
                <a:latin typeface="Calibri"/>
                <a:ea typeface="+mj-lt"/>
                <a:cs typeface="+mj-lt"/>
              </a:rPr>
              <a:t>Диз'юнкція</a:t>
            </a:r>
            <a:endParaRPr lang="en-US" sz="3200" dirty="0" err="1">
              <a:latin typeface="Calibri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AA51F-AC06-4518-AE0F-B16625C90144}"/>
              </a:ext>
            </a:extLst>
          </p:cNvPr>
          <p:cNvSpPr txBox="1"/>
          <p:nvPr/>
        </p:nvSpPr>
        <p:spPr>
          <a:xfrm>
            <a:off x="842962" y="1247775"/>
            <a:ext cx="10888851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Диз'юнкція</a:t>
            </a:r>
            <a:r>
              <a:rPr lang="en-US" sz="2000" dirty="0"/>
              <a:t> - </a:t>
            </a:r>
            <a:r>
              <a:rPr lang="en-US" sz="2000" dirty="0" err="1"/>
              <a:t>це</a:t>
            </a:r>
            <a:r>
              <a:rPr lang="en-US" sz="2000" dirty="0"/>
              <a:t> </a:t>
            </a:r>
            <a:r>
              <a:rPr lang="en-US" sz="2000" dirty="0" err="1"/>
              <a:t>логічна</a:t>
            </a:r>
            <a:r>
              <a:rPr lang="en-US" sz="2000" dirty="0"/>
              <a:t> </a:t>
            </a:r>
            <a:r>
              <a:rPr lang="en-US" sz="2000" dirty="0" err="1"/>
              <a:t>операція</a:t>
            </a:r>
            <a:r>
              <a:rPr lang="en-US" sz="2000" dirty="0"/>
              <a:t>, </a:t>
            </a:r>
            <a:r>
              <a:rPr lang="en-US" sz="2000" dirty="0" err="1"/>
              <a:t>що</a:t>
            </a:r>
            <a:r>
              <a:rPr lang="en-US" sz="2000" dirty="0"/>
              <a:t> </a:t>
            </a:r>
            <a:r>
              <a:rPr lang="en-US" sz="2000" dirty="0" err="1"/>
              <a:t>має</a:t>
            </a:r>
            <a:r>
              <a:rPr lang="en-US" sz="2000" dirty="0"/>
              <a:t> </a:t>
            </a:r>
            <a:r>
              <a:rPr lang="en-US" sz="2000" dirty="0" err="1"/>
              <a:t>значення</a:t>
            </a:r>
            <a:r>
              <a:rPr lang="en-US" sz="2000" dirty="0"/>
              <a:t> «1», </a:t>
            </a:r>
            <a:r>
              <a:rPr lang="en-US" sz="2000" dirty="0" err="1"/>
              <a:t>якщо</a:t>
            </a:r>
            <a:r>
              <a:rPr lang="en-US" sz="2000" dirty="0"/>
              <a:t> </a:t>
            </a:r>
            <a:r>
              <a:rPr lang="en-US" sz="2000" dirty="0" err="1"/>
              <a:t>хоча</a:t>
            </a:r>
            <a:r>
              <a:rPr lang="en-US" sz="2000" dirty="0"/>
              <a:t> б </a:t>
            </a:r>
            <a:r>
              <a:rPr lang="en-US" sz="2000" dirty="0" err="1"/>
              <a:t>один</a:t>
            </a:r>
            <a:r>
              <a:rPr lang="en-US" sz="2000" dirty="0"/>
              <a:t> з </a:t>
            </a:r>
            <a:r>
              <a:rPr lang="en-US" sz="2000" dirty="0" err="1"/>
              <a:t>операндів</a:t>
            </a:r>
            <a:r>
              <a:rPr lang="en-US" sz="2000" dirty="0"/>
              <a:t> </a:t>
            </a:r>
            <a:r>
              <a:rPr lang="en-US" sz="2000" dirty="0" err="1"/>
              <a:t>має</a:t>
            </a:r>
            <a:r>
              <a:rPr lang="en-US" sz="2000" dirty="0"/>
              <a:t> </a:t>
            </a:r>
            <a:r>
              <a:rPr lang="en-US" sz="2000" dirty="0" err="1"/>
              <a:t>значення</a:t>
            </a:r>
            <a:r>
              <a:rPr lang="en-US" sz="2000" dirty="0"/>
              <a:t> «1». </a:t>
            </a:r>
            <a:r>
              <a:rPr lang="en-US" sz="2000" dirty="0" err="1"/>
              <a:t>Операція</a:t>
            </a:r>
            <a:r>
              <a:rPr lang="en-US" sz="2000" dirty="0"/>
              <a:t> </a:t>
            </a:r>
            <a:r>
              <a:rPr lang="en-US" sz="2000" dirty="0" err="1"/>
              <a:t>відображає</a:t>
            </a:r>
            <a:r>
              <a:rPr lang="en-US" sz="2000" dirty="0"/>
              <a:t> </a:t>
            </a:r>
            <a:r>
              <a:rPr lang="en-US" sz="2000" dirty="0" err="1"/>
              <a:t>вживання</a:t>
            </a:r>
            <a:r>
              <a:rPr lang="en-US" sz="2000" dirty="0"/>
              <a:t> </a:t>
            </a:r>
            <a:r>
              <a:rPr lang="en-US" sz="2000" dirty="0" err="1"/>
              <a:t>сполучника</a:t>
            </a:r>
            <a:r>
              <a:rPr lang="en-US" sz="2000" dirty="0"/>
              <a:t> «</a:t>
            </a:r>
            <a:r>
              <a:rPr lang="en-US" sz="2000" dirty="0" err="1"/>
              <a:t>або</a:t>
            </a:r>
            <a:r>
              <a:rPr lang="en-US" sz="2000" dirty="0"/>
              <a:t>» в </a:t>
            </a:r>
            <a:r>
              <a:rPr lang="en-US" sz="2000" dirty="0" err="1"/>
              <a:t>логічних</a:t>
            </a:r>
            <a:r>
              <a:rPr lang="en-US" sz="2000" dirty="0"/>
              <a:t> </a:t>
            </a:r>
            <a:r>
              <a:rPr lang="en-US" sz="2000" dirty="0" err="1"/>
              <a:t>висловлюваннях</a:t>
            </a:r>
            <a:r>
              <a:rPr lang="en-US" sz="2000" dirty="0"/>
              <a:t>.</a:t>
            </a:r>
            <a:endParaRPr lang="uk-UA" dirty="0">
              <a:cs typeface="Calibri" panose="020F0502020204030204"/>
            </a:endParaRPr>
          </a:p>
          <a:p>
            <a:pPr>
              <a:spcBef>
                <a:spcPts val="600"/>
              </a:spcBef>
            </a:pPr>
            <a:r>
              <a:rPr lang="uk-UA" sz="2000" dirty="0">
                <a:ea typeface="+mn-lt"/>
                <a:cs typeface="+mn-lt"/>
              </a:rPr>
              <a:t>Синоніми: 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додавання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АБО, </a:t>
            </a:r>
            <a:r>
              <a:rPr lang="en-US" sz="2000" dirty="0" err="1">
                <a:ea typeface="+mn-lt"/>
                <a:cs typeface="+mn-lt"/>
              </a:rPr>
              <a:t>включне</a:t>
            </a:r>
            <a:r>
              <a:rPr lang="en-US" sz="2000" dirty="0">
                <a:ea typeface="+mn-lt"/>
                <a:cs typeface="+mn-lt"/>
              </a:rPr>
              <a:t> АБО, </a:t>
            </a:r>
            <a:r>
              <a:rPr lang="en-US" sz="2000" dirty="0" err="1">
                <a:ea typeface="+mn-lt"/>
                <a:cs typeface="+mn-lt"/>
              </a:rPr>
              <a:t>іноді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просто</a:t>
            </a:r>
            <a:r>
              <a:rPr lang="en-US" sz="2000" dirty="0">
                <a:ea typeface="+mn-lt"/>
                <a:cs typeface="+mn-lt"/>
              </a:rPr>
              <a:t> АБО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6BAAE-863A-4698-A64B-BD734AD5A484}"/>
              </a:ext>
            </a:extLst>
          </p:cNvPr>
          <p:cNvSpPr txBox="1"/>
          <p:nvPr/>
        </p:nvSpPr>
        <p:spPr>
          <a:xfrm>
            <a:off x="841186" y="2911095"/>
            <a:ext cx="7133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Найчастіше зустрічаються такі позначення для операції кон'юнкції:</a:t>
            </a:r>
            <a:endParaRPr lang="uk-UA" dirty="0">
              <a:ea typeface="+mn-lt"/>
              <a:cs typeface="+mn-lt"/>
            </a:endParaRPr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7FF23454-9F0E-4F8E-B033-D1294EC2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362677"/>
            <a:ext cx="4016992" cy="428133"/>
          </a:xfrm>
          <a:prstGeom prst="rect">
            <a:avLst/>
          </a:prstGeom>
        </p:spPr>
      </p:pic>
      <p:pic>
        <p:nvPicPr>
          <p:cNvPr id="9" name="Рисунок 9" descr="Зображення, що містить годинник, клавіатура, висить, малювання&#10;&#10;Опис створено автоматично">
            <a:extLst>
              <a:ext uri="{FF2B5EF4-FFF2-40B4-BE49-F238E27FC236}">
                <a16:creationId xmlns:a16="http://schemas.microsoft.com/office/drawing/2014/main" id="{384DC5DE-DB9F-482F-B47E-F42DCC82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26" y="4523166"/>
            <a:ext cx="1962150" cy="1724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19B37-96EF-4194-94F8-042961BF85AC}"/>
              </a:ext>
            </a:extLst>
          </p:cNvPr>
          <p:cNvSpPr txBox="1"/>
          <p:nvPr/>
        </p:nvSpPr>
        <p:spPr>
          <a:xfrm>
            <a:off x="834789" y="4030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Таблиця істинності</a:t>
            </a:r>
            <a:endParaRPr lang="uk-UA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8FD86EC-F92E-4E69-8573-05C0CB92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569" y="253655"/>
            <a:ext cx="909017" cy="925582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D6FA6438-1B3D-4ACB-82A4-97D07816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422" y="5279296"/>
            <a:ext cx="2300177" cy="9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8DEA-0762-4736-8048-D3876F26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10" y="478856"/>
            <a:ext cx="10515600" cy="611189"/>
          </a:xfrm>
        </p:spPr>
        <p:txBody>
          <a:bodyPr/>
          <a:lstStyle/>
          <a:p>
            <a:r>
              <a:rPr lang="en-US" sz="3200" dirty="0" err="1">
                <a:latin typeface="Calibri"/>
                <a:ea typeface="+mj-lt"/>
                <a:cs typeface="+mj-lt"/>
              </a:rPr>
              <a:t>Оператор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логічного</a:t>
            </a:r>
            <a:r>
              <a:rPr lang="en-US" sz="3200" dirty="0">
                <a:latin typeface="Calibri"/>
                <a:ea typeface="+mj-lt"/>
                <a:cs typeface="+mj-lt"/>
              </a:rPr>
              <a:t> АБО | / Logical OR operator |</a:t>
            </a:r>
            <a:endParaRPr lang="uk-UA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AA51F-AC06-4518-AE0F-B16625C90144}"/>
              </a:ext>
            </a:extLst>
          </p:cNvPr>
          <p:cNvSpPr txBox="1"/>
          <p:nvPr/>
        </p:nvSpPr>
        <p:spPr>
          <a:xfrm>
            <a:off x="581380" y="1190909"/>
            <a:ext cx="10888851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|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обчислює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АБО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всіх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своїх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операндів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uk-UA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ea typeface="+mn-lt"/>
                <a:cs typeface="+mn-lt"/>
              </a:rPr>
              <a:t>Результат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операції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i="1" dirty="0">
                <a:ea typeface="+mn-lt"/>
                <a:cs typeface="+mn-lt"/>
              </a:rPr>
              <a:t>x </a:t>
            </a:r>
            <a:r>
              <a:rPr lang="en-US" sz="2000" b="1" dirty="0">
                <a:ea typeface="+mn-lt"/>
                <a:cs typeface="+mn-lt"/>
              </a:rPr>
              <a:t>|</a:t>
            </a:r>
            <a:r>
              <a:rPr lang="en-US" sz="2000" b="1" i="1" dirty="0">
                <a:ea typeface="+mn-lt"/>
                <a:cs typeface="+mn-lt"/>
              </a:rPr>
              <a:t> 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приймає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якщо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хоча</a:t>
            </a:r>
            <a:r>
              <a:rPr lang="en-US" sz="2000" dirty="0">
                <a:ea typeface="+mn-lt"/>
                <a:cs typeface="+mn-lt"/>
              </a:rPr>
              <a:t> б </a:t>
            </a:r>
            <a:r>
              <a:rPr lang="en-US" sz="2000" dirty="0" err="1">
                <a:ea typeface="+mn-lt"/>
                <a:cs typeface="+mn-lt"/>
              </a:rPr>
              <a:t>один</a:t>
            </a:r>
            <a:r>
              <a:rPr lang="en-US" sz="2000" dirty="0">
                <a:ea typeface="+mn-lt"/>
                <a:cs typeface="+mn-lt"/>
              </a:rPr>
              <a:t> з </a:t>
            </a:r>
            <a:r>
              <a:rPr lang="en-US" sz="2000" dirty="0" err="1">
                <a:ea typeface="+mn-lt"/>
                <a:cs typeface="+mn-lt"/>
              </a:rPr>
              <a:t>операндів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i="1" dirty="0">
                <a:ea typeface="+mn-lt"/>
                <a:cs typeface="+mn-lt"/>
              </a:rPr>
              <a:t>x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або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i="1" dirty="0">
                <a:ea typeface="+mn-lt"/>
                <a:cs typeface="+mn-lt"/>
              </a:rPr>
              <a:t>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en-US" sz="2000" dirty="0">
                <a:ea typeface="+mn-lt"/>
                <a:cs typeface="+mn-lt"/>
              </a:rPr>
              <a:t>, в </a:t>
            </a:r>
            <a:r>
              <a:rPr lang="en-US" sz="2000" dirty="0" err="1">
                <a:ea typeface="+mn-lt"/>
                <a:cs typeface="+mn-lt"/>
              </a:rPr>
              <a:t>іншому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випадку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результат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буде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A6E29-E940-4F91-9D57-5CB9759CE666}"/>
              </a:ext>
            </a:extLst>
          </p:cNvPr>
          <p:cNvSpPr txBox="1"/>
          <p:nvPr/>
        </p:nvSpPr>
        <p:spPr>
          <a:xfrm>
            <a:off x="6157415" y="2461144"/>
            <a:ext cx="37667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a = 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&amp; 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false</a:t>
            </a:r>
            <a:r>
              <a:rPr lang="uk-UA" sz="1600" dirty="0">
                <a:latin typeface="Segoe UI"/>
                <a:ea typeface="+mn-lt"/>
                <a:cs typeface="+mn-lt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 // a = </a:t>
            </a:r>
            <a:r>
              <a:rPr lang="uk-UA" sz="1600" dirty="0" err="1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false</a:t>
            </a:r>
            <a:endParaRPr lang="uk-UA" sz="1600" dirty="0">
              <a:solidFill>
                <a:srgbClr val="00B050"/>
              </a:solidFill>
              <a:latin typeface="Segoe UI"/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b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&amp;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 // b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true</a:t>
            </a:r>
            <a:endParaRPr lang="uk-UA" sz="1600"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c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 </a:t>
            </a:r>
            <a:r>
              <a:rPr lang="uk-UA" sz="1600" dirty="0">
                <a:latin typeface="Segoe UI"/>
                <a:cs typeface="Segoe UI"/>
              </a:rPr>
              <a:t>&amp;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c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true</a:t>
            </a:r>
            <a:endParaRPr lang="uk-UA" sz="1600"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d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 </a:t>
            </a:r>
            <a:r>
              <a:rPr lang="uk-UA" sz="1600" dirty="0">
                <a:latin typeface="Segoe UI"/>
                <a:cs typeface="Segoe UI"/>
              </a:rPr>
              <a:t>&amp;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d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</a:t>
            </a:r>
            <a:endParaRPr lang="uk-UA" sz="1600" dirty="0" err="1">
              <a:solidFill>
                <a:srgbClr val="00B050"/>
              </a:solidFill>
              <a:ea typeface="+mn-lt"/>
              <a:cs typeface="+mn-lt"/>
            </a:endParaRPr>
          </a:p>
          <a:p>
            <a:endParaRPr lang="uk-UA" dirty="0">
              <a:solidFill>
                <a:srgbClr val="00B050"/>
              </a:solidFill>
              <a:latin typeface="Segoe UI"/>
              <a:ea typeface="+mn-lt"/>
              <a:cs typeface="Segoe UI"/>
            </a:endParaRPr>
          </a:p>
          <a:p>
            <a:endParaRPr lang="uk-UA" dirty="0">
              <a:solidFill>
                <a:srgbClr val="00B050"/>
              </a:solidFill>
              <a:latin typeface="Segoe U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08477-2E57-43AA-A646-BAC3471BC006}"/>
              </a:ext>
            </a:extLst>
          </p:cNvPr>
          <p:cNvSpPr txBox="1"/>
          <p:nvPr/>
        </p:nvSpPr>
        <p:spPr>
          <a:xfrm>
            <a:off x="623269" y="2629837"/>
            <a:ext cx="46352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результат</a:t>
            </a:r>
            <a:r>
              <a:rPr lang="en-US" sz="1600" dirty="0">
                <a:ea typeface="+mn-lt"/>
                <a:cs typeface="+mn-lt"/>
              </a:rPr>
              <a:t> = </a:t>
            </a:r>
            <a:r>
              <a:rPr lang="en-US" sz="1600" dirty="0"/>
              <a:t>операнд1 </a:t>
            </a:r>
            <a:r>
              <a:rPr lang="en-US" sz="1600" b="1" dirty="0"/>
              <a:t>|</a:t>
            </a:r>
            <a:r>
              <a:rPr lang="en-US" sz="1600" dirty="0"/>
              <a:t> операнд2</a:t>
            </a:r>
            <a:endParaRPr lang="en-US" sz="16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0F5BC-7F4E-4052-9D60-0338172BE961}"/>
              </a:ext>
            </a:extLst>
          </p:cNvPr>
          <p:cNvSpPr txBox="1"/>
          <p:nvPr/>
        </p:nvSpPr>
        <p:spPr>
          <a:xfrm>
            <a:off x="584579" y="4053385"/>
            <a:ext cx="10749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операндів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цілочисельних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типів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|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обчислює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побітовое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АБО </a:t>
            </a:r>
            <a:r>
              <a:rPr lang="en-US" sz="2000" dirty="0" err="1">
                <a:ea typeface="+mn-lt"/>
                <a:cs typeface="+mn-lt"/>
              </a:rPr>
              <a:t>своїх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операндів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uk-UA" dirty="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7F3BE-E2A4-47FD-A373-42ED6F42C506}"/>
              </a:ext>
            </a:extLst>
          </p:cNvPr>
          <p:cNvSpPr txBox="1"/>
          <p:nvPr/>
        </p:nvSpPr>
        <p:spPr>
          <a:xfrm>
            <a:off x="658230" y="4742816"/>
            <a:ext cx="274320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 dirty="0">
                <a:latin typeface="Consolas,sans-serif"/>
              </a:rPr>
              <a:t>|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 dirty="0">
                <a:latin typeface="Consolas,sans-serif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 dirty="0">
                <a:latin typeface="Consolas,sans-serif"/>
              </a:rPr>
              <a:t>|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 dirty="0">
                <a:latin typeface="Consolas,sans-serif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1 </a:t>
            </a:r>
            <a:r>
              <a:rPr lang="en-US" sz="1600" dirty="0">
                <a:latin typeface="Consolas"/>
              </a:rPr>
              <a:t>|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0 </a:t>
            </a:r>
            <a:r>
              <a:rPr lang="en-US" sz="1600" dirty="0">
                <a:latin typeface="Consolas"/>
              </a:rPr>
              <a:t>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  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0 </a:t>
            </a:r>
            <a:r>
              <a:rPr lang="en-US" sz="1600" dirty="0">
                <a:latin typeface="Consolas"/>
              </a:rPr>
              <a:t>|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1 </a:t>
            </a:r>
            <a:r>
              <a:rPr lang="en-US" sz="1600" dirty="0">
                <a:latin typeface="Consolas"/>
              </a:rPr>
              <a:t>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</a:t>
            </a:r>
            <a:endParaRPr lang="en-US" sz="160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Consolas,sans-serif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E4761-7871-4695-8304-892F0E671362}"/>
              </a:ext>
            </a:extLst>
          </p:cNvPr>
          <p:cNvSpPr txBox="1"/>
          <p:nvPr/>
        </p:nvSpPr>
        <p:spPr>
          <a:xfrm>
            <a:off x="2684167" y="4933672"/>
            <a:ext cx="33459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chemeClr val="accent1"/>
                </a:solidFill>
                <a:latin typeface="Consolas"/>
              </a:rPr>
              <a:t>int </a:t>
            </a:r>
            <a:r>
              <a:rPr lang="en-US" sz="1600" dirty="0">
                <a:latin typeface="Consolas"/>
              </a:rPr>
              <a:t>result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=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2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|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1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2A663-210F-4291-ACD8-006367A9F7F2}"/>
              </a:ext>
            </a:extLst>
          </p:cNvPr>
          <p:cNvSpPr txBox="1"/>
          <p:nvPr/>
        </p:nvSpPr>
        <p:spPr>
          <a:xfrm>
            <a:off x="6098950" y="4889343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  0 0 0 0 0 0 1 0 </a:t>
            </a:r>
            <a:endParaRPr lang="uk-UA" sz="1600">
              <a:latin typeface="Consolas"/>
            </a:endParaRPr>
          </a:p>
          <a:p>
            <a:r>
              <a:rPr lang="en-US" sz="1600" dirty="0">
                <a:latin typeface="Consolas"/>
                <a:cs typeface="Calibri"/>
              </a:rPr>
              <a:t>|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</a:t>
            </a:r>
            <a:r>
              <a:rPr lang="en-US" sz="1600" u="sng" dirty="0">
                <a:latin typeface="Consolas"/>
              </a:rPr>
              <a:t>0 0 0 0 0 0 0 1</a:t>
            </a:r>
          </a:p>
          <a:p>
            <a:r>
              <a:rPr lang="en-US" sz="1600" dirty="0">
                <a:latin typeface="Consolas"/>
              </a:rPr>
              <a:t>   0 0 0 0 0 0 1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C9C96-2437-408B-91F3-6021219A7495}"/>
              </a:ext>
            </a:extLst>
          </p:cNvPr>
          <p:cNvSpPr txBox="1"/>
          <p:nvPr/>
        </p:nvSpPr>
        <p:spPr>
          <a:xfrm>
            <a:off x="9147790" y="4879053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  2 </a:t>
            </a:r>
          </a:p>
          <a:p>
            <a:r>
              <a:rPr lang="en-US" sz="1600" dirty="0">
                <a:latin typeface="Consolas"/>
                <a:cs typeface="Calibri"/>
              </a:rPr>
              <a:t>|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</a:t>
            </a:r>
            <a:r>
              <a:rPr lang="en-US" sz="1600" u="sng" dirty="0">
                <a:latin typeface="Consolas"/>
              </a:rPr>
              <a:t>1</a:t>
            </a:r>
          </a:p>
          <a:p>
            <a:r>
              <a:rPr lang="en-US" sz="1600" dirty="0">
                <a:latin typeface="Consolas"/>
              </a:rPr>
              <a:t>   3</a:t>
            </a:r>
          </a:p>
        </p:txBody>
      </p:sp>
      <p:pic>
        <p:nvPicPr>
          <p:cNvPr id="5" name="Рисунок 4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3AF68DFC-B958-4F46-A24C-C39BAE07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69" y="253655"/>
            <a:ext cx="909017" cy="9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5EE80-E680-49DA-AA0E-BCE902BB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072"/>
          </a:xfrm>
        </p:spPr>
        <p:txBody>
          <a:bodyPr>
            <a:normAutofit/>
          </a:bodyPr>
          <a:lstStyle/>
          <a:p>
            <a:r>
              <a:rPr lang="uk-UA" sz="2600" dirty="0">
                <a:latin typeface="Calibri"/>
                <a:ea typeface="+mj-lt"/>
                <a:cs typeface="+mj-lt"/>
              </a:rPr>
              <a:t>Умовний оператор логічного АБО || / </a:t>
            </a:r>
            <a:r>
              <a:rPr lang="uk-UA" sz="2600" dirty="0" err="1">
                <a:latin typeface="Calibri"/>
                <a:ea typeface="+mj-lt"/>
                <a:cs typeface="+mj-lt"/>
              </a:rPr>
              <a:t>Conditional</a:t>
            </a:r>
            <a:r>
              <a:rPr lang="uk-UA" sz="2600" dirty="0">
                <a:latin typeface="Calibri"/>
                <a:ea typeface="+mj-lt"/>
                <a:cs typeface="+mj-lt"/>
              </a:rPr>
              <a:t> </a:t>
            </a:r>
            <a:r>
              <a:rPr lang="uk-UA" sz="2600" dirty="0" err="1">
                <a:latin typeface="Calibri"/>
                <a:ea typeface="+mj-lt"/>
                <a:cs typeface="+mj-lt"/>
              </a:rPr>
              <a:t>logical</a:t>
            </a:r>
            <a:r>
              <a:rPr lang="uk-UA" sz="2600" dirty="0">
                <a:latin typeface="Calibri"/>
                <a:ea typeface="+mj-lt"/>
                <a:cs typeface="+mj-lt"/>
              </a:rPr>
              <a:t> OR </a:t>
            </a:r>
            <a:r>
              <a:rPr lang="uk-UA" sz="2600" dirty="0" err="1">
                <a:latin typeface="Calibri"/>
                <a:ea typeface="+mj-lt"/>
                <a:cs typeface="+mj-lt"/>
              </a:rPr>
              <a:t>operator</a:t>
            </a:r>
            <a:r>
              <a:rPr lang="uk-UA" sz="2600" dirty="0">
                <a:latin typeface="Calibri"/>
                <a:ea typeface="+mj-lt"/>
                <a:cs typeface="+mj-lt"/>
              </a:rPr>
              <a:t> ||</a:t>
            </a:r>
            <a:endParaRPr lang="uk-UA" sz="2600" dirty="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B03D15-A5D1-4112-8603-8255D712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133"/>
            <a:ext cx="10515600" cy="5158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Умовний оператор логічного АБО </a:t>
            </a:r>
            <a:r>
              <a:rPr lang="uk-UA" sz="2000" b="1" dirty="0">
                <a:ea typeface="+mn-lt"/>
                <a:cs typeface="+mn-lt"/>
              </a:rPr>
              <a:t>(</a:t>
            </a:r>
            <a:r>
              <a:rPr lang="uk-UA" sz="2000" b="1" dirty="0">
                <a:highlight>
                  <a:srgbClr val="FFFF00"/>
                </a:highlight>
                <a:ea typeface="+mn-lt"/>
                <a:cs typeface="+mn-lt"/>
              </a:rPr>
              <a:t>||</a:t>
            </a:r>
            <a:r>
              <a:rPr lang="uk-UA" sz="2000" b="1" dirty="0">
                <a:ea typeface="+mn-lt"/>
                <a:cs typeface="+mn-lt"/>
              </a:rPr>
              <a:t>)</a:t>
            </a:r>
            <a:r>
              <a:rPr lang="uk-UA" sz="2000" dirty="0">
                <a:ea typeface="+mn-lt"/>
                <a:cs typeface="+mn-lt"/>
              </a:rPr>
              <a:t> обчислює логічне АБО для своїх операндів. 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Результат операції </a:t>
            </a:r>
            <a:r>
              <a:rPr lang="uk-UA" sz="2000" b="1" i="1" dirty="0">
                <a:ea typeface="+mn-lt"/>
                <a:cs typeface="+mn-lt"/>
              </a:rPr>
              <a:t>x </a:t>
            </a:r>
            <a:r>
              <a:rPr lang="uk-UA" sz="2000" b="1" dirty="0">
                <a:ea typeface="+mn-lt"/>
                <a:cs typeface="+mn-lt"/>
              </a:rPr>
              <a:t>||</a:t>
            </a:r>
            <a:r>
              <a:rPr lang="uk-UA" sz="2000" b="1" i="1" dirty="0">
                <a:ea typeface="+mn-lt"/>
                <a:cs typeface="+mn-lt"/>
              </a:rPr>
              <a:t> y</a:t>
            </a:r>
            <a:r>
              <a:rPr lang="uk-UA" sz="2000" dirty="0">
                <a:ea typeface="+mn-lt"/>
                <a:cs typeface="+mn-lt"/>
              </a:rPr>
              <a:t> приймає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якщо хоча б один з операторів </a:t>
            </a:r>
            <a:r>
              <a:rPr lang="uk-UA" sz="2000" b="1" i="1" dirty="0">
                <a:ea typeface="+mn-lt"/>
                <a:cs typeface="+mn-lt"/>
              </a:rPr>
              <a:t>x </a:t>
            </a:r>
            <a:r>
              <a:rPr lang="uk-UA" sz="2000" dirty="0">
                <a:ea typeface="+mn-lt"/>
                <a:cs typeface="+mn-lt"/>
              </a:rPr>
              <a:t>або</a:t>
            </a:r>
            <a:r>
              <a:rPr lang="uk-UA" sz="2000" b="1" i="1" dirty="0">
                <a:ea typeface="+mn-lt"/>
                <a:cs typeface="+mn-lt"/>
              </a:rPr>
              <a:t> y</a:t>
            </a:r>
            <a:r>
              <a:rPr lang="uk-UA" sz="2000" dirty="0">
                <a:ea typeface="+mn-lt"/>
                <a:cs typeface="+mn-lt"/>
              </a:rPr>
              <a:t> має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в іншому випадку результат буде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. </a:t>
            </a:r>
            <a:endParaRPr lang="uk-UA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Якщо </a:t>
            </a:r>
            <a:r>
              <a:rPr lang="uk-UA" sz="2000" b="1" dirty="0">
                <a:ea typeface="+mn-lt"/>
                <a:cs typeface="+mn-lt"/>
              </a:rPr>
              <a:t>x </a:t>
            </a:r>
            <a:r>
              <a:rPr lang="uk-UA" sz="2000" dirty="0">
                <a:ea typeface="+mn-lt"/>
                <a:cs typeface="+mn-lt"/>
              </a:rPr>
              <a:t>має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, тоді </a:t>
            </a:r>
            <a:r>
              <a:rPr lang="uk-UA" sz="2000" b="1" dirty="0">
                <a:ea typeface="+mn-lt"/>
                <a:cs typeface="+mn-lt"/>
              </a:rPr>
              <a:t>y</a:t>
            </a:r>
            <a:r>
              <a:rPr lang="uk-UA" sz="2000" dirty="0">
                <a:ea typeface="+mn-lt"/>
                <a:cs typeface="+mn-lt"/>
              </a:rPr>
              <a:t> не обчислюється (не береться до уваги).</a:t>
            </a:r>
            <a:endParaRPr lang="uk-UA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FA5B1-C496-4533-8EC7-7ADB5555287A}"/>
              </a:ext>
            </a:extLst>
          </p:cNvPr>
          <p:cNvSpPr txBox="1"/>
          <p:nvPr/>
        </p:nvSpPr>
        <p:spPr>
          <a:xfrm>
            <a:off x="808207" y="3557197"/>
            <a:ext cx="3766782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uk-UA" sz="1600" dirty="0">
                <a:latin typeface="Segoe UI"/>
                <a:ea typeface="+mn-lt"/>
                <a:cs typeface="+mn-lt"/>
              </a:rPr>
              <a:t>a = 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ea typeface="+mn-lt"/>
                <a:cs typeface="Segoe UI"/>
              </a:rPr>
              <a:t>true</a:t>
            </a:r>
            <a:r>
              <a:rPr lang="uk-UA" sz="1600" dirty="0">
                <a:solidFill>
                  <a:schemeClr val="accent1"/>
                </a:solidFill>
                <a:latin typeface="Segoe UI"/>
                <a:ea typeface="+mn-lt"/>
                <a:cs typeface="Segoe UI"/>
              </a:rPr>
              <a:t>  </a:t>
            </a:r>
            <a:r>
              <a:rPr lang="uk-UA" sz="1600" dirty="0">
                <a:latin typeface="Segoe UI"/>
                <a:ea typeface="+mn-lt"/>
                <a:cs typeface="+mn-lt"/>
              </a:rPr>
              <a:t>|| … </a:t>
            </a:r>
            <a:r>
              <a:rPr lang="uk-UA" sz="16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ea typeface="+mn-lt"/>
                <a:cs typeface="+mn-lt"/>
              </a:rPr>
              <a:t>      // a = </a:t>
            </a:r>
            <a:r>
              <a:rPr lang="uk-UA" sz="1600" dirty="0" err="1">
                <a:solidFill>
                  <a:srgbClr val="00B050"/>
                </a:solidFill>
                <a:latin typeface="Segoe UI"/>
                <a:ea typeface="+mn-lt"/>
                <a:cs typeface="Segoe UI"/>
              </a:rPr>
              <a:t>true</a:t>
            </a:r>
            <a:r>
              <a:rPr lang="uk-UA" sz="1600" dirty="0">
                <a:solidFill>
                  <a:srgbClr val="00B050"/>
                </a:solidFill>
                <a:latin typeface="Segoe UI"/>
                <a:ea typeface="+mn-lt"/>
                <a:cs typeface="Segoe UI"/>
              </a:rPr>
              <a:t> </a:t>
            </a:r>
            <a:endParaRPr lang="uk-UA" sz="1600" dirty="0">
              <a:solidFill>
                <a:srgbClr val="00B050"/>
              </a:solidFill>
              <a:latin typeface="Segoe UI"/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c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|| 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c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false</a:t>
            </a:r>
            <a:endParaRPr lang="uk-UA" sz="1600">
              <a:ea typeface="+mn-lt"/>
              <a:cs typeface="+mn-lt"/>
            </a:endParaRPr>
          </a:p>
          <a:p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bool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d =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false</a:t>
            </a:r>
            <a:r>
              <a:rPr lang="uk-UA" sz="1600" dirty="0">
                <a:solidFill>
                  <a:schemeClr val="accent1"/>
                </a:solidFill>
                <a:latin typeface="Segoe UI"/>
                <a:cs typeface="Segoe UI"/>
              </a:rPr>
              <a:t> </a:t>
            </a:r>
            <a:r>
              <a:rPr lang="uk-UA" sz="1600" dirty="0">
                <a:latin typeface="Segoe UI"/>
                <a:cs typeface="Segoe UI"/>
              </a:rPr>
              <a:t>||  </a:t>
            </a:r>
            <a:r>
              <a:rPr lang="uk-UA" sz="1600" dirty="0" err="1">
                <a:solidFill>
                  <a:schemeClr val="accent1"/>
                </a:solidFill>
                <a:latin typeface="Segoe UI"/>
                <a:cs typeface="Segoe UI"/>
              </a:rPr>
              <a:t>true</a:t>
            </a:r>
            <a:r>
              <a:rPr lang="uk-UA" sz="1600" dirty="0">
                <a:latin typeface="Segoe UI"/>
                <a:cs typeface="Segoe UI"/>
              </a:rPr>
              <a:t>;</a:t>
            </a:r>
            <a:r>
              <a:rPr lang="uk-UA" sz="1600" dirty="0">
                <a:solidFill>
                  <a:srgbClr val="00B050"/>
                </a:solidFill>
                <a:latin typeface="Segoe UI"/>
                <a:cs typeface="Segoe UI"/>
              </a:rPr>
              <a:t> //  d = </a:t>
            </a:r>
            <a:r>
              <a:rPr lang="uk-UA" sz="1600" dirty="0" err="1">
                <a:solidFill>
                  <a:srgbClr val="00B050"/>
                </a:solidFill>
                <a:latin typeface="Segoe UI"/>
                <a:cs typeface="Segoe UI"/>
              </a:rPr>
              <a:t>true</a:t>
            </a:r>
            <a:r>
              <a:rPr lang="uk-UA" dirty="0">
                <a:solidFill>
                  <a:srgbClr val="00B050"/>
                </a:solidFill>
                <a:latin typeface="Segoe UI"/>
                <a:cs typeface="Segoe UI"/>
              </a:rPr>
              <a:t> </a:t>
            </a:r>
            <a:endParaRPr lang="uk-UA" dirty="0" err="1">
              <a:solidFill>
                <a:srgbClr val="00B050"/>
              </a:solidFill>
              <a:ea typeface="+mn-lt"/>
              <a:cs typeface="+mn-lt"/>
            </a:endParaRPr>
          </a:p>
          <a:p>
            <a:endParaRPr lang="uk-UA" dirty="0">
              <a:solidFill>
                <a:srgbClr val="00B050"/>
              </a:solidFill>
              <a:latin typeface="Segoe UI"/>
              <a:ea typeface="+mn-lt"/>
              <a:cs typeface="Segoe UI"/>
            </a:endParaRPr>
          </a:p>
          <a:p>
            <a:endParaRPr lang="uk-UA" dirty="0">
              <a:solidFill>
                <a:srgbClr val="00B050"/>
              </a:solidFill>
              <a:latin typeface="Segoe U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FC71C-86FA-4939-AD23-5D7AAE62B4AA}"/>
              </a:ext>
            </a:extLst>
          </p:cNvPr>
          <p:cNvSpPr txBox="1"/>
          <p:nvPr/>
        </p:nvSpPr>
        <p:spPr>
          <a:xfrm>
            <a:off x="812779" y="2963890"/>
            <a:ext cx="46352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результат</a:t>
            </a:r>
            <a:r>
              <a:rPr lang="en-US" sz="1600" dirty="0">
                <a:ea typeface="+mn-lt"/>
                <a:cs typeface="+mn-lt"/>
              </a:rPr>
              <a:t> = </a:t>
            </a:r>
            <a:r>
              <a:rPr lang="en-US" sz="1600" dirty="0"/>
              <a:t>операнд1 </a:t>
            </a:r>
            <a:r>
              <a:rPr lang="en-US" sz="1600" b="1" dirty="0"/>
              <a:t>|| </a:t>
            </a:r>
            <a:r>
              <a:rPr lang="en-US" sz="1600" dirty="0"/>
              <a:t>операнд2</a:t>
            </a:r>
            <a:endParaRPr lang="en-US" sz="2000" dirty="0">
              <a:cs typeface="Calibri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FDA67C7-B9C8-40D1-8604-7B8C9BC7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8" y="5426648"/>
            <a:ext cx="2007204" cy="835004"/>
          </a:xfrm>
          <a:prstGeom prst="rect">
            <a:avLst/>
          </a:prstGeom>
        </p:spPr>
      </p:pic>
      <p:pic>
        <p:nvPicPr>
          <p:cNvPr id="10" name="Рисунок 4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67BFE8A0-9F78-480D-A3B5-C8E62ABD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309" y="5430479"/>
            <a:ext cx="909017" cy="9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9F45-4C20-4C5A-BA84-31F1CC46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365125"/>
            <a:ext cx="10526973" cy="604614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Calibri"/>
                <a:ea typeface="+mj-lt"/>
                <a:cs typeface="+mj-lt"/>
              </a:rPr>
              <a:t>Оператор</a:t>
            </a:r>
            <a:r>
              <a:rPr lang="en-US" sz="2600" dirty="0">
                <a:latin typeface="Calibri"/>
                <a:ea typeface="+mj-lt"/>
                <a:cs typeface="+mj-lt"/>
              </a:rPr>
              <a:t> </a:t>
            </a:r>
            <a:r>
              <a:rPr lang="en-US" sz="2600" dirty="0" err="1">
                <a:latin typeface="Calibri"/>
                <a:ea typeface="+mj-lt"/>
                <a:cs typeface="+mj-lt"/>
              </a:rPr>
              <a:t>логічного</a:t>
            </a:r>
            <a:r>
              <a:rPr lang="en-US" sz="2600" dirty="0">
                <a:latin typeface="Calibri"/>
                <a:ea typeface="+mj-lt"/>
                <a:cs typeface="+mj-lt"/>
              </a:rPr>
              <a:t> </a:t>
            </a:r>
            <a:r>
              <a:rPr lang="en-US" sz="2600" dirty="0" err="1">
                <a:latin typeface="Calibri"/>
                <a:ea typeface="+mj-lt"/>
                <a:cs typeface="+mj-lt"/>
              </a:rPr>
              <a:t>виключного</a:t>
            </a:r>
            <a:r>
              <a:rPr lang="en-US" sz="2600" dirty="0">
                <a:latin typeface="Calibri"/>
                <a:ea typeface="+mj-lt"/>
                <a:cs typeface="+mj-lt"/>
              </a:rPr>
              <a:t> АБО ^ / Logical exclusion operator OR ^</a:t>
            </a:r>
            <a:endParaRPr lang="uk-UA" sz="260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71B0-D5A2-46E1-B099-7006310D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95" y="1180443"/>
            <a:ext cx="10652077" cy="4465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^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обчислює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виключне</a:t>
            </a:r>
            <a:r>
              <a:rPr lang="en-US" sz="2000" dirty="0">
                <a:ea typeface="+mn-lt"/>
                <a:cs typeface="+mn-lt"/>
              </a:rPr>
              <a:t> АБО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всіх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своїх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операндів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повертаючи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i="1" dirty="0">
                <a:ea typeface="+mn-lt"/>
                <a:cs typeface="+mn-lt"/>
              </a:rPr>
              <a:t>x ^ 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якщо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x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 </a:t>
            </a:r>
            <a:r>
              <a:rPr lang="en-US" sz="2000" dirty="0">
                <a:ea typeface="+mn-lt"/>
                <a:cs typeface="+mn-lt"/>
              </a:rPr>
              <a:t>і </a:t>
            </a:r>
            <a:r>
              <a:rPr lang="en-US" sz="2000" b="1" dirty="0">
                <a:ea typeface="+mn-lt"/>
                <a:cs typeface="+mn-lt"/>
              </a:rPr>
              <a:t>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false </a:t>
            </a:r>
            <a:r>
              <a:rPr lang="en-US" sz="2000" dirty="0" err="1">
                <a:ea typeface="+mn-lt"/>
                <a:cs typeface="+mn-lt"/>
              </a:rPr>
              <a:t>або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x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false </a:t>
            </a:r>
            <a:r>
              <a:rPr lang="en-US" sz="2000" dirty="0">
                <a:ea typeface="+mn-lt"/>
                <a:cs typeface="+mn-lt"/>
              </a:rPr>
              <a:t>і </a:t>
            </a:r>
            <a:r>
              <a:rPr lang="en-US" sz="2000" b="1" dirty="0">
                <a:ea typeface="+mn-lt"/>
                <a:cs typeface="+mn-lt"/>
              </a:rPr>
              <a:t>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значення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en-US" sz="2000" dirty="0">
                <a:ea typeface="+mn-lt"/>
                <a:cs typeface="+mn-lt"/>
              </a:rPr>
              <a:t>, в </a:t>
            </a:r>
            <a:r>
              <a:rPr lang="en-US" sz="2000" dirty="0" err="1">
                <a:ea typeface="+mn-lt"/>
                <a:cs typeface="+mn-lt"/>
              </a:rPr>
              <a:t>іншому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випадку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результат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буде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9F335-2C84-4028-A8A7-00A509017DB7}"/>
              </a:ext>
            </a:extLst>
          </p:cNvPr>
          <p:cNvSpPr txBox="1"/>
          <p:nvPr/>
        </p:nvSpPr>
        <p:spPr>
          <a:xfrm>
            <a:off x="845306" y="2697123"/>
            <a:ext cx="46135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операнд1 </a:t>
            </a:r>
            <a:r>
              <a:rPr lang="en-US" sz="1600" b="1" dirty="0"/>
              <a:t>^</a:t>
            </a:r>
            <a:r>
              <a:rPr lang="en-US" sz="1600" dirty="0"/>
              <a:t> операнд2 = </a:t>
            </a:r>
            <a:r>
              <a:rPr lang="en-US" sz="1600" dirty="0" err="1"/>
              <a:t>результат</a:t>
            </a:r>
            <a:endParaRPr lang="en-US" sz="1600" i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129D5-0C52-49ED-A8F2-1E287835532F}"/>
              </a:ext>
            </a:extLst>
          </p:cNvPr>
          <p:cNvSpPr txBox="1"/>
          <p:nvPr/>
        </p:nvSpPr>
        <p:spPr>
          <a:xfrm>
            <a:off x="850490" y="3751532"/>
            <a:ext cx="8388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Таблиця</a:t>
            </a:r>
            <a:r>
              <a:rPr lang="en-US" dirty="0"/>
              <a:t> </a:t>
            </a:r>
            <a:r>
              <a:rPr lang="en-US" dirty="0" err="1"/>
              <a:t>істинності</a:t>
            </a:r>
            <a:endParaRPr lang="en-US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E0BAF-0F79-44A3-A9FB-ED34B2F34C03}"/>
              </a:ext>
            </a:extLst>
          </p:cNvPr>
          <p:cNvSpPr txBox="1"/>
          <p:nvPr/>
        </p:nvSpPr>
        <p:spPr>
          <a:xfrm>
            <a:off x="823232" y="4288327"/>
            <a:ext cx="33547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true</a:t>
            </a:r>
            <a:r>
              <a:rPr lang="en-US" sz="1600" dirty="0">
                <a:latin typeface="Consolas,sans-serif"/>
              </a:rPr>
              <a:t>  ^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true</a:t>
            </a:r>
            <a:r>
              <a:rPr lang="en-US" sz="1600" dirty="0">
                <a:latin typeface="Consolas,sans-serif"/>
              </a:rPr>
              <a:t>  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false </a:t>
            </a:r>
            <a:endParaRPr lang="en-US" sz="1600" dirty="0">
              <a:latin typeface="Consolas,sans-serif"/>
            </a:endParaRPr>
          </a:p>
          <a:p>
            <a:endParaRPr lang="en-US" sz="1600"/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false</a:t>
            </a:r>
            <a:r>
              <a:rPr lang="en-US" sz="1600" dirty="0">
                <a:latin typeface="Consolas,sans-serif"/>
              </a:rPr>
              <a:t> ^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false</a:t>
            </a:r>
            <a:r>
              <a:rPr lang="en-US" sz="1600" dirty="0">
                <a:latin typeface="Consolas,sans-serif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false</a:t>
            </a:r>
            <a:r>
              <a:rPr lang="en-US" sz="1600" dirty="0">
                <a:latin typeface="Consolas,sans-serif"/>
              </a:rPr>
              <a:t> </a:t>
            </a:r>
            <a:endParaRPr lang="en-US" sz="1600" dirty="0">
              <a:solidFill>
                <a:srgbClr val="0000FF"/>
              </a:solidFill>
              <a:latin typeface="Consolas,sans-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1DCF-52F4-4A30-B4B3-ADA1D2E5B5D9}"/>
              </a:ext>
            </a:extLst>
          </p:cNvPr>
          <p:cNvSpPr txBox="1"/>
          <p:nvPr/>
        </p:nvSpPr>
        <p:spPr>
          <a:xfrm>
            <a:off x="4488457" y="4292912"/>
            <a:ext cx="31956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 ^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  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endParaRPr lang="uk-UA" sz="16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  ^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 </a:t>
            </a:r>
            <a:endParaRPr lang="uk-UA" sz="1600" dirty="0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4FEF7D1-82C3-4AEB-A2A3-67B40A5F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09" y="5188350"/>
            <a:ext cx="2743200" cy="10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89E-D2E4-4C76-A15C-7A6FD265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365125"/>
            <a:ext cx="10491788" cy="67072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Calibri"/>
                <a:ea typeface="+mj-lt"/>
                <a:cs typeface="+mj-lt"/>
              </a:rPr>
              <a:t>Оператор</a:t>
            </a:r>
            <a:r>
              <a:rPr lang="en-US" sz="2600" dirty="0">
                <a:latin typeface="Calibri"/>
                <a:ea typeface="+mj-lt"/>
                <a:cs typeface="+mj-lt"/>
              </a:rPr>
              <a:t> </a:t>
            </a:r>
            <a:r>
              <a:rPr lang="en-US" sz="2600" dirty="0" err="1">
                <a:latin typeface="Calibri"/>
                <a:ea typeface="+mj-lt"/>
                <a:cs typeface="+mj-lt"/>
              </a:rPr>
              <a:t>побітового</a:t>
            </a:r>
            <a:r>
              <a:rPr lang="en-US" sz="2600" dirty="0">
                <a:latin typeface="Calibri"/>
                <a:ea typeface="+mj-lt"/>
                <a:cs typeface="+mj-lt"/>
              </a:rPr>
              <a:t> </a:t>
            </a:r>
            <a:r>
              <a:rPr lang="en-US" sz="2600" dirty="0" err="1">
                <a:latin typeface="Calibri"/>
                <a:ea typeface="+mj-lt"/>
                <a:cs typeface="Calibri"/>
              </a:rPr>
              <a:t>виключного</a:t>
            </a:r>
            <a:r>
              <a:rPr lang="en-US" sz="2600" dirty="0">
                <a:latin typeface="Calibri"/>
                <a:ea typeface="+mj-lt"/>
                <a:cs typeface="Calibri"/>
              </a:rPr>
              <a:t> </a:t>
            </a:r>
            <a:r>
              <a:rPr lang="en-US" sz="2600" dirty="0">
                <a:latin typeface="Calibri"/>
                <a:ea typeface="+mj-lt"/>
                <a:cs typeface="+mj-lt"/>
              </a:rPr>
              <a:t>АБО ^ / </a:t>
            </a:r>
            <a:r>
              <a:rPr lang="en-US" sz="2600" dirty="0">
                <a:latin typeface="Calibri"/>
                <a:cs typeface="Calibri"/>
              </a:rPr>
              <a:t>Bitwise </a:t>
            </a:r>
            <a:r>
              <a:rPr lang="en-US" sz="2600" dirty="0">
                <a:latin typeface="Calibri"/>
                <a:ea typeface="+mj-lt"/>
                <a:cs typeface="+mj-lt"/>
              </a:rPr>
              <a:t>exclusion operator OR ^</a:t>
            </a:r>
            <a:endParaRPr lang="uk-UA" sz="2600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24F8-B957-4E8C-B110-D9E9D81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82" y="1134029"/>
            <a:ext cx="10507318" cy="4566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операндів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цілочисельних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типів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^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обчислює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побітовое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виключне</a:t>
            </a:r>
            <a:r>
              <a:rPr lang="en-US" sz="2000" dirty="0">
                <a:ea typeface="+mn-lt"/>
                <a:cs typeface="+mn-lt"/>
              </a:rPr>
              <a:t> АБО, </a:t>
            </a:r>
            <a:r>
              <a:rPr lang="en-US" sz="2000" dirty="0" err="1">
                <a:ea typeface="+mn-lt"/>
                <a:cs typeface="+mn-lt"/>
              </a:rPr>
              <a:t>також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відоме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як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побітове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логічне</a:t>
            </a:r>
            <a:r>
              <a:rPr lang="en-US" sz="2000" dirty="0">
                <a:ea typeface="+mn-lt"/>
                <a:cs typeface="+mn-lt"/>
              </a:rPr>
              <a:t> XOR.</a:t>
            </a:r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C6B22-8609-4F23-A2C0-D9621D8D3DA4}"/>
              </a:ext>
            </a:extLst>
          </p:cNvPr>
          <p:cNvSpPr txBox="1"/>
          <p:nvPr/>
        </p:nvSpPr>
        <p:spPr>
          <a:xfrm>
            <a:off x="842349" y="2700354"/>
            <a:ext cx="41286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Таблиця</a:t>
            </a:r>
            <a:r>
              <a:rPr lang="en-US" sz="1600" dirty="0"/>
              <a:t> </a:t>
            </a:r>
            <a:r>
              <a:rPr lang="en-US" sz="1600" dirty="0" err="1"/>
              <a:t>істинності</a:t>
            </a:r>
            <a:endParaRPr lang="en-US" sz="1600" dirty="0" err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EEE1C-E34D-492D-A830-9B647DC3A8D6}"/>
              </a:ext>
            </a:extLst>
          </p:cNvPr>
          <p:cNvSpPr txBox="1"/>
          <p:nvPr/>
        </p:nvSpPr>
        <p:spPr>
          <a:xfrm>
            <a:off x="945789" y="3222241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 dirty="0">
                <a:latin typeface="Consolas,sans-serif"/>
              </a:rPr>
              <a:t>^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1 </a:t>
            </a:r>
            <a:r>
              <a:rPr lang="en-US" sz="1600" dirty="0">
                <a:latin typeface="Consolas,sans-serif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</a:t>
            </a:r>
            <a:r>
              <a:rPr lang="en-US" sz="1600" dirty="0">
                <a:latin typeface="Consolas,sans-serif"/>
              </a:rPr>
              <a:t> </a:t>
            </a:r>
            <a:endParaRPr lang="en-US" sz="1600">
              <a:latin typeface="Consolas,sans-serif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 dirty="0">
                <a:latin typeface="Consolas,sans-serif"/>
              </a:rPr>
              <a:t>^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 </a:t>
            </a:r>
            <a:r>
              <a:rPr lang="en-US" sz="1600" dirty="0">
                <a:latin typeface="Consolas,sans-serif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0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1 </a:t>
            </a:r>
            <a:r>
              <a:rPr lang="en-US" sz="1600" dirty="0">
                <a:latin typeface="Consolas"/>
              </a:rPr>
              <a:t>^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0 </a:t>
            </a:r>
            <a:r>
              <a:rPr lang="en-US" sz="1600" dirty="0">
                <a:latin typeface="Consolas"/>
              </a:rPr>
              <a:t>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  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0 </a:t>
            </a:r>
            <a:r>
              <a:rPr lang="en-US" sz="1600" dirty="0">
                <a:latin typeface="Consolas"/>
              </a:rPr>
              <a:t>^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1 </a:t>
            </a:r>
            <a:r>
              <a:rPr lang="en-US" sz="1600" dirty="0">
                <a:latin typeface="Consolas"/>
              </a:rPr>
              <a:t>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</a:t>
            </a:r>
            <a:endParaRPr lang="en-US" sz="1600">
              <a:ea typeface="+mn-lt"/>
              <a:cs typeface="+mn-lt"/>
            </a:endParaRPr>
          </a:p>
          <a:p>
            <a:endParaRPr lang="en-US" sz="1600" dirty="0">
              <a:solidFill>
                <a:srgbClr val="000000"/>
              </a:solidFill>
              <a:latin typeface="Consolas,sans-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47E1C-BC02-44BB-B988-D228F98A19D5}"/>
              </a:ext>
            </a:extLst>
          </p:cNvPr>
          <p:cNvSpPr txBox="1"/>
          <p:nvPr/>
        </p:nvSpPr>
        <p:spPr>
          <a:xfrm>
            <a:off x="5267257" y="2694797"/>
            <a:ext cx="34369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/>
              </a:rPr>
              <a:t>int </a:t>
            </a:r>
            <a:r>
              <a:rPr lang="en-US" sz="1600" dirty="0">
                <a:latin typeface="Consolas"/>
              </a:rPr>
              <a:t>result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=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3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^</a:t>
            </a:r>
            <a:r>
              <a:rPr lang="en-US" sz="1600" b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1 = 2</a:t>
            </a:r>
            <a:endParaRPr lang="en-US" sz="1600"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2E9BA-5F1F-4AAD-B9F1-3E43781B44E2}"/>
              </a:ext>
            </a:extLst>
          </p:cNvPr>
          <p:cNvSpPr txBox="1"/>
          <p:nvPr/>
        </p:nvSpPr>
        <p:spPr>
          <a:xfrm>
            <a:off x="6756840" y="3453803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  0 0 0 0 0 0 1 1 </a:t>
            </a:r>
          </a:p>
          <a:p>
            <a:r>
              <a:rPr lang="en-US" sz="1600" dirty="0">
                <a:latin typeface="Consolas"/>
                <a:cs typeface="Calibri"/>
              </a:rPr>
              <a:t>^ 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</a:t>
            </a:r>
            <a:r>
              <a:rPr lang="en-US" sz="1600" u="sng" dirty="0">
                <a:latin typeface="Consolas"/>
              </a:rPr>
              <a:t>0 0 0 0 0 0 0 1</a:t>
            </a:r>
            <a:r>
              <a:rPr lang="en-US" sz="1600" dirty="0">
                <a:latin typeface="Consolas"/>
              </a:rPr>
              <a:t> </a:t>
            </a:r>
          </a:p>
          <a:p>
            <a:r>
              <a:rPr lang="en-US" sz="1600" dirty="0">
                <a:latin typeface="Consolas"/>
              </a:rPr>
              <a:t>   0 0 0 0 0 0 1 0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FD042-4845-4890-9C96-B9A06E3476F2}"/>
              </a:ext>
            </a:extLst>
          </p:cNvPr>
          <p:cNvSpPr txBox="1"/>
          <p:nvPr/>
        </p:nvSpPr>
        <p:spPr>
          <a:xfrm>
            <a:off x="4949820" y="3450555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   3 </a:t>
            </a:r>
          </a:p>
          <a:p>
            <a:r>
              <a:rPr lang="en-US" sz="1600" dirty="0">
                <a:latin typeface="Consolas"/>
                <a:cs typeface="Calibri"/>
              </a:rPr>
              <a:t>^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</a:t>
            </a:r>
            <a:r>
              <a:rPr lang="en-US" sz="1600" u="sng" dirty="0">
                <a:latin typeface="Consolas"/>
              </a:rPr>
              <a:t>1</a:t>
            </a:r>
            <a:endParaRPr lang="en-US" sz="1600">
              <a:latin typeface="Consolas"/>
            </a:endParaRPr>
          </a:p>
          <a:p>
            <a:r>
              <a:rPr lang="en-US" sz="1600" dirty="0">
                <a:latin typeface="Consolas"/>
              </a:rPr>
              <a:t>   2</a:t>
            </a:r>
          </a:p>
        </p:txBody>
      </p:sp>
      <p:pic>
        <p:nvPicPr>
          <p:cNvPr id="10" name="Рисунок 8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9B7E5A43-811C-4D83-8D8A-36D9F47B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09" y="5188350"/>
            <a:ext cx="2743200" cy="1020170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084C648B-5D20-45D8-A2E8-AD5884F9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2" y="5298711"/>
            <a:ext cx="2122005" cy="11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9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Широкий екран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Тема Office</vt:lpstr>
      <vt:lpstr>Презентація PowerPoint</vt:lpstr>
      <vt:lpstr>Кон'юнкція</vt:lpstr>
      <vt:lpstr>Оператор логічного І-&amp; / Logical AND operator &amp;</vt:lpstr>
      <vt:lpstr>Умовний оператор логічного І-&amp;&amp; / Conditional logical AND operator &amp;&amp;</vt:lpstr>
      <vt:lpstr>Диз'юнкція</vt:lpstr>
      <vt:lpstr>Оператор логічного АБО | / Logical OR operator |</vt:lpstr>
      <vt:lpstr>Умовний оператор логічного АБО || / Conditional logical OR operator ||</vt:lpstr>
      <vt:lpstr>Оператор логічного виключного АБО ^ / Logical exclusion operator OR ^</vt:lpstr>
      <vt:lpstr>Оператор побітового виключного АБО ^ / Bitwise exclusion operator OR ^</vt:lpstr>
      <vt:lpstr>Оператор логічного заперечення !</vt:lpstr>
      <vt:lpstr>Оператор побітового заперечення ~</vt:lpstr>
      <vt:lpstr>Логічні зсув числа - &lt;&lt;, &gt;&gt;</vt:lpstr>
      <vt:lpstr>Логічні зсув числа - &lt;&lt;, &gt;&gt;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1509</cp:revision>
  <dcterms:created xsi:type="dcterms:W3CDTF">2020-03-14T17:34:41Z</dcterms:created>
  <dcterms:modified xsi:type="dcterms:W3CDTF">2020-10-28T08:36:43Z</dcterms:modified>
</cp:coreProperties>
</file>