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5" r:id="rId7"/>
    <p:sldId id="261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9D245-0C2F-411D-9488-4BD2CC34A60A}" v="555" dt="2020-03-17T19:25:30.233"/>
    <p1510:client id="{1D15337C-999F-4620-ACC9-FA6F766F2814}" v="1" dt="2020-10-26T20:35:05.889"/>
    <p1510:client id="{2FFC858C-8D5B-49F2-AEA1-313BE8E111DE}" v="612" dt="2020-07-28T11:53:52.033"/>
    <p1510:client id="{402EAA35-2FDD-4D85-BCD8-CB3F710E3BDC}" v="84" dt="2020-10-25T17:39:11.287"/>
    <p1510:client id="{429D9D47-7F57-4471-BBCD-42A1ED64051F}" v="161" dt="2020-04-02T18:10:45.694"/>
    <p1510:client id="{E6F9A4EB-F22B-4989-A820-BA0AAEDA0EC3}" v="88" dt="2020-10-28T21:07:12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uk-UA" dirty="0">
                <a:ea typeface="+mj-lt"/>
                <a:cs typeface="+mj-lt"/>
              </a:rPr>
              <a:t>Циклічні конструкції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920151" y="363079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3200" dirty="0" err="1">
                <a:ea typeface="+mn-lt"/>
                <a:cs typeface="+mn-lt"/>
              </a:rPr>
              <a:t>Loops</a:t>
            </a:r>
            <a:endParaRPr lang="uk-UA" dirty="0" err="1"/>
          </a:p>
          <a:p>
            <a:endParaRPr lang="uk-UA" sz="3200" dirty="0">
              <a:latin typeface="Segoe UI,sans-serif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E0ED5-83AF-4484-90CA-E43806A506C5}"/>
              </a:ext>
            </a:extLst>
          </p:cNvPr>
          <p:cNvSpPr txBox="1"/>
          <p:nvPr/>
        </p:nvSpPr>
        <p:spPr>
          <a:xfrm>
            <a:off x="645968" y="793173"/>
            <a:ext cx="8241722" cy="585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CB6B3-4165-4C50-A5EC-3BA0EBD8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4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Циклічні конструкції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B63F0E-D654-44F5-869F-0B3AC81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161"/>
            <a:ext cx="10515600" cy="4508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Цикл - це команда, яка дозволяє багаторазово (повторно) виконувати інші команди. </a:t>
            </a: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Один прохід циклу називається ітерацією.</a:t>
            </a:r>
            <a:endParaRPr lang="uk-UA" sz="2000">
              <a:cs typeface="Calibri" panose="020F0502020204030204"/>
            </a:endParaRPr>
          </a:p>
          <a:p>
            <a:pPr marL="0" indent="0">
              <a:buNone/>
            </a:pPr>
            <a:endParaRPr lang="uk-UA" sz="20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CE0A1-1DDC-496B-A565-5273DDBF251D}"/>
              </a:ext>
            </a:extLst>
          </p:cNvPr>
          <p:cNvSpPr txBox="1"/>
          <p:nvPr/>
        </p:nvSpPr>
        <p:spPr>
          <a:xfrm>
            <a:off x="883085" y="3169085"/>
            <a:ext cx="418750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alibri,sans-serif"/>
              </a:rPr>
              <a:t>ПОКИ: </a:t>
            </a:r>
            <a:r>
              <a:rPr lang="en-US" b="1" dirty="0">
                <a:latin typeface="Calibri,sans-serif"/>
              </a:rPr>
              <a:t>(</a:t>
            </a:r>
            <a:r>
              <a:rPr lang="en-US" i="1" dirty="0" err="1">
                <a:solidFill>
                  <a:srgbClr val="0070C0"/>
                </a:solidFill>
                <a:latin typeface="Calibri,sans-serif"/>
              </a:rPr>
              <a:t>умова</a:t>
            </a:r>
            <a:r>
              <a:rPr lang="en-US" i="1" dirty="0">
                <a:solidFill>
                  <a:srgbClr val="0070C0"/>
                </a:solidFill>
                <a:latin typeface="Calibri,sans-serif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Calibri,sans-serif"/>
              </a:rPr>
              <a:t>задовіляняє</a:t>
            </a:r>
            <a:r>
              <a:rPr lang="en-US" i="1" dirty="0">
                <a:solidFill>
                  <a:srgbClr val="0070C0"/>
                </a:solidFill>
                <a:latin typeface="Calibri,sans-serif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Calibri,sans-serif"/>
              </a:rPr>
              <a:t>істинності</a:t>
            </a:r>
            <a:r>
              <a:rPr lang="en-US" b="1" dirty="0">
                <a:latin typeface="Calibri,sans-serif"/>
              </a:rPr>
              <a:t>) 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solidFill>
                  <a:srgbClr val="008000"/>
                </a:solidFill>
                <a:latin typeface="Calibri,sans-serif"/>
              </a:rPr>
              <a:t>ПОЧАТОК ЦИКЛУ: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latin typeface="Calibri,sans-serif"/>
              </a:rPr>
              <a:t>   </a:t>
            </a:r>
            <a:r>
              <a:rPr lang="en-US" dirty="0" err="1">
                <a:latin typeface="Calibri,sans-serif"/>
              </a:rPr>
              <a:t>Виконати</a:t>
            </a:r>
            <a:r>
              <a:rPr lang="en-US" dirty="0">
                <a:latin typeface="Calibri,sans-serif"/>
              </a:rPr>
              <a:t> </a:t>
            </a:r>
            <a:r>
              <a:rPr lang="en-US" dirty="0" err="1">
                <a:latin typeface="Calibri,sans-serif"/>
              </a:rPr>
              <a:t>цю</a:t>
            </a:r>
            <a:r>
              <a:rPr lang="en-US" dirty="0">
                <a:latin typeface="Calibri,sans-serif"/>
              </a:rPr>
              <a:t> </a:t>
            </a:r>
            <a:r>
              <a:rPr lang="en-US" dirty="0" err="1">
                <a:latin typeface="Calibri,sans-serif"/>
              </a:rPr>
              <a:t>серію</a:t>
            </a:r>
            <a:r>
              <a:rPr lang="en-US" dirty="0">
                <a:latin typeface="Calibri,sans-serif"/>
              </a:rPr>
              <a:t> </a:t>
            </a:r>
            <a:r>
              <a:rPr lang="en-US" dirty="0" err="1">
                <a:latin typeface="Calibri,sans-serif"/>
              </a:rPr>
              <a:t>команд</a:t>
            </a:r>
            <a:r>
              <a:rPr lang="en-US" dirty="0">
                <a:latin typeface="Calibri,sans-serif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alibri,sans-serif"/>
            </a:endParaRPr>
          </a:p>
          <a:p>
            <a:r>
              <a:rPr lang="en-US" b="1" dirty="0">
                <a:solidFill>
                  <a:srgbClr val="008000"/>
                </a:solidFill>
                <a:latin typeface="Calibri,sans-serif"/>
              </a:rPr>
              <a:t>КІНЕЦЬ ЦИКЛУ: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78614B2-C0E3-4DE3-ADCF-F7282C4E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94" y="4537941"/>
            <a:ext cx="1716157" cy="17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3B5F-44A1-4FC6-9491-C455B013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230"/>
          </a:xfrm>
        </p:spPr>
        <p:txBody>
          <a:bodyPr/>
          <a:lstStyle/>
          <a:p>
            <a:r>
              <a:rPr lang="uk-UA" sz="3200" dirty="0">
                <a:latin typeface="Calibri"/>
                <a:cs typeface="Segoe UI"/>
              </a:rPr>
              <a:t>Цикл </a:t>
            </a:r>
            <a:r>
              <a:rPr lang="uk-UA" sz="3200" dirty="0" err="1">
                <a:latin typeface="Calibri"/>
                <a:cs typeface="Segoe UI"/>
              </a:rPr>
              <a:t>While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C53E904-D580-41C9-8225-66E2F6D8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Цикл з передумовою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while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- це цикл, який виконується до тих пір, поки умова задовольняє істинності.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B03E2-2A73-4C88-8F75-FAD533D9F9DE}"/>
              </a:ext>
            </a:extLst>
          </p:cNvPr>
          <p:cNvSpPr txBox="1"/>
          <p:nvPr/>
        </p:nvSpPr>
        <p:spPr>
          <a:xfrm>
            <a:off x="841332" y="2761875"/>
            <a:ext cx="626291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 sz="1600" dirty="0">
                <a:latin typeface="Consolas,sans-serif"/>
              </a:rPr>
              <a:t> counter = 0; </a:t>
            </a:r>
          </a:p>
          <a:p>
            <a:endParaRPr lang="en-US" sz="1600"/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while</a:t>
            </a:r>
            <a:r>
              <a:rPr lang="en-US" sz="1600" dirty="0">
                <a:latin typeface="Consolas,sans-serif"/>
              </a:rPr>
              <a:t> (counter &lt; 3) </a:t>
            </a: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latin typeface="Consolas,sans-serif"/>
              </a:rPr>
              <a:t>  counter++; </a:t>
            </a:r>
          </a:p>
          <a:p>
            <a:r>
              <a:rPr lang="en-US" sz="1600" dirty="0">
                <a:solidFill>
                  <a:srgbClr val="31859C"/>
                </a:solidFill>
                <a:latin typeface="Consolas,sans-serif"/>
              </a:rPr>
              <a:t>  </a:t>
            </a:r>
            <a:r>
              <a:rPr lang="en-US" sz="1600" dirty="0" err="1">
                <a:solidFill>
                  <a:srgbClr val="31859C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"Counter {0}"</a:t>
            </a:r>
            <a:r>
              <a:rPr lang="en-US" sz="1600" dirty="0">
                <a:latin typeface="Consolas,sans-serif"/>
              </a:rPr>
              <a:t>, counter); </a:t>
            </a:r>
          </a:p>
          <a:p>
            <a:r>
              <a:rPr lang="en-US" sz="1600" dirty="0">
                <a:latin typeface="Consolas,sans-serif"/>
              </a:rPr>
              <a:t>}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52393FB-B3C5-4187-AC47-B11DC0F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195" y="2375368"/>
            <a:ext cx="3082577" cy="3160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6016E-7DCB-4BBE-8C57-5389EB1ABD4F}"/>
              </a:ext>
            </a:extLst>
          </p:cNvPr>
          <p:cNvSpPr txBox="1"/>
          <p:nvPr/>
        </p:nvSpPr>
        <p:spPr>
          <a:xfrm>
            <a:off x="9597426" y="3236860"/>
            <a:ext cx="6555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400"/>
              <a:t>умова</a:t>
            </a:r>
            <a:endParaRPr lang="uk-UA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E5D02-EAA5-4257-9132-A0F84B45BA21}"/>
              </a:ext>
            </a:extLst>
          </p:cNvPr>
          <p:cNvSpPr txBox="1"/>
          <p:nvPr/>
        </p:nvSpPr>
        <p:spPr>
          <a:xfrm>
            <a:off x="8519014" y="4340064"/>
            <a:ext cx="12818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>
                <a:cs typeface="Calibri"/>
              </a:rPr>
              <a:t>серія команд</a:t>
            </a:r>
            <a:endParaRPr lang="uk-UA" sz="1400" dirty="0">
              <a:cs typeface="Calibri"/>
            </a:endParaRPr>
          </a:p>
        </p:txBody>
      </p: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D0F65659-96A7-4315-84F3-B764A0298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8" y="4909806"/>
            <a:ext cx="1699592" cy="1585540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EB6CC102-4D51-4F96-8388-C19C7DC0D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922" y="408345"/>
            <a:ext cx="1409701" cy="5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3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D7E09-1203-4BC4-9056-20E53189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849"/>
          </a:xfrm>
        </p:spPr>
        <p:txBody>
          <a:bodyPr/>
          <a:lstStyle/>
          <a:p>
            <a:r>
              <a:rPr lang="uk-UA" sz="3200" dirty="0">
                <a:latin typeface="Calibri"/>
                <a:cs typeface="Segoe UI"/>
              </a:rPr>
              <a:t>Цикл </a:t>
            </a:r>
            <a:r>
              <a:rPr lang="uk-UA" sz="3200" dirty="0" err="1">
                <a:latin typeface="Calibri"/>
                <a:cs typeface="Segoe UI"/>
              </a:rPr>
              <a:t>do-while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53721B7-126D-4417-AB4A-9683B49A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82" y="1174323"/>
            <a:ext cx="10507318" cy="4434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Цикл з пост умовою </a:t>
            </a:r>
            <a:r>
              <a:rPr lang="uk-UA" sz="2000" err="1">
                <a:ea typeface="+mn-lt"/>
                <a:cs typeface="+mn-lt"/>
              </a:rPr>
              <a:t>do-while</a:t>
            </a:r>
            <a:r>
              <a:rPr lang="uk-UA" sz="2000" dirty="0">
                <a:ea typeface="+mn-lt"/>
                <a:cs typeface="+mn-lt"/>
              </a:rPr>
              <a:t> - це цикл, в якому умова перевіряється після виконання тіла </a:t>
            </a:r>
            <a:r>
              <a:rPr lang="uk-UA" sz="2000">
                <a:ea typeface="+mn-lt"/>
                <a:cs typeface="+mn-lt"/>
              </a:rPr>
              <a:t>циклу.  </a:t>
            </a: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Тіло циклу </a:t>
            </a:r>
            <a:r>
              <a:rPr lang="uk-UA" sz="2000" err="1">
                <a:ea typeface="+mn-lt"/>
                <a:cs typeface="+mn-lt"/>
              </a:rPr>
              <a:t>do-while</a:t>
            </a:r>
            <a:r>
              <a:rPr lang="uk-UA" sz="2000" dirty="0">
                <a:ea typeface="+mn-lt"/>
                <a:cs typeface="+mn-lt"/>
              </a:rPr>
              <a:t> завжди виконується хоча б один раз.</a:t>
            </a:r>
            <a:endParaRPr lang="uk-UA" sz="20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48FC2-F306-4DF0-A3C2-9D6B63A9F0F8}"/>
              </a:ext>
            </a:extLst>
          </p:cNvPr>
          <p:cNvSpPr txBox="1"/>
          <p:nvPr/>
        </p:nvSpPr>
        <p:spPr>
          <a:xfrm>
            <a:off x="843154" y="2663422"/>
            <a:ext cx="640805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 sz="1600">
                <a:latin typeface="Consolas,sans-serif"/>
              </a:rPr>
              <a:t> counter = 0; </a:t>
            </a:r>
            <a:r>
              <a:rPr lang="en-US" sz="1600">
                <a:ea typeface="+mn-lt"/>
                <a:cs typeface="+mn-lt"/>
              </a:rPr>
              <a:t> </a:t>
            </a:r>
            <a:endParaRPr lang="uk-UA" sz="1600">
              <a:ea typeface="+mn-lt"/>
              <a:cs typeface="+mn-lt"/>
            </a:endParaRPr>
          </a:p>
          <a:p>
            <a:endParaRPr lang="en-US" sz="1600"/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do </a:t>
            </a: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latin typeface="Consolas,sans-serif"/>
              </a:rPr>
              <a:t>  counter++; </a:t>
            </a:r>
          </a:p>
          <a:p>
            <a:r>
              <a:rPr lang="en-US" sz="1600" dirty="0">
                <a:solidFill>
                  <a:srgbClr val="31859C"/>
                </a:solidFill>
                <a:latin typeface="Consolas,sans-serif"/>
              </a:rPr>
              <a:t>  </a:t>
            </a:r>
            <a:r>
              <a:rPr lang="en-US" sz="1600" err="1">
                <a:solidFill>
                  <a:srgbClr val="31859C"/>
                </a:solidFill>
                <a:latin typeface="Consolas,sans-serif"/>
              </a:rPr>
              <a:t>Console</a:t>
            </a:r>
            <a:r>
              <a:rPr lang="en-US" sz="160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"Counter {0}"</a:t>
            </a:r>
            <a:r>
              <a:rPr lang="en-US" sz="1600" dirty="0">
                <a:latin typeface="Consolas,sans-serif"/>
              </a:rPr>
              <a:t>, counter); </a:t>
            </a:r>
          </a:p>
          <a:p>
            <a:r>
              <a:rPr lang="en-US" sz="1600" dirty="0">
                <a:latin typeface="Consolas,sans-serif"/>
              </a:rPr>
              <a:t>}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while</a:t>
            </a:r>
            <a:r>
              <a:rPr lang="en-US" sz="1600" dirty="0">
                <a:latin typeface="Consolas,sans-serif"/>
              </a:rPr>
              <a:t> (counter &lt; 3);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EA29744-C985-42A5-8BD7-DEC9EDE4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110" y="2389092"/>
            <a:ext cx="2174310" cy="3529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476B71-9D52-4C87-9F98-A8EF5E952173}"/>
              </a:ext>
            </a:extLst>
          </p:cNvPr>
          <p:cNvSpPr txBox="1"/>
          <p:nvPr/>
        </p:nvSpPr>
        <p:spPr>
          <a:xfrm>
            <a:off x="9546589" y="4396006"/>
            <a:ext cx="6555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400"/>
              <a:t>умова</a:t>
            </a:r>
            <a:endParaRPr lang="uk-UA" sz="1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A5BBD-A3B8-43B6-9922-BB9561B169BE}"/>
              </a:ext>
            </a:extLst>
          </p:cNvPr>
          <p:cNvSpPr txBox="1"/>
          <p:nvPr/>
        </p:nvSpPr>
        <p:spPr>
          <a:xfrm>
            <a:off x="9271930" y="3234086"/>
            <a:ext cx="12818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>
                <a:cs typeface="Calibri"/>
              </a:rPr>
              <a:t>серія команд</a:t>
            </a:r>
            <a:endParaRPr lang="uk-UA" sz="1400" dirty="0">
              <a:cs typeface="Calibri"/>
            </a:endParaRPr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4663BF50-375C-4BAB-95D7-30585D93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922" y="408345"/>
            <a:ext cx="1409701" cy="599636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5BB7DA8F-74B7-4989-8533-E2E11788C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7" y="5128267"/>
            <a:ext cx="1533939" cy="14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FD3AB-4F46-4CA4-9CC4-0F46F2D8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44"/>
          </a:xfrm>
        </p:spPr>
        <p:txBody>
          <a:bodyPr/>
          <a:lstStyle/>
          <a:p>
            <a:r>
              <a:rPr lang="uk-UA" sz="3200" dirty="0">
                <a:latin typeface="Calibri"/>
                <a:cs typeface="Segoe UI"/>
              </a:rPr>
              <a:t>Цикл </a:t>
            </a:r>
            <a:r>
              <a:rPr lang="uk-UA" sz="3200" dirty="0" err="1">
                <a:latin typeface="Calibri"/>
                <a:cs typeface="Segoe UI"/>
              </a:rPr>
              <a:t>for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8B6D6C9-0D72-467D-97B3-6C127141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27"/>
            <a:ext cx="10515600" cy="4459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Цикл з лічильником </a:t>
            </a:r>
            <a:r>
              <a:rPr lang="uk-UA" sz="2000" dirty="0" err="1">
                <a:ea typeface="+mn-lt"/>
                <a:cs typeface="+mn-lt"/>
              </a:rPr>
              <a:t>for</a:t>
            </a:r>
            <a:r>
              <a:rPr lang="uk-UA" sz="2000" dirty="0">
                <a:ea typeface="+mn-lt"/>
                <a:cs typeface="+mn-lt"/>
              </a:rPr>
              <a:t> - це цикл, в якому змінна лічильник ітерацій циклу, з певним кроком, змінює своє значення до заданого кінцевого значення в умові.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EEE9F-D696-4398-BE0C-A20987AFEE7C}"/>
              </a:ext>
            </a:extLst>
          </p:cNvPr>
          <p:cNvSpPr txBox="1"/>
          <p:nvPr/>
        </p:nvSpPr>
        <p:spPr>
          <a:xfrm>
            <a:off x="892362" y="3067103"/>
            <a:ext cx="658103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for</a:t>
            </a:r>
            <a:r>
              <a:rPr lang="en-US" sz="1600" dirty="0">
                <a:latin typeface="Consolas,sans-serif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 sz="1600" dirty="0">
                <a:latin typeface="Consolas,sans-serif"/>
              </a:rPr>
              <a:t> counter = 0; counter &lt; 3; counter++) </a:t>
            </a: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</a:t>
            </a:r>
            <a:r>
              <a:rPr lang="en-US" sz="16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"Counter = {0}"</a:t>
            </a:r>
            <a:r>
              <a:rPr lang="en-US" sz="1600" dirty="0">
                <a:latin typeface="Consolas,sans-serif"/>
              </a:rPr>
              <a:t>, counter); </a:t>
            </a:r>
          </a:p>
          <a:p>
            <a:r>
              <a:rPr lang="en-US" sz="1600" dirty="0">
                <a:latin typeface="Consolas,sans-serif"/>
              </a:rPr>
              <a:t>}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7A292B2-139A-45C5-B989-32F99240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93" y="2162680"/>
            <a:ext cx="3443742" cy="3831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296E-3E2E-4A59-AB5F-FCEBD87C1C59}"/>
              </a:ext>
            </a:extLst>
          </p:cNvPr>
          <p:cNvSpPr txBox="1"/>
          <p:nvPr/>
        </p:nvSpPr>
        <p:spPr>
          <a:xfrm>
            <a:off x="8742007" y="4994305"/>
            <a:ext cx="655528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300" dirty="0"/>
              <a:t>умова</a:t>
            </a:r>
            <a:endParaRPr lang="uk-UA" sz="13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2FCC4-316C-4FDE-8653-C558B66A41DA}"/>
              </a:ext>
            </a:extLst>
          </p:cNvPr>
          <p:cNvSpPr txBox="1"/>
          <p:nvPr/>
        </p:nvSpPr>
        <p:spPr>
          <a:xfrm>
            <a:off x="9865590" y="4147193"/>
            <a:ext cx="1281829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300" dirty="0">
                <a:cs typeface="Calibri"/>
              </a:rPr>
              <a:t>серія команд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0BCC0-EBFF-4405-92CE-5506BEA22885}"/>
              </a:ext>
            </a:extLst>
          </p:cNvPr>
          <p:cNvSpPr txBox="1"/>
          <p:nvPr/>
        </p:nvSpPr>
        <p:spPr>
          <a:xfrm>
            <a:off x="8164138" y="2569343"/>
            <a:ext cx="1949883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300" dirty="0">
                <a:cs typeface="Calibri"/>
              </a:rPr>
              <a:t>створення лічильника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9D16B-7F2F-4582-91CB-70AD9F7A28C1}"/>
              </a:ext>
            </a:extLst>
          </p:cNvPr>
          <p:cNvSpPr txBox="1"/>
          <p:nvPr/>
        </p:nvSpPr>
        <p:spPr>
          <a:xfrm>
            <a:off x="9696919" y="3355533"/>
            <a:ext cx="1720239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300" dirty="0">
                <a:cs typeface="Calibri"/>
              </a:rPr>
              <a:t>зміна лічильника</a:t>
            </a:r>
            <a:endParaRPr lang="uk-UA" sz="1300">
              <a:cs typeface="Calibri"/>
            </a:endParaRPr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C8058FDF-4661-4F71-B11F-093C414C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922" y="408345"/>
            <a:ext cx="1409701" cy="599636"/>
          </a:xfrm>
          <a:prstGeom prst="rect">
            <a:avLst/>
          </a:prstGeom>
        </p:spPr>
      </p:pic>
      <p:pic>
        <p:nvPicPr>
          <p:cNvPr id="9" name="Рисунок 14" descr="Зображення, що містить текст, біла дошка&#10;&#10;Опис створено автоматично">
            <a:extLst>
              <a:ext uri="{FF2B5EF4-FFF2-40B4-BE49-F238E27FC236}">
                <a16:creationId xmlns:a16="http://schemas.microsoft.com/office/drawing/2014/main" id="{67A4FBCC-A5F9-47C6-83D5-2F90E20E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53" y="4832074"/>
            <a:ext cx="1649896" cy="16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35684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993E200-B581-48F1-8A31-47EE1C42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69"/>
            <a:ext cx="10515600" cy="6479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400" dirty="0" err="1">
                <a:cs typeface="Calibri" panose="020F0502020204030204"/>
              </a:rPr>
              <a:t>Tasks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-UA" sz="1400" dirty="0">
                <a:ea typeface="+mn-lt"/>
                <a:cs typeface="+mn-lt"/>
              </a:rPr>
              <a:t>Task1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" sz="1400" dirty="0" err="1">
                <a:ea typeface="+mn-lt"/>
                <a:cs typeface="+mn-lt"/>
              </a:rPr>
              <a:t>Використовуючи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Visual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Studio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створіть</a:t>
            </a:r>
            <a:r>
              <a:rPr lang="ru" sz="1400" dirty="0">
                <a:ea typeface="+mn-lt"/>
                <a:cs typeface="+mn-lt"/>
              </a:rPr>
              <a:t> проект за шаблоном </a:t>
            </a:r>
            <a:r>
              <a:rPr lang="ru" sz="1400" dirty="0" err="1">
                <a:ea typeface="+mn-lt"/>
                <a:cs typeface="+mn-lt"/>
              </a:rPr>
              <a:t>Console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Application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назвіть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його</a:t>
            </a:r>
            <a:r>
              <a:rPr lang="ru" sz="1400" dirty="0">
                <a:ea typeface="+mn-lt"/>
                <a:cs typeface="+mn-lt"/>
              </a:rPr>
              <a:t> Lesson005_Task1.</a:t>
            </a:r>
            <a:endParaRPr lang="en-US" sz="14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" sz="1400" err="1">
                <a:ea typeface="+mn-lt"/>
                <a:cs typeface="+mn-lt"/>
              </a:rPr>
              <a:t>Попросіть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err="1">
                <a:ea typeface="+mn-lt"/>
                <a:cs typeface="+mn-lt"/>
              </a:rPr>
              <a:t>користувача</a:t>
            </a:r>
            <a:r>
              <a:rPr lang="ru" sz="1400" dirty="0">
                <a:ea typeface="+mn-lt"/>
                <a:cs typeface="+mn-lt"/>
              </a:rPr>
              <a:t> ввести два </a:t>
            </a:r>
            <a:r>
              <a:rPr lang="ru" sz="1400" err="1">
                <a:ea typeface="+mn-lt"/>
                <a:cs typeface="+mn-lt"/>
              </a:rPr>
              <a:t>цілочисельних</a:t>
            </a:r>
            <a:r>
              <a:rPr lang="ru" sz="1400" dirty="0">
                <a:ea typeface="+mn-lt"/>
                <a:cs typeface="+mn-lt"/>
              </a:rPr>
              <a:t> числа. </a:t>
            </a:r>
            <a:r>
              <a:rPr lang="ru" sz="1400" err="1">
                <a:ea typeface="+mn-lt"/>
                <a:cs typeface="+mn-lt"/>
              </a:rPr>
              <a:t>Після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err="1">
                <a:ea typeface="+mn-lt"/>
                <a:cs typeface="+mn-lt"/>
              </a:rPr>
              <a:t>чого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err="1">
                <a:ea typeface="+mn-lt"/>
                <a:cs typeface="+mn-lt"/>
              </a:rPr>
              <a:t>виведіть</a:t>
            </a:r>
            <a:r>
              <a:rPr lang="ru" sz="1400" dirty="0">
                <a:ea typeface="+mn-lt"/>
                <a:cs typeface="+mn-lt"/>
              </a:rPr>
              <a:t> на </a:t>
            </a:r>
            <a:r>
              <a:rPr lang="ru" sz="1400" err="1">
                <a:ea typeface="+mn-lt"/>
                <a:cs typeface="+mn-lt"/>
              </a:rPr>
              <a:t>екран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err="1">
                <a:ea typeface="+mn-lt"/>
                <a:cs typeface="+mn-lt"/>
              </a:rPr>
              <a:t>усі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err="1">
                <a:ea typeface="+mn-lt"/>
                <a:cs typeface="+mn-lt"/>
              </a:rPr>
              <a:t>цілочисельні</a:t>
            </a:r>
            <a:r>
              <a:rPr lang="ru" sz="1400" dirty="0">
                <a:ea typeface="+mn-lt"/>
                <a:cs typeface="+mn-lt"/>
              </a:rPr>
              <a:t> числа, </a:t>
            </a:r>
            <a:r>
              <a:rPr lang="ru" sz="1400" err="1">
                <a:ea typeface="+mn-lt"/>
                <a:cs typeface="+mn-lt"/>
              </a:rPr>
              <a:t>які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err="1">
                <a:ea typeface="+mn-lt"/>
                <a:cs typeface="+mn-lt"/>
              </a:rPr>
              <a:t>знаходяться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err="1">
                <a:ea typeface="+mn-lt"/>
                <a:cs typeface="+mn-lt"/>
              </a:rPr>
              <a:t>між</a:t>
            </a:r>
            <a:r>
              <a:rPr lang="ru" sz="1400" dirty="0">
                <a:ea typeface="+mn-lt"/>
                <a:cs typeface="+mn-lt"/>
              </a:rPr>
              <a:t> ними.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" sz="1400" err="1">
                <a:ea typeface="+mn-lt"/>
                <a:cs typeface="+mn-lt"/>
              </a:rPr>
              <a:t>Також</a:t>
            </a:r>
            <a:r>
              <a:rPr lang="ru" sz="1400" dirty="0">
                <a:cs typeface="Calibri" panose="020F0502020204030204"/>
              </a:rPr>
              <a:t> </a:t>
            </a:r>
            <a:r>
              <a:rPr lang="ru" sz="1400" err="1">
                <a:cs typeface="Calibri" panose="020F0502020204030204"/>
              </a:rPr>
              <a:t>виконайте</a:t>
            </a:r>
            <a:r>
              <a:rPr lang="ru" sz="1400" dirty="0">
                <a:cs typeface="Calibri" panose="020F0502020204030204"/>
              </a:rPr>
              <a:t> </a:t>
            </a:r>
            <a:r>
              <a:rPr lang="ru" sz="1400" err="1">
                <a:cs typeface="Calibri" panose="020F0502020204030204"/>
              </a:rPr>
              <a:t>перевірку</a:t>
            </a:r>
            <a:r>
              <a:rPr lang="ru" sz="1400" dirty="0">
                <a:cs typeface="Calibri" panose="020F0502020204030204"/>
              </a:rPr>
              <a:t> на те, </a:t>
            </a:r>
            <a:r>
              <a:rPr lang="ru" sz="1400" err="1">
                <a:cs typeface="Calibri" panose="020F0502020204030204"/>
              </a:rPr>
              <a:t>ще</a:t>
            </a:r>
            <a:r>
              <a:rPr lang="ru" sz="1400" dirty="0">
                <a:cs typeface="Calibri" panose="020F0502020204030204"/>
              </a:rPr>
              <a:t> перше число є </a:t>
            </a:r>
            <a:r>
              <a:rPr lang="ru" sz="1400" err="1">
                <a:cs typeface="Calibri" panose="020F0502020204030204"/>
              </a:rPr>
              <a:t>меншим</a:t>
            </a:r>
            <a:r>
              <a:rPr lang="ru" sz="1400" dirty="0">
                <a:cs typeface="Calibri" panose="020F0502020204030204"/>
              </a:rPr>
              <a:t> за друге.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400" dirty="0">
              <a:cs typeface="Calibri" panose="020F0502020204030204"/>
            </a:endParaRPr>
          </a:p>
          <a:p>
            <a:pPr>
              <a:buNone/>
            </a:pPr>
            <a:r>
              <a:rPr lang="uk-UA" sz="1400" dirty="0">
                <a:ea typeface="+mn-lt"/>
                <a:cs typeface="+mn-lt"/>
              </a:rPr>
              <a:t>Task2</a:t>
            </a:r>
            <a:r>
              <a:rPr lang="ru" sz="1400" dirty="0">
                <a:ea typeface="+mn-lt"/>
                <a:cs typeface="+mn-lt"/>
              </a:rPr>
              <a:t> </a:t>
            </a:r>
            <a:endParaRPr lang="ru" sz="1400" dirty="0">
              <a:cs typeface="Calibri" panose="020F0502020204030204"/>
            </a:endParaRPr>
          </a:p>
          <a:p>
            <a:pPr>
              <a:buNone/>
            </a:pPr>
            <a:r>
              <a:rPr lang="uk" sz="1400" dirty="0">
                <a:cs typeface="Calibri" panose="020F0502020204030204"/>
              </a:rPr>
              <a:t>Використовуючи </a:t>
            </a:r>
            <a:r>
              <a:rPr lang="uk" sz="1400" err="1">
                <a:cs typeface="Calibri" panose="020F0502020204030204"/>
              </a:rPr>
              <a:t>Visual</a:t>
            </a:r>
            <a:r>
              <a:rPr lang="uk" sz="1400" dirty="0">
                <a:cs typeface="Calibri" panose="020F0502020204030204"/>
              </a:rPr>
              <a:t> </a:t>
            </a:r>
            <a:r>
              <a:rPr lang="uk" sz="1400" err="1">
                <a:cs typeface="Calibri" panose="020F0502020204030204"/>
              </a:rPr>
              <a:t>Studio</a:t>
            </a:r>
            <a:r>
              <a:rPr lang="uk" sz="1400" dirty="0">
                <a:cs typeface="Calibri" panose="020F0502020204030204"/>
              </a:rPr>
              <a:t>, створіть проект за шаблоном </a:t>
            </a:r>
            <a:r>
              <a:rPr lang="uk" sz="1400" err="1">
                <a:cs typeface="Calibri" panose="020F0502020204030204"/>
              </a:rPr>
              <a:t>Console</a:t>
            </a:r>
            <a:r>
              <a:rPr lang="uk" sz="1400" dirty="0">
                <a:cs typeface="Calibri" panose="020F0502020204030204"/>
              </a:rPr>
              <a:t> </a:t>
            </a:r>
            <a:r>
              <a:rPr lang="uk" sz="1400" err="1">
                <a:cs typeface="Calibri" panose="020F0502020204030204"/>
              </a:rPr>
              <a:t>Application</a:t>
            </a:r>
            <a:r>
              <a:rPr lang="uk" sz="1400" dirty="0">
                <a:cs typeface="Calibri" panose="020F0502020204030204"/>
              </a:rPr>
              <a:t>,  назвіть його Lesson004_Task2.</a:t>
            </a:r>
            <a:r>
              <a:rPr lang="ru" sz="1400" dirty="0">
                <a:cs typeface="Calibri" panose="020F0502020204030204"/>
              </a:rPr>
              <a:t> </a:t>
            </a:r>
            <a:endParaRPr lang="en-US" sz="140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ru" sz="1400" err="1">
                <a:ea typeface="+mn-lt"/>
                <a:cs typeface="+mn-lt"/>
              </a:rPr>
              <a:t>Використовуючи</a:t>
            </a:r>
            <a:r>
              <a:rPr lang="ru" sz="1400" dirty="0">
                <a:ea typeface="+mn-lt"/>
                <a:cs typeface="+mn-lt"/>
              </a:rPr>
              <a:t> цикли і </a:t>
            </a:r>
            <a:r>
              <a:rPr lang="ru" sz="1400" err="1">
                <a:ea typeface="+mn-lt"/>
                <a:cs typeface="+mn-lt"/>
              </a:rPr>
              <a:t>методи</a:t>
            </a:r>
            <a:r>
              <a:rPr lang="ru" sz="1400" dirty="0">
                <a:ea typeface="+mn-lt"/>
                <a:cs typeface="+mn-lt"/>
              </a:rPr>
              <a:t>:</a:t>
            </a:r>
            <a:r>
              <a:rPr lang="uk" sz="1400" dirty="0">
                <a:ea typeface="+mn-lt"/>
                <a:cs typeface="+mn-lt"/>
              </a:rPr>
              <a:t> </a:t>
            </a:r>
            <a:endParaRPr lang="uk" sz="14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 err="1">
                <a:ea typeface="+mn-lt"/>
                <a:cs typeface="+mn-lt"/>
              </a:rPr>
              <a:t>Console.Write</a:t>
            </a:r>
            <a:r>
              <a:rPr lang="ru" sz="1400" dirty="0">
                <a:ea typeface="+mn-lt"/>
                <a:cs typeface="+mn-lt"/>
              </a:rPr>
              <a:t> ( "*"), </a:t>
            </a:r>
            <a:r>
              <a:rPr lang="ru" sz="1400" err="1">
                <a:ea typeface="+mn-lt"/>
                <a:cs typeface="+mn-lt"/>
              </a:rPr>
              <a:t>Console.Write</a:t>
            </a:r>
            <a:r>
              <a:rPr lang="ru" sz="1400" dirty="0">
                <a:ea typeface="+mn-lt"/>
                <a:cs typeface="+mn-lt"/>
              </a:rPr>
              <a:t> ( ""), </a:t>
            </a:r>
            <a:r>
              <a:rPr lang="ru" sz="1400" err="1">
                <a:ea typeface="+mn-lt"/>
                <a:cs typeface="+mn-lt"/>
              </a:rPr>
              <a:t>Console.Write</a:t>
            </a:r>
            <a:r>
              <a:rPr lang="ru" sz="1400" dirty="0">
                <a:ea typeface="+mn-lt"/>
                <a:cs typeface="+mn-lt"/>
              </a:rPr>
              <a:t> ( "\ n") (для переходу на </a:t>
            </a:r>
            <a:r>
              <a:rPr lang="ru" sz="1400" err="1">
                <a:ea typeface="+mn-lt"/>
                <a:cs typeface="+mn-lt"/>
              </a:rPr>
              <a:t>новий</a:t>
            </a:r>
            <a:r>
              <a:rPr lang="ru" sz="1400" dirty="0">
                <a:ea typeface="+mn-lt"/>
                <a:cs typeface="+mn-lt"/>
              </a:rPr>
              <a:t> рядок).</a:t>
            </a:r>
            <a:r>
              <a:rPr lang="uk" sz="1400" dirty="0">
                <a:ea typeface="+mn-lt"/>
                <a:cs typeface="+mn-lt"/>
              </a:rPr>
              <a:t> </a:t>
            </a:r>
            <a:endParaRPr lang="uk" sz="14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400" err="1">
                <a:ea typeface="+mn-lt"/>
                <a:cs typeface="+mn-lt"/>
              </a:rPr>
              <a:t>Виведіть</a:t>
            </a:r>
            <a:r>
              <a:rPr lang="ru" sz="1400" dirty="0">
                <a:ea typeface="+mn-lt"/>
                <a:cs typeface="+mn-lt"/>
              </a:rPr>
              <a:t> на </a:t>
            </a:r>
            <a:r>
              <a:rPr lang="ru" sz="1400" err="1">
                <a:ea typeface="+mn-lt"/>
                <a:cs typeface="+mn-lt"/>
              </a:rPr>
              <a:t>екран</a:t>
            </a:r>
            <a:r>
              <a:rPr lang="ru" sz="1400" dirty="0">
                <a:ea typeface="+mn-lt"/>
                <a:cs typeface="+mn-lt"/>
              </a:rPr>
              <a:t>:</a:t>
            </a:r>
            <a:r>
              <a:rPr lang="uk" sz="1400" dirty="0">
                <a:ea typeface="+mn-lt"/>
                <a:cs typeface="+mn-lt"/>
              </a:rPr>
              <a:t> квадрат, прямокутну і </a:t>
            </a:r>
            <a:r>
              <a:rPr lang="uk" sz="1400" err="1">
                <a:ea typeface="+mn-lt"/>
                <a:cs typeface="+mn-lt"/>
              </a:rPr>
              <a:t>рівнобедренну</a:t>
            </a:r>
            <a:r>
              <a:rPr lang="uk" sz="1400" dirty="0">
                <a:ea typeface="+mn-lt"/>
                <a:cs typeface="+mn-lt"/>
              </a:rPr>
              <a:t> трапецію.</a:t>
            </a:r>
            <a:endParaRPr lang="uk" sz="1400">
              <a:cs typeface="Calibri"/>
            </a:endParaRPr>
          </a:p>
          <a:p>
            <a:pPr>
              <a:buNone/>
            </a:pPr>
            <a:r>
              <a:rPr lang="uk-UA" sz="1400" dirty="0">
                <a:cs typeface="Calibri" panose="020F0502020204030204"/>
              </a:rPr>
              <a:t>Task3</a:t>
            </a:r>
            <a:endParaRPr lang="ru" sz="1400" dirty="0">
              <a:ea typeface="+mn-lt"/>
              <a:cs typeface="+mn-lt"/>
            </a:endParaRPr>
          </a:p>
          <a:p>
            <a:pPr>
              <a:buNone/>
            </a:pPr>
            <a:r>
              <a:rPr lang="uk" sz="1400" dirty="0">
                <a:cs typeface="Calibri" panose="020F0502020204030204"/>
              </a:rPr>
              <a:t>Використовуючи </a:t>
            </a:r>
            <a:r>
              <a:rPr lang="uk" sz="1400" err="1">
                <a:cs typeface="Calibri" panose="020F0502020204030204"/>
              </a:rPr>
              <a:t>Visual</a:t>
            </a:r>
            <a:r>
              <a:rPr lang="uk" sz="1400" dirty="0">
                <a:cs typeface="Calibri" panose="020F0502020204030204"/>
              </a:rPr>
              <a:t> </a:t>
            </a:r>
            <a:r>
              <a:rPr lang="uk" sz="1400" err="1">
                <a:cs typeface="Calibri" panose="020F0502020204030204"/>
              </a:rPr>
              <a:t>Studio</a:t>
            </a:r>
            <a:r>
              <a:rPr lang="uk" sz="1400" dirty="0">
                <a:cs typeface="Calibri" panose="020F0502020204030204"/>
              </a:rPr>
              <a:t>, створіть проект за шаблоном </a:t>
            </a:r>
            <a:r>
              <a:rPr lang="uk" sz="1400" err="1">
                <a:cs typeface="Calibri" panose="020F0502020204030204"/>
              </a:rPr>
              <a:t>Console</a:t>
            </a:r>
            <a:r>
              <a:rPr lang="uk" sz="1400" dirty="0">
                <a:cs typeface="Calibri" panose="020F0502020204030204"/>
              </a:rPr>
              <a:t> </a:t>
            </a:r>
            <a:r>
              <a:rPr lang="uk" sz="1400" err="1">
                <a:cs typeface="Calibri" panose="020F0502020204030204"/>
              </a:rPr>
              <a:t>Application</a:t>
            </a:r>
            <a:r>
              <a:rPr lang="uk" sz="1400" dirty="0">
                <a:cs typeface="Calibri" panose="020F0502020204030204"/>
              </a:rPr>
              <a:t>,  назвіть його Lesson004_Task3.</a:t>
            </a:r>
            <a:r>
              <a:rPr lang="ru" sz="1400" dirty="0">
                <a:cs typeface="Calibri" panose="020F0502020204030204"/>
              </a:rPr>
              <a:t> </a:t>
            </a:r>
            <a:endParaRPr lang="ru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400" dirty="0">
                <a:cs typeface="Calibri" panose="020F0502020204030204"/>
              </a:rPr>
              <a:t>Напишіть програму загадка, на екран виведіть інформацію про загадку, після чого дозвольте користувачеві ввести правильну відповідь.</a:t>
            </a:r>
            <a:r>
              <a:rPr lang="ru" sz="1400" dirty="0">
                <a:cs typeface="Calibri" panose="020F0502020204030204"/>
              </a:rPr>
              <a:t> Після вводу повідомте користувачеві чи правильна його відповідь. Виконайте перевірку чи користувач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" sz="1400" err="1">
                <a:cs typeface="Calibri" panose="020F0502020204030204"/>
              </a:rPr>
              <a:t>ввів</a:t>
            </a:r>
            <a:r>
              <a:rPr lang="ru" sz="1400" dirty="0">
                <a:cs typeface="Calibri" panose="020F0502020204030204"/>
              </a:rPr>
              <a:t> </a:t>
            </a:r>
            <a:r>
              <a:rPr lang="ru" sz="1400" err="1">
                <a:cs typeface="Calibri" panose="020F0502020204030204"/>
              </a:rPr>
              <a:t>пустий</a:t>
            </a:r>
            <a:r>
              <a:rPr lang="ru" sz="1400" dirty="0">
                <a:cs typeface="Calibri" panose="020F0502020204030204"/>
              </a:rPr>
              <a:t> рядок. </a:t>
            </a:r>
            <a:r>
              <a:rPr lang="ru" sz="1400" err="1">
                <a:cs typeface="Calibri" panose="020F0502020204030204"/>
              </a:rPr>
              <a:t>Відповідь</a:t>
            </a:r>
            <a:r>
              <a:rPr lang="ru" sz="1400" dirty="0">
                <a:cs typeface="Calibri" panose="020F0502020204030204"/>
              </a:rPr>
              <a:t> повинна бути не </a:t>
            </a:r>
            <a:r>
              <a:rPr lang="ru" sz="1400" err="1">
                <a:cs typeface="Calibri" panose="020F0502020204030204"/>
              </a:rPr>
              <a:t>чутлива</a:t>
            </a:r>
            <a:r>
              <a:rPr lang="ru" sz="1400" dirty="0">
                <a:cs typeface="Calibri" panose="020F0502020204030204"/>
              </a:rPr>
              <a:t> до </a:t>
            </a:r>
            <a:r>
              <a:rPr lang="ru" sz="1400" err="1">
                <a:cs typeface="Calibri" panose="020F0502020204030204"/>
              </a:rPr>
              <a:t>регістру</a:t>
            </a:r>
            <a:r>
              <a:rPr lang="ru" sz="1400" dirty="0">
                <a:cs typeface="Calibri" panose="020F0502020204030204"/>
              </a:rPr>
              <a:t>. </a:t>
            </a:r>
            <a:r>
              <a:rPr lang="ru" sz="1400" err="1">
                <a:cs typeface="Calibri" panose="020F0502020204030204"/>
              </a:rPr>
              <a:t>Програма</a:t>
            </a:r>
            <a:r>
              <a:rPr lang="ru" sz="1400" dirty="0">
                <a:cs typeface="Calibri" panose="020F0502020204030204"/>
              </a:rPr>
              <a:t> повинна </a:t>
            </a:r>
            <a:r>
              <a:rPr lang="ru" sz="1400" err="1">
                <a:cs typeface="Calibri" panose="020F0502020204030204"/>
              </a:rPr>
              <a:t>працювати</a:t>
            </a:r>
            <a:r>
              <a:rPr lang="ru" sz="1400" dirty="0">
                <a:cs typeface="Calibri" panose="020F0502020204030204"/>
              </a:rPr>
              <a:t> до тих </a:t>
            </a:r>
            <a:r>
              <a:rPr lang="ru" sz="1400" err="1">
                <a:cs typeface="Calibri" panose="020F0502020204030204"/>
              </a:rPr>
              <a:t>пір</a:t>
            </a:r>
            <a:r>
              <a:rPr lang="ru" sz="1400" dirty="0">
                <a:cs typeface="Calibri" panose="020F0502020204030204"/>
              </a:rPr>
              <a:t> </a:t>
            </a:r>
            <a:r>
              <a:rPr lang="ru" sz="1400" err="1">
                <a:cs typeface="Calibri" panose="020F0502020204030204"/>
              </a:rPr>
              <a:t>поки</a:t>
            </a:r>
            <a:r>
              <a:rPr lang="ru" sz="1400" dirty="0">
                <a:cs typeface="Calibri" panose="020F0502020204030204"/>
              </a:rPr>
              <a:t> </a:t>
            </a:r>
            <a:r>
              <a:rPr lang="ru" sz="1400" err="1">
                <a:cs typeface="Calibri" panose="020F0502020204030204"/>
              </a:rPr>
              <a:t>користувач</a:t>
            </a:r>
            <a:r>
              <a:rPr lang="ru" sz="1400" dirty="0">
                <a:cs typeface="Calibri" panose="020F0502020204030204"/>
              </a:rPr>
              <a:t> не </a:t>
            </a:r>
            <a:r>
              <a:rPr lang="ru" sz="1400" err="1">
                <a:cs typeface="Calibri" panose="020F0502020204030204"/>
              </a:rPr>
              <a:t>вгадає</a:t>
            </a:r>
            <a:r>
              <a:rPr lang="ru" sz="1400" dirty="0">
                <a:cs typeface="Calibri" panose="020F0502020204030204"/>
              </a:rPr>
              <a:t>.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" sz="1400" dirty="0">
                <a:cs typeface="Calibri" panose="020F0502020204030204"/>
              </a:rPr>
              <a:t>А </a:t>
            </a:r>
            <a:r>
              <a:rPr lang="ru" sz="1400" err="1">
                <a:cs typeface="Calibri" panose="020F0502020204030204"/>
              </a:rPr>
              <a:t>також</a:t>
            </a:r>
            <a:r>
              <a:rPr lang="ru" sz="1400" dirty="0">
                <a:cs typeface="Calibri" panose="020F0502020204030204"/>
              </a:rPr>
              <a:t> </a:t>
            </a:r>
            <a:r>
              <a:rPr lang="ru" sz="1400" err="1">
                <a:cs typeface="Calibri" panose="020F0502020204030204"/>
              </a:rPr>
              <a:t>програма</a:t>
            </a:r>
            <a:r>
              <a:rPr lang="ru" sz="1400" dirty="0">
                <a:cs typeface="Calibri" panose="020F0502020204030204"/>
              </a:rPr>
              <a:t> повинна </a:t>
            </a:r>
            <a:r>
              <a:rPr lang="ru" sz="1400" err="1">
                <a:cs typeface="Calibri" panose="020F0502020204030204"/>
              </a:rPr>
              <a:t>мати</a:t>
            </a:r>
            <a:r>
              <a:rPr lang="ru" sz="1400" dirty="0">
                <a:cs typeface="Calibri" panose="020F0502020204030204"/>
              </a:rPr>
              <a:t> 5 </a:t>
            </a:r>
            <a:r>
              <a:rPr lang="ru" sz="1400" err="1">
                <a:cs typeface="Calibri" panose="020F0502020204030204"/>
              </a:rPr>
              <a:t>спроб</a:t>
            </a:r>
            <a:r>
              <a:rPr lang="ru" sz="1400" dirty="0">
                <a:cs typeface="Calibri" panose="020F0502020204030204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-UA" sz="1400" dirty="0">
                <a:ea typeface="+mn-lt"/>
                <a:cs typeface="+mn-lt"/>
              </a:rPr>
              <a:t>Task4</a:t>
            </a:r>
            <a:endParaRPr lang="ru" sz="1400">
              <a:cs typeface="Calibri"/>
            </a:endParaRPr>
          </a:p>
          <a:p>
            <a:pPr>
              <a:buNone/>
            </a:pPr>
            <a:r>
              <a:rPr lang="uk" sz="1400" dirty="0">
                <a:ea typeface="+mn-lt"/>
                <a:cs typeface="+mn-lt"/>
              </a:rPr>
              <a:t>Використовуючи </a:t>
            </a:r>
            <a:r>
              <a:rPr lang="uk" sz="1400" err="1">
                <a:ea typeface="+mn-lt"/>
                <a:cs typeface="+mn-lt"/>
              </a:rPr>
              <a:t>Visual</a:t>
            </a:r>
            <a:r>
              <a:rPr lang="uk" sz="1400" dirty="0">
                <a:ea typeface="+mn-lt"/>
                <a:cs typeface="+mn-lt"/>
              </a:rPr>
              <a:t> </a:t>
            </a:r>
            <a:r>
              <a:rPr lang="uk" sz="1400" err="1">
                <a:ea typeface="+mn-lt"/>
                <a:cs typeface="+mn-lt"/>
              </a:rPr>
              <a:t>Studio</a:t>
            </a:r>
            <a:r>
              <a:rPr lang="uk" sz="1400" dirty="0">
                <a:ea typeface="+mn-lt"/>
                <a:cs typeface="+mn-lt"/>
              </a:rPr>
              <a:t>, створіть проект за шаблоном </a:t>
            </a:r>
            <a:r>
              <a:rPr lang="uk" sz="1400" err="1">
                <a:ea typeface="+mn-lt"/>
                <a:cs typeface="+mn-lt"/>
              </a:rPr>
              <a:t>Console</a:t>
            </a:r>
            <a:r>
              <a:rPr lang="uk" sz="1400" dirty="0">
                <a:ea typeface="+mn-lt"/>
                <a:cs typeface="+mn-lt"/>
              </a:rPr>
              <a:t> </a:t>
            </a:r>
            <a:r>
              <a:rPr lang="uk" sz="1400" err="1">
                <a:ea typeface="+mn-lt"/>
                <a:cs typeface="+mn-lt"/>
              </a:rPr>
              <a:t>Application</a:t>
            </a:r>
            <a:r>
              <a:rPr lang="uk" sz="1400" dirty="0">
                <a:ea typeface="+mn-lt"/>
                <a:cs typeface="+mn-lt"/>
              </a:rPr>
              <a:t>,  назвіть його Lesson004_Task3.</a:t>
            </a:r>
            <a:r>
              <a:rPr lang="ru" sz="14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400" dirty="0">
                <a:ea typeface="+mn-lt"/>
                <a:cs typeface="+mn-lt"/>
              </a:rPr>
              <a:t>Напишіть програму, яка обчислить кількість можливих варіантів номерного знаку який складається із 5 цифр.</a:t>
            </a:r>
            <a:endParaRPr lang="ru" sz="1400">
              <a:cs typeface="Calibri"/>
            </a:endParaRPr>
          </a:p>
          <a:p>
            <a:pPr marL="0" indent="0">
              <a:buNone/>
            </a:pPr>
            <a:endParaRPr lang="uk-UA" sz="1400" dirty="0">
              <a:cs typeface="Calibri" panose="020F0502020204030204"/>
            </a:endParaRPr>
          </a:p>
          <a:p>
            <a:pPr marL="0" indent="0">
              <a:buNone/>
            </a:pPr>
            <a:endParaRPr lang="uk-UA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22614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Тема Office</vt:lpstr>
      <vt:lpstr>Циклічні конструкції</vt:lpstr>
      <vt:lpstr>Циклічні конструкції</vt:lpstr>
      <vt:lpstr>Цикл While</vt:lpstr>
      <vt:lpstr>Цикл do-while</vt:lpstr>
      <vt:lpstr>Цикл for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357</cp:revision>
  <dcterms:created xsi:type="dcterms:W3CDTF">2020-03-17T17:33:37Z</dcterms:created>
  <dcterms:modified xsi:type="dcterms:W3CDTF">2020-10-28T21:37:32Z</dcterms:modified>
</cp:coreProperties>
</file>