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4" r:id="rId2"/>
    <p:sldId id="257" r:id="rId3"/>
    <p:sldId id="259" r:id="rId4"/>
    <p:sldId id="258" r:id="rId5"/>
    <p:sldId id="263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CD769-4FE3-4292-AD04-B6D620C54497}" v="194" dt="2020-03-17T20:04:04.104"/>
    <p1510:client id="{41A6F720-C273-4C03-B66E-A15E79CC16A0}" v="211" dt="2020-07-30T13:28:28.474"/>
    <p1510:client id="{617B4ED9-218E-45A1-804C-A2F677318C5B}" v="106" dt="2020-10-25T17:45:07.803"/>
    <p1510:client id="{69D21E43-C869-406E-B483-78928666FCFC}" v="278" dt="2020-04-02T18:33:19.250"/>
    <p1510:client id="{B2C2C4A6-3C2F-44F1-82CA-E1AB7639A585}" v="83" dt="2020-10-28T21:26:28.797"/>
    <p1510:client id="{EAE9D058-BF7A-4A2D-9D3A-4AEEDCB4A9F2}" v="1" dt="2020-10-26T20:35:22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048" y="1448934"/>
            <a:ext cx="9144000" cy="2387600"/>
          </a:xfrm>
        </p:spPr>
        <p:txBody>
          <a:bodyPr/>
          <a:lstStyle/>
          <a:p>
            <a:r>
              <a:rPr lang="uk-UA" dirty="0">
                <a:latin typeface="Calibri"/>
                <a:ea typeface="+mj-lt"/>
                <a:cs typeface="Segoe UI"/>
              </a:rPr>
              <a:t>Методи</a:t>
            </a:r>
            <a:endParaRPr lang="uk-UA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830818" y="47314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ea typeface="+mn-lt"/>
                <a:cs typeface="+mn-lt"/>
              </a:rPr>
              <a:t>Methods</a:t>
            </a:r>
            <a:endParaRPr lang="uk-UA" sz="3200" dirty="0" err="1">
              <a:cs typeface="Calibri"/>
            </a:endParaRPr>
          </a:p>
          <a:p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198444" y="962506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14134-85A4-41AB-BC89-43192FB4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421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Метод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DB9CFE7-5697-45B2-8DC7-72CE5EDA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Метод - це іменована частина програми, яка може бути викликана з інших частин програми стільки разів, скільки необхідно.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транспорт, колесо, чоловік, біл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46C8378-7FCA-43D6-89C4-F9D0D2AB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65" y="3426391"/>
            <a:ext cx="3943610" cy="2706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AFACF-74E3-4216-B7A2-1C03486569B3}"/>
              </a:ext>
            </a:extLst>
          </p:cNvPr>
          <p:cNvSpPr txBox="1"/>
          <p:nvPr/>
        </p:nvSpPr>
        <p:spPr>
          <a:xfrm>
            <a:off x="9417615" y="2954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cs typeface="Calibri"/>
              </a:rPr>
              <a:t>параметри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697A0-3313-4AF4-A652-0B61EECE4DC7}"/>
              </a:ext>
            </a:extLst>
          </p:cNvPr>
          <p:cNvSpPr txBox="1"/>
          <p:nvPr/>
        </p:nvSpPr>
        <p:spPr>
          <a:xfrm>
            <a:off x="5655996" y="53496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Segoe UI"/>
              </a:rPr>
              <a:t>результат</a:t>
            </a:r>
            <a:endParaRPr lang="uk-UA" dirty="0">
              <a:latin typeface="Segoe UI"/>
              <a:cs typeface="Segoe UI"/>
            </a:endParaRPr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5E047CAB-3C98-4F38-A8D1-664BDF58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48" y="2727526"/>
            <a:ext cx="3761960" cy="1494059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3541EE5A-71E8-4D7B-B993-537E745B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285" y="338344"/>
            <a:ext cx="1075497" cy="7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17175-0051-46B5-9558-A3DF279C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Функції і Процедури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пристрі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F3D6F99-224B-48EF-A26A-63654D706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13" y="2118215"/>
            <a:ext cx="8439150" cy="4267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02EE7-59E0-420F-9C55-B9F70AAEF769}"/>
              </a:ext>
            </a:extLst>
          </p:cNvPr>
          <p:cNvSpPr txBox="1"/>
          <p:nvPr/>
        </p:nvSpPr>
        <p:spPr>
          <a:xfrm>
            <a:off x="1697277" y="1400032"/>
            <a:ext cx="3377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Функції</a:t>
            </a:r>
            <a:r>
              <a:rPr lang="en-US" dirty="0"/>
              <a:t> </a:t>
            </a:r>
            <a:r>
              <a:rPr lang="en-US" dirty="0" err="1"/>
              <a:t>повертають</a:t>
            </a:r>
            <a:r>
              <a:rPr lang="en-US" dirty="0"/>
              <a:t> </a:t>
            </a:r>
            <a:r>
              <a:rPr lang="en-US" dirty="0" err="1"/>
              <a:t>значення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99853-97C3-47B0-88A4-DB23D0C81E66}"/>
              </a:ext>
            </a:extLst>
          </p:cNvPr>
          <p:cNvSpPr txBox="1"/>
          <p:nvPr/>
        </p:nvSpPr>
        <p:spPr>
          <a:xfrm>
            <a:off x="5851909" y="1405001"/>
            <a:ext cx="38011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Процедури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повертають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значень</a:t>
            </a:r>
            <a:endParaRPr lang="uk-UA" dirty="0" err="1"/>
          </a:p>
        </p:txBody>
      </p:sp>
      <p:pic>
        <p:nvPicPr>
          <p:cNvPr id="3" name="Рисунок 13" descr="Зображення, що містить рослина&#10;&#10;Опис створено автоматично">
            <a:extLst>
              <a:ext uri="{FF2B5EF4-FFF2-40B4-BE49-F238E27FC236}">
                <a16:creationId xmlns:a16="http://schemas.microsoft.com/office/drawing/2014/main" id="{E2D4AD08-BC8C-44C8-AFAA-9FD5626E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285" y="338344"/>
            <a:ext cx="1075497" cy="7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9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05A40-73C1-4FC1-892A-84254FB9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75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Segoe UI"/>
              </a:rPr>
              <a:t>Метод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A2BD0F-BD2E-4A1F-9610-1EF41DAE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Метод - це іменована частина програми, яка може бути викликана з інших частин програми стільки разів, скільки необхідно.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CAD855A-5992-4263-A267-9BE838AD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06" y="2568771"/>
            <a:ext cx="4324653" cy="3110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4F24D-A1A5-4CFB-973F-6E32AD415201}"/>
              </a:ext>
            </a:extLst>
          </p:cNvPr>
          <p:cNvSpPr txBox="1"/>
          <p:nvPr/>
        </p:nvSpPr>
        <p:spPr>
          <a:xfrm>
            <a:off x="9163352" y="21360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cs typeface="Calibri"/>
              </a:rPr>
              <a:t>параметри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A1587-A50D-4DD6-9EB8-1E478AA13B5E}"/>
              </a:ext>
            </a:extLst>
          </p:cNvPr>
          <p:cNvSpPr txBox="1"/>
          <p:nvPr/>
        </p:nvSpPr>
        <p:spPr>
          <a:xfrm>
            <a:off x="5159828" y="47606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dirty="0">
                <a:latin typeface="Segoe UI"/>
              </a:rPr>
              <a:t>результат</a:t>
            </a:r>
            <a:endParaRPr lang="uk-UA" dirty="0">
              <a:latin typeface="Segoe UI"/>
              <a:cs typeface="Segoe UI"/>
            </a:endParaRPr>
          </a:p>
        </p:txBody>
      </p:sp>
      <p:pic>
        <p:nvPicPr>
          <p:cNvPr id="5" name="Рисунок 13" descr="Зображення, що містить рослина&#10;&#10;Опис створено автоматично">
            <a:extLst>
              <a:ext uri="{FF2B5EF4-FFF2-40B4-BE49-F238E27FC236}">
                <a16:creationId xmlns:a16="http://schemas.microsoft.com/office/drawing/2014/main" id="{FB15DE40-E8A1-4AC4-8197-A68BE3FF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285" y="338344"/>
            <a:ext cx="1075497" cy="731355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8128F4D4-0B75-4F3C-8ABA-D5A793CD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7" y="4407011"/>
            <a:ext cx="2917134" cy="20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8181B-214B-4BF4-9157-4BE26FBA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373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 Light"/>
              </a:rPr>
              <a:t>Сигнатура і Тіло</a:t>
            </a:r>
            <a:endParaRPr lang="uk-UA" sz="3200" dirty="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пташк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73226793-A3E0-4DCB-ABF2-ED4366F91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961" y="2201618"/>
            <a:ext cx="6459220" cy="34483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D8C21-D638-42B5-A9B5-25C94E65FB05}"/>
              </a:ext>
            </a:extLst>
          </p:cNvPr>
          <p:cNvSpPr txBox="1"/>
          <p:nvPr/>
        </p:nvSpPr>
        <p:spPr>
          <a:xfrm>
            <a:off x="1402333" y="4570251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/>
              <a:t>Тіло метода, яке являється областю видимості змінних</a:t>
            </a:r>
            <a:endParaRPr lang="uk-UA" sz="16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2491A-7521-4D50-9553-2FBF84D167A2}"/>
              </a:ext>
            </a:extLst>
          </p:cNvPr>
          <p:cNvSpPr txBox="1"/>
          <p:nvPr/>
        </p:nvSpPr>
        <p:spPr>
          <a:xfrm>
            <a:off x="5523664" y="2030323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/>
              <a:t>Ім'я метода</a:t>
            </a:r>
            <a:endParaRPr lang="uk-UA" sz="16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EA09C-EA17-4239-BF6A-6C35A055C71A}"/>
              </a:ext>
            </a:extLst>
          </p:cNvPr>
          <p:cNvSpPr txBox="1"/>
          <p:nvPr/>
        </p:nvSpPr>
        <p:spPr>
          <a:xfrm>
            <a:off x="756352" y="2588083"/>
            <a:ext cx="30576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600" dirty="0"/>
              <a:t>Тип значення, що повертається</a:t>
            </a:r>
            <a:endParaRPr lang="uk-UA" sz="16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7632C-2DF9-4F76-A034-52DE3EE90BE8}"/>
              </a:ext>
            </a:extLst>
          </p:cNvPr>
          <p:cNvSpPr txBox="1"/>
          <p:nvPr/>
        </p:nvSpPr>
        <p:spPr>
          <a:xfrm>
            <a:off x="8628624" y="258679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600" dirty="0"/>
              <a:t>Аргументи</a:t>
            </a:r>
            <a:endParaRPr lang="uk-UA" sz="1600" dirty="0">
              <a:cs typeface="Calibri"/>
            </a:endParaRPr>
          </a:p>
        </p:txBody>
      </p:sp>
      <p:pic>
        <p:nvPicPr>
          <p:cNvPr id="3" name="Рисунок 4" descr="Зображення, що містить сидить, світлий&#10;&#10;Опис створено автоматично">
            <a:extLst>
              <a:ext uri="{FF2B5EF4-FFF2-40B4-BE49-F238E27FC236}">
                <a16:creationId xmlns:a16="http://schemas.microsoft.com/office/drawing/2014/main" id="{53D2C18C-D6FF-4FE0-9073-C3ED9EE6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769" y="165309"/>
            <a:ext cx="1923222" cy="13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9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2CE24-82C2-47DA-963B-F6034608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4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Створення і виклик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2FC98C-66AE-4CFE-B1B4-2B512351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467"/>
            <a:ext cx="10515600" cy="4500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Для створення методу необхідно:</a:t>
            </a:r>
            <a:endParaRPr lang="uk-UA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uk-UA" sz="1600" dirty="0">
                <a:ea typeface="+mn-lt"/>
                <a:cs typeface="+mn-lt"/>
              </a:rPr>
              <a:t>1) Вказати тип значення, яке повертається, якщо метод нічого не повертає вказати </a:t>
            </a:r>
            <a:r>
              <a:rPr lang="uk-UA" sz="1600" dirty="0" err="1">
                <a:solidFill>
                  <a:srgbClr val="0000FF"/>
                </a:solidFill>
                <a:ea typeface="+mn-lt"/>
                <a:cs typeface="+mn-lt"/>
              </a:rPr>
              <a:t>void</a:t>
            </a:r>
            <a:r>
              <a:rPr lang="uk-UA" sz="1600" dirty="0">
                <a:ea typeface="+mn-lt"/>
                <a:cs typeface="+mn-lt"/>
              </a:rPr>
              <a:t>.</a:t>
            </a:r>
            <a:endParaRPr lang="uk-UA" sz="1600">
              <a:cs typeface="Calibri"/>
            </a:endParaRPr>
          </a:p>
          <a:p>
            <a:pPr marL="0" indent="0">
              <a:buNone/>
            </a:pPr>
            <a:r>
              <a:rPr lang="uk-UA" sz="1600" dirty="0">
                <a:ea typeface="+mn-lt"/>
                <a:cs typeface="+mn-lt"/>
              </a:rPr>
              <a:t>2) Вибрати ім'я методу відповідно до дії, яку він виконує.</a:t>
            </a:r>
            <a:endParaRPr lang="uk-UA" sz="1600">
              <a:cs typeface="Calibri"/>
            </a:endParaRPr>
          </a:p>
          <a:p>
            <a:pPr marL="0" indent="0">
              <a:buNone/>
            </a:pPr>
            <a:r>
              <a:rPr lang="uk-UA" sz="1600" dirty="0">
                <a:ea typeface="+mn-lt"/>
                <a:cs typeface="+mn-lt"/>
              </a:rPr>
              <a:t>3) Якщо метод приймає аргументи - обов'язково вказати їх тип і ім'я, якщо немає - залишити аргументні дужки () порожніми.</a:t>
            </a:r>
            <a:endParaRPr lang="uk-UA" sz="1600">
              <a:cs typeface="Calibri"/>
            </a:endParaRPr>
          </a:p>
          <a:p>
            <a:pPr marL="0" indent="0">
              <a:buNone/>
            </a:pPr>
            <a:r>
              <a:rPr lang="uk-UA" sz="1600" dirty="0">
                <a:ea typeface="+mn-lt"/>
                <a:cs typeface="+mn-lt"/>
              </a:rPr>
              <a:t>4) Якщо метод має результат, обов'язково в тілі методу повинно бути присутнє ключове слово </a:t>
            </a:r>
            <a:r>
              <a:rPr lang="uk-UA" sz="1600" dirty="0" err="1">
                <a:solidFill>
                  <a:srgbClr val="0000FF"/>
                </a:solidFill>
                <a:ea typeface="+mn-lt"/>
                <a:cs typeface="+mn-lt"/>
              </a:rPr>
              <a:t>return</a:t>
            </a:r>
            <a:r>
              <a:rPr lang="uk-UA" sz="1600" dirty="0">
                <a:ea typeface="+mn-lt"/>
                <a:cs typeface="+mn-lt"/>
              </a:rPr>
              <a:t>. Тип значення, що повертається методом повинне відповідати типу значення, зазначеного після ключового слова </a:t>
            </a:r>
            <a:r>
              <a:rPr lang="uk-UA" sz="1600" dirty="0" err="1">
                <a:solidFill>
                  <a:schemeClr val="accent1"/>
                </a:solidFill>
                <a:ea typeface="+mn-lt"/>
                <a:cs typeface="+mn-lt"/>
              </a:rPr>
              <a:t>return</a:t>
            </a:r>
            <a:r>
              <a:rPr lang="uk-UA" sz="1600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Для виклику методу необхідно:</a:t>
            </a:r>
            <a:endParaRPr lang="uk-UA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uk-UA" sz="1600" dirty="0">
                <a:ea typeface="+mn-lt"/>
                <a:cs typeface="+mn-lt"/>
              </a:rPr>
              <a:t>1) Написати ім'я методу.</a:t>
            </a:r>
            <a:endParaRPr lang="uk-UA" sz="1600">
              <a:cs typeface="Calibri"/>
            </a:endParaRPr>
          </a:p>
          <a:p>
            <a:pPr marL="0" indent="0">
              <a:buNone/>
            </a:pPr>
            <a:r>
              <a:rPr lang="uk-UA" sz="1600" dirty="0">
                <a:ea typeface="+mn-lt"/>
                <a:cs typeface="+mn-lt"/>
              </a:rPr>
              <a:t>2) Обов'язково вказати після імені аргументні дужки (), якщо метод приймає якісь аргументи, передати відповідну кількість аргументів відповідного типу.</a:t>
            </a:r>
            <a:endParaRPr lang="uk-UA" sz="1600" dirty="0">
              <a:cs typeface="Calibri"/>
            </a:endParaRPr>
          </a:p>
        </p:txBody>
      </p:sp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E63491DA-D3C0-49C6-A595-4C7A2F49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181" y="429322"/>
            <a:ext cx="1702420" cy="851210"/>
          </a:xfrm>
          <a:prstGeom prst="rect">
            <a:avLst/>
          </a:prstGeom>
        </p:spPr>
      </p:pic>
      <p:pic>
        <p:nvPicPr>
          <p:cNvPr id="6" name="Рисунок 6" descr="Зображення, що містить стіл, вулиця, вантажівка, висить&#10;&#10;Опис створено автоматично">
            <a:extLst>
              <a:ext uri="{FF2B5EF4-FFF2-40B4-BE49-F238E27FC236}">
                <a16:creationId xmlns:a16="http://schemas.microsoft.com/office/drawing/2014/main" id="{352F8F0B-9841-4236-889D-DCF58867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5130491"/>
            <a:ext cx="2743200" cy="12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22C0B-CE30-4EE0-905A-5E4A2E13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40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Створення і виклик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8A2DF40-BDD2-4498-A098-E70438B4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93" y="2166900"/>
            <a:ext cx="3321654" cy="2241550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6D3D042-2BF4-4320-9E8C-5AC57A4C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60" y="2162326"/>
            <a:ext cx="2966507" cy="186871"/>
          </a:xfrm>
          <a:prstGeom prst="rect">
            <a:avLst/>
          </a:prstGeom>
        </p:spPr>
      </p:pic>
      <p:pic>
        <p:nvPicPr>
          <p:cNvPr id="3" name="Рисунок 4" descr="Зображення, що містить кімната&#10;&#10;Опис створено автоматично">
            <a:extLst>
              <a:ext uri="{FF2B5EF4-FFF2-40B4-BE49-F238E27FC236}">
                <a16:creationId xmlns:a16="http://schemas.microsoft.com/office/drawing/2014/main" id="{9D8F3F43-6FEC-4384-AADB-38CE677A4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377" y="4557133"/>
            <a:ext cx="1776761" cy="17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2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11088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B658197-D91C-49F8-A26F-904F7174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346"/>
            <a:ext cx="10515600" cy="6203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600" dirty="0" err="1">
                <a:ea typeface="+mn-lt"/>
                <a:cs typeface="+mn-lt"/>
              </a:rPr>
              <a:t>Tasks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600" dirty="0">
                <a:cs typeface="Calibri" panose="020F0502020204030204"/>
              </a:rPr>
              <a:t>Task1</a:t>
            </a:r>
            <a:endParaRPr lang="en-US" sz="16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600" dirty="0" err="1">
                <a:cs typeface="Calibri" panose="020F0502020204030204"/>
              </a:rPr>
              <a:t>Використовуючи</a:t>
            </a:r>
            <a:r>
              <a:rPr lang="ru" sz="1600" dirty="0">
                <a:cs typeface="Calibri" panose="020F0502020204030204"/>
              </a:rPr>
              <a:t> </a:t>
            </a:r>
            <a:r>
              <a:rPr lang="ru" sz="1600" dirty="0" err="1">
                <a:cs typeface="Calibri" panose="020F0502020204030204"/>
              </a:rPr>
              <a:t>Visual</a:t>
            </a:r>
            <a:r>
              <a:rPr lang="ru" sz="1600" dirty="0">
                <a:cs typeface="Calibri" panose="020F0502020204030204"/>
              </a:rPr>
              <a:t> </a:t>
            </a:r>
            <a:r>
              <a:rPr lang="ru" sz="1600" dirty="0" err="1">
                <a:cs typeface="Calibri" panose="020F0502020204030204"/>
              </a:rPr>
              <a:t>Studio</a:t>
            </a:r>
            <a:r>
              <a:rPr lang="ru" sz="1600" dirty="0">
                <a:cs typeface="Calibri" panose="020F0502020204030204"/>
              </a:rPr>
              <a:t>, </a:t>
            </a:r>
            <a:r>
              <a:rPr lang="ru" sz="1600" dirty="0" err="1">
                <a:cs typeface="Calibri" panose="020F0502020204030204"/>
              </a:rPr>
              <a:t>створіть</a:t>
            </a:r>
            <a:r>
              <a:rPr lang="ru" sz="1600" dirty="0">
                <a:cs typeface="Calibri" panose="020F0502020204030204"/>
              </a:rPr>
              <a:t> проект за шаблоном </a:t>
            </a:r>
            <a:r>
              <a:rPr lang="ru" sz="1600" dirty="0" err="1">
                <a:cs typeface="Calibri" panose="020F0502020204030204"/>
              </a:rPr>
              <a:t>Console</a:t>
            </a:r>
            <a:r>
              <a:rPr lang="ru" sz="1600" dirty="0">
                <a:cs typeface="Calibri" panose="020F0502020204030204"/>
              </a:rPr>
              <a:t> </a:t>
            </a:r>
            <a:r>
              <a:rPr lang="ru" sz="1600" dirty="0" err="1">
                <a:cs typeface="Calibri" panose="020F0502020204030204"/>
              </a:rPr>
              <a:t>Application</a:t>
            </a:r>
            <a:r>
              <a:rPr lang="ru" sz="1600" dirty="0">
                <a:cs typeface="Calibri" panose="020F0502020204030204"/>
              </a:rPr>
              <a:t>, </a:t>
            </a:r>
            <a:r>
              <a:rPr lang="ru" sz="1600" dirty="0" err="1">
                <a:cs typeface="Calibri" panose="020F0502020204030204"/>
              </a:rPr>
              <a:t>назвіть</a:t>
            </a:r>
            <a:r>
              <a:rPr lang="ru" sz="1600" dirty="0">
                <a:cs typeface="Calibri" panose="020F0502020204030204"/>
              </a:rPr>
              <a:t> </a:t>
            </a:r>
            <a:r>
              <a:rPr lang="ru" sz="1600" dirty="0" err="1">
                <a:cs typeface="Calibri" panose="020F0502020204030204"/>
              </a:rPr>
              <a:t>його</a:t>
            </a:r>
            <a:r>
              <a:rPr lang="ru" sz="1600" dirty="0">
                <a:cs typeface="Calibri" panose="020F0502020204030204"/>
              </a:rPr>
              <a:t> Lesson006_Task1.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" sz="1600" dirty="0">
                <a:ea typeface="+mn-lt"/>
                <a:cs typeface="+mn-lt"/>
              </a:rPr>
              <a:t>Створіть метод з ім'ям </a:t>
            </a:r>
            <a:r>
              <a:rPr lang="ru" sz="1600" dirty="0" err="1">
                <a:ea typeface="+mn-lt"/>
                <a:cs typeface="+mn-lt"/>
              </a:rPr>
              <a:t>CalculateIncrement</a:t>
            </a:r>
            <a:r>
              <a:rPr lang="uk" sz="1600" dirty="0">
                <a:ea typeface="+mn-lt"/>
                <a:cs typeface="+mn-lt"/>
              </a:rPr>
              <a:t>, який приймає в якості параметрів </a:t>
            </a:r>
            <a:r>
              <a:rPr lang="uk" sz="1600" dirty="0" err="1">
                <a:ea typeface="+mn-lt"/>
                <a:cs typeface="+mn-lt"/>
              </a:rPr>
              <a:t>цілочисельний</a:t>
            </a:r>
            <a:r>
              <a:rPr lang="uk" sz="1600" dirty="0">
                <a:ea typeface="+mn-lt"/>
                <a:cs typeface="+mn-lt"/>
              </a:rPr>
              <a:t> аргумент і виводить на екран </a:t>
            </a:r>
            <a:r>
              <a:rPr lang="uk" sz="1600" dirty="0" err="1">
                <a:ea typeface="+mn-lt"/>
                <a:cs typeface="+mn-lt"/>
              </a:rPr>
              <a:t>інкремент</a:t>
            </a:r>
            <a:r>
              <a:rPr lang="uk" sz="1600" dirty="0">
                <a:ea typeface="+mn-lt"/>
                <a:cs typeface="+mn-lt"/>
              </a:rPr>
              <a:t> значення </a:t>
            </a:r>
            <a:r>
              <a:rPr lang="uk" sz="1600" dirty="0" err="1">
                <a:ea typeface="+mn-lt"/>
                <a:cs typeface="+mn-lt"/>
              </a:rPr>
              <a:t>аргумента</a:t>
            </a:r>
            <a:r>
              <a:rPr lang="uk" sz="1600" dirty="0">
                <a:ea typeface="+mn-lt"/>
                <a:cs typeface="+mn-lt"/>
              </a:rPr>
              <a:t>.</a:t>
            </a:r>
            <a:r>
              <a:rPr lang="ru" sz="1600" dirty="0">
                <a:ea typeface="+mn-lt"/>
                <a:cs typeface="+mn-lt"/>
              </a:rPr>
              <a:t> </a:t>
            </a:r>
            <a:endParaRPr lang="en-US" sz="1600"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" sz="1600" dirty="0">
                <a:ea typeface="+mn-lt"/>
                <a:cs typeface="+mn-lt"/>
              </a:rPr>
              <a:t>Створіть метод з ім'ям </a:t>
            </a:r>
            <a:r>
              <a:rPr lang="ru" sz="1600" dirty="0" err="1">
                <a:ea typeface="+mn-lt"/>
                <a:cs typeface="+mn-lt"/>
              </a:rPr>
              <a:t>CalculateDecrement</a:t>
            </a:r>
            <a:r>
              <a:rPr lang="uk" sz="1600" dirty="0">
                <a:ea typeface="+mn-lt"/>
                <a:cs typeface="+mn-lt"/>
              </a:rPr>
              <a:t>, який приймає в якості параметрів </a:t>
            </a:r>
            <a:r>
              <a:rPr lang="uk" sz="1600" dirty="0" err="1">
                <a:ea typeface="+mn-lt"/>
                <a:cs typeface="+mn-lt"/>
              </a:rPr>
              <a:t>цілочисельний</a:t>
            </a:r>
            <a:r>
              <a:rPr lang="uk" sz="1600" dirty="0">
                <a:ea typeface="+mn-lt"/>
                <a:cs typeface="+mn-lt"/>
              </a:rPr>
              <a:t> аргумент і виводить на екран </a:t>
            </a:r>
            <a:r>
              <a:rPr lang="uk" sz="1600" dirty="0" err="1">
                <a:ea typeface="+mn-lt"/>
                <a:cs typeface="+mn-lt"/>
              </a:rPr>
              <a:t>декремент</a:t>
            </a:r>
            <a:r>
              <a:rPr lang="uk" sz="1600" dirty="0">
                <a:ea typeface="+mn-lt"/>
                <a:cs typeface="+mn-lt"/>
              </a:rPr>
              <a:t> значення </a:t>
            </a:r>
            <a:r>
              <a:rPr lang="uk" sz="1600" dirty="0" err="1">
                <a:ea typeface="+mn-lt"/>
                <a:cs typeface="+mn-lt"/>
              </a:rPr>
              <a:t>аргумента</a:t>
            </a:r>
            <a:r>
              <a:rPr lang="uk" sz="1600" dirty="0">
                <a:ea typeface="+mn-lt"/>
                <a:cs typeface="+mn-lt"/>
              </a:rPr>
              <a:t>.</a:t>
            </a:r>
            <a:r>
              <a:rPr lang="ru" sz="16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6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600" dirty="0">
                <a:cs typeface="Calibri" panose="020F0502020204030204"/>
              </a:rPr>
              <a:t>Task2</a:t>
            </a:r>
            <a:r>
              <a:rPr lang="ru" sz="1600" dirty="0">
                <a:cs typeface="Calibri" panose="020F0502020204030204"/>
              </a:rPr>
              <a:t> </a:t>
            </a:r>
            <a:endParaRPr lang="ru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" sz="1600" dirty="0">
                <a:ea typeface="+mn-lt"/>
                <a:cs typeface="+mn-lt"/>
              </a:rPr>
              <a:t>Використовуючи </a:t>
            </a:r>
            <a:r>
              <a:rPr lang="uk" sz="1600" dirty="0" err="1">
                <a:ea typeface="+mn-lt"/>
                <a:cs typeface="+mn-lt"/>
              </a:rPr>
              <a:t>Visual</a:t>
            </a:r>
            <a:r>
              <a:rPr lang="uk" sz="1600" dirty="0">
                <a:ea typeface="+mn-lt"/>
                <a:cs typeface="+mn-lt"/>
              </a:rPr>
              <a:t> </a:t>
            </a:r>
            <a:r>
              <a:rPr lang="uk" sz="1600" dirty="0" err="1">
                <a:ea typeface="+mn-lt"/>
                <a:cs typeface="+mn-lt"/>
              </a:rPr>
              <a:t>Studio</a:t>
            </a:r>
            <a:r>
              <a:rPr lang="uk" sz="1600" dirty="0">
                <a:ea typeface="+mn-lt"/>
                <a:cs typeface="+mn-lt"/>
              </a:rPr>
              <a:t>, створіть проект за шаблоном </a:t>
            </a:r>
            <a:r>
              <a:rPr lang="uk" sz="1600" dirty="0" err="1">
                <a:ea typeface="+mn-lt"/>
                <a:cs typeface="+mn-lt"/>
              </a:rPr>
              <a:t>Console</a:t>
            </a:r>
            <a:r>
              <a:rPr lang="uk" sz="1600" dirty="0">
                <a:ea typeface="+mn-lt"/>
                <a:cs typeface="+mn-lt"/>
              </a:rPr>
              <a:t> </a:t>
            </a:r>
            <a:r>
              <a:rPr lang="uk" sz="1600" dirty="0" err="1">
                <a:ea typeface="+mn-lt"/>
                <a:cs typeface="+mn-lt"/>
              </a:rPr>
              <a:t>Application</a:t>
            </a:r>
            <a:r>
              <a:rPr lang="uk" sz="1600" dirty="0">
                <a:ea typeface="+mn-lt"/>
                <a:cs typeface="+mn-lt"/>
              </a:rPr>
              <a:t>,  назвіть його Lesson006_Task2.</a:t>
            </a:r>
            <a:r>
              <a:rPr lang="ru" sz="1600" dirty="0">
                <a:ea typeface="+mn-lt"/>
                <a:cs typeface="+mn-lt"/>
              </a:rPr>
              <a:t> </a:t>
            </a:r>
            <a:endParaRPr lang="en-US" sz="16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" sz="1600" dirty="0" err="1">
                <a:ea typeface="+mn-lt"/>
                <a:cs typeface="+mn-lt"/>
              </a:rPr>
              <a:t>Створіть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методи</a:t>
            </a:r>
            <a:r>
              <a:rPr lang="ru" sz="1600" dirty="0">
                <a:ea typeface="+mn-lt"/>
                <a:cs typeface="+mn-lt"/>
              </a:rPr>
              <a:t> для </a:t>
            </a:r>
            <a:r>
              <a:rPr lang="ru" sz="1600" dirty="0" err="1">
                <a:ea typeface="+mn-lt"/>
                <a:cs typeface="+mn-lt"/>
              </a:rPr>
              <a:t>виконання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логічних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операцій</a:t>
            </a:r>
            <a:r>
              <a:rPr lang="ru" sz="1600" dirty="0">
                <a:ea typeface="+mn-lt"/>
                <a:cs typeface="+mn-lt"/>
              </a:rPr>
              <a:t>, </a:t>
            </a:r>
            <a:r>
              <a:rPr lang="ru" sz="1600" dirty="0" err="1">
                <a:ea typeface="+mn-lt"/>
                <a:cs typeface="+mn-lt"/>
              </a:rPr>
              <a:t>скільки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логічних</a:t>
            </a:r>
            <a:r>
              <a:rPr lang="ru" sz="1600" dirty="0">
                <a:ea typeface="+mn-lt"/>
                <a:cs typeface="+mn-lt"/>
              </a:rPr>
              <a:t> </a:t>
            </a:r>
            <a:r>
              <a:rPr lang="ru" sz="1600" dirty="0" err="1">
                <a:ea typeface="+mn-lt"/>
                <a:cs typeface="+mn-lt"/>
              </a:rPr>
              <a:t>операцій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скільки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методів</a:t>
            </a:r>
            <a:r>
              <a:rPr lang="ru" sz="1600" dirty="0"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600" dirty="0" err="1">
                <a:ea typeface="+mn-lt"/>
                <a:cs typeface="+mn-lt"/>
              </a:rPr>
              <a:t>Кожен</a:t>
            </a:r>
            <a:r>
              <a:rPr lang="ru" sz="1600" dirty="0">
                <a:ea typeface="+mn-lt"/>
                <a:cs typeface="+mn-lt"/>
              </a:rPr>
              <a:t> метод </a:t>
            </a:r>
            <a:r>
              <a:rPr lang="ru" sz="1600" dirty="0" err="1">
                <a:ea typeface="+mn-lt"/>
                <a:cs typeface="+mn-lt"/>
              </a:rPr>
              <a:t>має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приймати</a:t>
            </a:r>
            <a:r>
              <a:rPr lang="ru" sz="1600" dirty="0">
                <a:ea typeface="+mn-lt"/>
                <a:cs typeface="+mn-lt"/>
              </a:rPr>
              <a:t> два </a:t>
            </a:r>
            <a:r>
              <a:rPr lang="ru" sz="1600" dirty="0" err="1">
                <a:ea typeface="+mn-lt"/>
                <a:cs typeface="+mn-lt"/>
              </a:rPr>
              <a:t>цілочисельних</a:t>
            </a:r>
            <a:r>
              <a:rPr lang="ru" sz="1600" dirty="0">
                <a:ea typeface="+mn-lt"/>
                <a:cs typeface="+mn-lt"/>
              </a:rPr>
              <a:t> аргументу і </a:t>
            </a:r>
            <a:r>
              <a:rPr lang="ru" sz="1600" dirty="0" err="1">
                <a:ea typeface="+mn-lt"/>
                <a:cs typeface="+mn-lt"/>
              </a:rPr>
              <a:t>виводити</a:t>
            </a:r>
            <a:r>
              <a:rPr lang="ru" sz="1600" dirty="0">
                <a:ea typeface="+mn-lt"/>
                <a:cs typeface="+mn-lt"/>
              </a:rPr>
              <a:t> на </a:t>
            </a:r>
            <a:r>
              <a:rPr lang="ru" sz="1600" dirty="0" err="1">
                <a:ea typeface="+mn-lt"/>
                <a:cs typeface="+mn-lt"/>
              </a:rPr>
              <a:t>екран</a:t>
            </a:r>
            <a:r>
              <a:rPr lang="ru" sz="1600" dirty="0">
                <a:ea typeface="+mn-lt"/>
                <a:cs typeface="+mn-lt"/>
              </a:rPr>
              <a:t> результат </a:t>
            </a:r>
            <a:r>
              <a:rPr lang="ru" sz="1600" dirty="0" err="1">
                <a:ea typeface="+mn-lt"/>
                <a:cs typeface="+mn-lt"/>
              </a:rPr>
              <a:t>виконання</a:t>
            </a:r>
            <a:r>
              <a:rPr lang="ru" sz="1600" dirty="0">
                <a:ea typeface="+mn-lt"/>
                <a:cs typeface="+mn-lt"/>
              </a:rPr>
              <a:t> </a:t>
            </a:r>
            <a:r>
              <a:rPr lang="ru" sz="1600" dirty="0" err="1">
                <a:ea typeface="+mn-lt"/>
                <a:cs typeface="+mn-lt"/>
              </a:rPr>
              <a:t>логічної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операції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відповідної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імені</a:t>
            </a:r>
            <a:r>
              <a:rPr lang="ru" sz="1600" dirty="0">
                <a:ea typeface="+mn-lt"/>
                <a:cs typeface="+mn-lt"/>
              </a:rPr>
              <a:t> методу.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" sz="1600" dirty="0" err="1">
                <a:ea typeface="+mn-lt"/>
                <a:cs typeface="+mn-lt"/>
              </a:rPr>
              <a:t>Потрібно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надати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користувачеві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можливість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вводити</a:t>
            </a:r>
            <a:r>
              <a:rPr lang="ru" sz="1600" dirty="0">
                <a:ea typeface="+mn-lt"/>
                <a:cs typeface="+mn-lt"/>
              </a:rPr>
              <a:t> з </a:t>
            </a:r>
            <a:r>
              <a:rPr lang="ru" sz="1600" dirty="0" err="1">
                <a:ea typeface="+mn-lt"/>
                <a:cs typeface="+mn-lt"/>
              </a:rPr>
              <a:t>клавіатури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значення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операндів</a:t>
            </a:r>
            <a:r>
              <a:rPr lang="ru" sz="1600" dirty="0">
                <a:ea typeface="+mn-lt"/>
                <a:cs typeface="+mn-lt"/>
              </a:rPr>
              <a:t> і знак </a:t>
            </a:r>
            <a:r>
              <a:rPr lang="ru" sz="1600" dirty="0" err="1">
                <a:ea typeface="+mn-lt"/>
                <a:cs typeface="+mn-lt"/>
              </a:rPr>
              <a:t>логічної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операції</a:t>
            </a:r>
            <a:r>
              <a:rPr lang="ru" sz="1600" dirty="0">
                <a:ea typeface="+mn-lt"/>
                <a:cs typeface="+mn-lt"/>
              </a:rPr>
              <a:t>, для </a:t>
            </a:r>
            <a:r>
              <a:rPr lang="ru" sz="1600" dirty="0" err="1">
                <a:ea typeface="+mn-lt"/>
                <a:cs typeface="+mn-lt"/>
              </a:rPr>
              <a:t>виконання</a:t>
            </a:r>
            <a:r>
              <a:rPr lang="ru" sz="1600" dirty="0">
                <a:ea typeface="+mn-lt"/>
                <a:cs typeface="+mn-lt"/>
              </a:rPr>
              <a:t> </a:t>
            </a:r>
            <a:r>
              <a:rPr lang="ru" sz="1600" dirty="0" err="1">
                <a:ea typeface="+mn-lt"/>
                <a:cs typeface="+mn-lt"/>
              </a:rPr>
              <a:t>обчислень</a:t>
            </a:r>
            <a:r>
              <a:rPr lang="ru" sz="1600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0363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Методи</vt:lpstr>
      <vt:lpstr>Метод</vt:lpstr>
      <vt:lpstr>Функції і Процедури</vt:lpstr>
      <vt:lpstr>Метод</vt:lpstr>
      <vt:lpstr>Сигнатура і Тіло</vt:lpstr>
      <vt:lpstr>Створення і виклик</vt:lpstr>
      <vt:lpstr>Створення і виклик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304</cp:revision>
  <dcterms:created xsi:type="dcterms:W3CDTF">2020-03-17T19:26:07Z</dcterms:created>
  <dcterms:modified xsi:type="dcterms:W3CDTF">2020-10-28T21:37:38Z</dcterms:modified>
</cp:coreProperties>
</file>