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ECA9D-4E3C-4BB7-98B2-5341A57FFD04}" v="1" dt="2020-10-26T20:35:29.740"/>
    <p1510:client id="{3680A8C8-AB18-4F6A-A877-DD459C40981E}" v="119" dt="2020-07-30T14:19:42.306"/>
    <p1510:client id="{4E653538-09E9-428C-ABA2-DAB2463483D3}" v="455" dt="2020-04-02T18:49:06.188"/>
    <p1510:client id="{A936D0C7-91A0-4CF6-9A24-6CAC6F068127}" v="26" dt="2020-03-17T21:53:40.418"/>
    <p1510:client id="{A939C2C9-69AC-47F7-ACD6-F4EE7EE6A370}" v="103" dt="2020-10-28T21:36:21.449"/>
    <p1510:client id="{DDDD8DB5-1790-423B-BC04-C89CE81633FC}" v="155" dt="2020-03-17T22:38:47.283"/>
    <p1510:client id="{EBD5BB91-47CA-45E1-9DC0-97120FC1ACA8}" v="10" dt="2020-10-25T17:47:01.282"/>
    <p1510:client id="{FCEC80E4-74D2-49F7-B52D-9BDF27611CC9}" v="975" dt="2020-07-30T13:45:10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048" y="1448934"/>
            <a:ext cx="9144000" cy="2387600"/>
          </a:xfrm>
        </p:spPr>
        <p:txBody>
          <a:bodyPr/>
          <a:lstStyle/>
          <a:p>
            <a:r>
              <a:rPr lang="uk-UA" dirty="0">
                <a:latin typeface="Calibri"/>
                <a:ea typeface="+mj-lt"/>
                <a:cs typeface="Segoe UI"/>
              </a:rPr>
              <a:t>Методи</a:t>
            </a:r>
            <a:endParaRPr lang="uk-UA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830818" y="473145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3200" dirty="0" err="1">
                <a:ea typeface="+mn-lt"/>
                <a:cs typeface="+mn-lt"/>
              </a:rPr>
              <a:t>Methods</a:t>
            </a:r>
            <a:endParaRPr lang="uk-UA" sz="3200" dirty="0" err="1">
              <a:cs typeface="Calibri"/>
            </a:endParaRPr>
          </a:p>
          <a:p>
            <a:endParaRPr lang="uk-UA" sz="3200" dirty="0">
              <a:latin typeface="Segoe UI,sans-serif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E0ED5-83AF-4484-90CA-E43806A506C5}"/>
              </a:ext>
            </a:extLst>
          </p:cNvPr>
          <p:cNvSpPr txBox="1"/>
          <p:nvPr/>
        </p:nvSpPr>
        <p:spPr>
          <a:xfrm>
            <a:off x="198444" y="962506"/>
            <a:ext cx="8241722" cy="585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8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481F4-C94D-43C4-9419-BBC4FC8A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421"/>
          </a:xfrm>
        </p:spPr>
        <p:txBody>
          <a:bodyPr/>
          <a:lstStyle/>
          <a:p>
            <a:r>
              <a:rPr lang="uk-UA" sz="3200" dirty="0" err="1">
                <a:latin typeface="Segoe UI"/>
                <a:cs typeface="Segoe UI"/>
              </a:rPr>
              <a:t>Перегрузка</a:t>
            </a:r>
            <a:r>
              <a:rPr lang="uk-UA" sz="3200" dirty="0">
                <a:latin typeface="Segoe UI"/>
                <a:cs typeface="Segoe UI"/>
              </a:rPr>
              <a:t> Методів</a:t>
            </a:r>
            <a:endParaRPr lang="uk-UA" sz="3200" dirty="0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DFA7380-BACE-449C-81F9-47AB5D0E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599" y="1659973"/>
            <a:ext cx="66322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Під перевантаженням методів розуміється, створення декількох методів (два або більше) з однаковими іменами але різним типом і / або кількістю параметрів.</a:t>
            </a:r>
            <a:endParaRPr lang="uk-UA" sz="1800" dirty="0">
              <a:cs typeface="Calibri"/>
            </a:endParaRPr>
          </a:p>
          <a:p>
            <a:endParaRPr lang="uk-UA" sz="1800" dirty="0">
              <a:cs typeface="Calibri"/>
            </a:endParaRPr>
          </a:p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Стилі перевантажених методів можуть відрізнятися порядком, кількістю і типом параметрів. </a:t>
            </a:r>
          </a:p>
          <a:p>
            <a:pPr marL="0" indent="0">
              <a:buNone/>
            </a:pPr>
            <a:endParaRPr lang="uk-UA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1800" dirty="0">
                <a:ea typeface="+mn-lt"/>
                <a:cs typeface="+mn-lt"/>
              </a:rPr>
              <a:t>Перевантаження методів необхідно для того, щоб уникнути створення декількох методів з різними іменами, які виконують подібні дії.</a:t>
            </a:r>
            <a:endParaRPr lang="uk-UA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7BBD6-D686-4CE7-A917-3C614F5243AF}"/>
              </a:ext>
            </a:extLst>
          </p:cNvPr>
          <p:cNvSpPr txBox="1"/>
          <p:nvPr/>
        </p:nvSpPr>
        <p:spPr>
          <a:xfrm>
            <a:off x="726510" y="1691491"/>
            <a:ext cx="375090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void</a:t>
            </a:r>
            <a:r>
              <a:rPr lang="en-US" sz="1400" dirty="0">
                <a:latin typeface="Consolas,sans-serif"/>
              </a:rPr>
              <a:t> Method() </a:t>
            </a:r>
          </a:p>
          <a:p>
            <a:r>
              <a:rPr lang="en-US" sz="1400" dirty="0">
                <a:latin typeface="Consolas,sans-serif"/>
              </a:rPr>
              <a:t>{ </a:t>
            </a:r>
          </a:p>
          <a:p>
            <a:r>
              <a:rPr lang="en-US" sz="1400" dirty="0">
                <a:solidFill>
                  <a:srgbClr val="31859C"/>
                </a:solidFill>
                <a:latin typeface="Consolas,sans-serif"/>
              </a:rPr>
              <a:t>  </a:t>
            </a:r>
            <a:r>
              <a:rPr lang="en-US" sz="1400" dirty="0" err="1">
                <a:solidFill>
                  <a:srgbClr val="31859C"/>
                </a:solidFill>
                <a:latin typeface="Consolas,sans-serif"/>
              </a:rPr>
              <a:t>Console</a:t>
            </a:r>
            <a:r>
              <a:rPr lang="en-US" sz="1400" dirty="0" err="1">
                <a:latin typeface="Consolas,sans-serif"/>
              </a:rPr>
              <a:t>.WriteLine</a:t>
            </a:r>
            <a:r>
              <a:rPr lang="en-US" sz="1400" dirty="0">
                <a:latin typeface="Consolas,sans-serif"/>
              </a:rPr>
              <a:t>(</a:t>
            </a:r>
            <a:r>
              <a:rPr lang="en-US" sz="1400" dirty="0">
                <a:solidFill>
                  <a:srgbClr val="990000"/>
                </a:solidFill>
                <a:latin typeface="Consolas,sans-serif"/>
              </a:rPr>
              <a:t>"Hello!"</a:t>
            </a:r>
            <a:r>
              <a:rPr lang="en-US" sz="1400" dirty="0">
                <a:latin typeface="Consolas,sans-serif"/>
              </a:rPr>
              <a:t>);</a:t>
            </a:r>
          </a:p>
          <a:p>
            <a:r>
              <a:rPr lang="en-US" sz="1400" dirty="0">
                <a:latin typeface="Consolas,sans-serif"/>
              </a:rPr>
              <a:t>} 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void</a:t>
            </a:r>
            <a:r>
              <a:rPr lang="en-US" sz="1400" dirty="0">
                <a:latin typeface="Consolas,sans-serif"/>
              </a:rPr>
              <a:t> Method(</a:t>
            </a:r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string </a:t>
            </a:r>
            <a:r>
              <a:rPr lang="en-US" sz="1400" dirty="0">
                <a:latin typeface="Consolas,sans-serif"/>
              </a:rPr>
              <a:t>s) </a:t>
            </a:r>
          </a:p>
          <a:p>
            <a:r>
              <a:rPr lang="en-US" sz="1400" dirty="0">
                <a:latin typeface="Consolas,sans-serif"/>
              </a:rPr>
              <a:t>{ </a:t>
            </a:r>
          </a:p>
          <a:p>
            <a:r>
              <a:rPr lang="en-US" sz="1400" dirty="0">
                <a:solidFill>
                  <a:srgbClr val="31859C"/>
                </a:solidFill>
                <a:latin typeface="Consolas,sans-serif"/>
              </a:rPr>
              <a:t>  </a:t>
            </a:r>
            <a:r>
              <a:rPr lang="en-US" sz="1400" err="1">
                <a:solidFill>
                  <a:srgbClr val="31859C"/>
                </a:solidFill>
                <a:latin typeface="Consolas,sans-serif"/>
              </a:rPr>
              <a:t>Console</a:t>
            </a:r>
            <a:r>
              <a:rPr lang="en-US" sz="1400" err="1">
                <a:latin typeface="Consolas,sans-serif"/>
              </a:rPr>
              <a:t>.WriteLine</a:t>
            </a:r>
            <a:r>
              <a:rPr lang="en-US" sz="1400" dirty="0">
                <a:latin typeface="Consolas,sans-serif"/>
              </a:rPr>
              <a:t>(s); </a:t>
            </a:r>
          </a:p>
          <a:p>
            <a:r>
              <a:rPr lang="en-US" sz="1400" dirty="0">
                <a:latin typeface="Consolas,sans-serif"/>
              </a:rPr>
              <a:t>} 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void </a:t>
            </a:r>
            <a:r>
              <a:rPr lang="en-US" sz="1400" dirty="0">
                <a:latin typeface="Consolas,sans-serif"/>
              </a:rPr>
              <a:t>Method(</a:t>
            </a:r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 sz="1400" dirty="0">
                <a:latin typeface="Consolas,sans-serif"/>
              </a:rPr>
              <a:t> </a:t>
            </a:r>
            <a:r>
              <a:rPr lang="en-US" sz="1400" err="1">
                <a:latin typeface="Consolas,sans-serif"/>
              </a:rPr>
              <a:t>i</a:t>
            </a:r>
            <a:r>
              <a:rPr lang="en-US" sz="1400" dirty="0">
                <a:latin typeface="Consolas,sans-serif"/>
              </a:rPr>
              <a:t>) </a:t>
            </a:r>
          </a:p>
          <a:p>
            <a:r>
              <a:rPr lang="en-US" sz="1400" dirty="0">
                <a:latin typeface="Consolas,sans-serif"/>
              </a:rPr>
              <a:t>{ </a:t>
            </a:r>
          </a:p>
          <a:p>
            <a:r>
              <a:rPr lang="en-US" sz="1400" dirty="0">
                <a:solidFill>
                  <a:srgbClr val="31859C"/>
                </a:solidFill>
                <a:latin typeface="Consolas,sans-serif"/>
              </a:rPr>
              <a:t>  </a:t>
            </a:r>
            <a:r>
              <a:rPr lang="en-US" sz="1400" err="1">
                <a:solidFill>
                  <a:srgbClr val="31859C"/>
                </a:solidFill>
                <a:latin typeface="Consolas,sans-serif"/>
              </a:rPr>
              <a:t>Console</a:t>
            </a:r>
            <a:r>
              <a:rPr lang="en-US" sz="1400" err="1">
                <a:latin typeface="Consolas,sans-serif"/>
              </a:rPr>
              <a:t>.WriteLine</a:t>
            </a:r>
            <a:r>
              <a:rPr lang="en-US" sz="1400" dirty="0">
                <a:latin typeface="Consolas,sans-serif"/>
              </a:rPr>
              <a:t>(</a:t>
            </a:r>
            <a:r>
              <a:rPr lang="en-US" sz="1400" err="1">
                <a:latin typeface="Consolas,sans-serif"/>
              </a:rPr>
              <a:t>i</a:t>
            </a:r>
            <a:r>
              <a:rPr lang="en-US" sz="1400" dirty="0">
                <a:latin typeface="Consolas,sans-serif"/>
              </a:rPr>
              <a:t>); </a:t>
            </a:r>
          </a:p>
          <a:p>
            <a:r>
              <a:rPr lang="en-US" sz="1400" dirty="0">
                <a:latin typeface="Consolas,sans-serif"/>
              </a:rPr>
              <a:t>}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FCC121D-3386-4243-8C84-76DA0A31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27" y="5406556"/>
            <a:ext cx="2743200" cy="1097280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BB90AE5-3AD7-4F00-AEFD-FF86AEB3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6" y="5171660"/>
            <a:ext cx="1393135" cy="1393135"/>
          </a:xfrm>
          <a:prstGeom prst="rect">
            <a:avLst/>
          </a:prstGeom>
        </p:spPr>
      </p:pic>
      <p:pic>
        <p:nvPicPr>
          <p:cNvPr id="10" name="Рисунок 10" descr="Зображення, що містить пляшка, знак, читає, їжа&#10;&#10;Опис створено автоматично">
            <a:extLst>
              <a:ext uri="{FF2B5EF4-FFF2-40B4-BE49-F238E27FC236}">
                <a16:creationId xmlns:a16="http://schemas.microsoft.com/office/drawing/2014/main" id="{EB404AD1-40BB-4B4F-BD8B-2F04F992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052" y="361583"/>
            <a:ext cx="987288" cy="7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8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F5F70-F681-49DF-98F3-677A1CEB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421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Segoe UI"/>
              </a:rPr>
              <a:t>Аргументи (Параметри)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77450-20FC-4D97-90AB-090FDEA0A19A}"/>
              </a:ext>
            </a:extLst>
          </p:cNvPr>
          <p:cNvSpPr txBox="1"/>
          <p:nvPr/>
        </p:nvSpPr>
        <p:spPr>
          <a:xfrm>
            <a:off x="811513" y="1250772"/>
            <a:ext cx="2743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Позиційні</a:t>
            </a:r>
            <a:endParaRPr lang="en-US" dirty="0" err="1">
              <a:cs typeface="Calibri"/>
            </a:endParaRPr>
          </a:p>
          <a:p>
            <a:endParaRPr lang="en-US"/>
          </a:p>
          <a:p>
            <a:r>
              <a:rPr lang="en-US" sz="1600" dirty="0" err="1"/>
              <a:t>Під</a:t>
            </a:r>
            <a:r>
              <a:rPr lang="en-US" sz="1600" dirty="0"/>
              <a:t> </a:t>
            </a:r>
            <a:r>
              <a:rPr lang="en-US" sz="1600" dirty="0" err="1"/>
              <a:t>час</a:t>
            </a:r>
            <a:r>
              <a:rPr lang="en-US" sz="1600" dirty="0"/>
              <a:t> </a:t>
            </a:r>
            <a:r>
              <a:rPr lang="en-US" sz="1600" dirty="0" err="1"/>
              <a:t>виклику</a:t>
            </a:r>
            <a:r>
              <a:rPr lang="en-US" sz="1600" dirty="0"/>
              <a:t> </a:t>
            </a:r>
            <a:r>
              <a:rPr lang="en-US" sz="1600" dirty="0" err="1"/>
              <a:t>метода</a:t>
            </a:r>
            <a:r>
              <a:rPr lang="en-US" sz="1600" dirty="0"/>
              <a:t>, </a:t>
            </a:r>
            <a:r>
              <a:rPr lang="en-US" sz="1600" dirty="0" err="1"/>
              <a:t>аргументи</a:t>
            </a:r>
            <a:r>
              <a:rPr lang="en-US" sz="1600" dirty="0"/>
              <a:t> </a:t>
            </a:r>
            <a:r>
              <a:rPr lang="en-US" sz="1600" dirty="0" err="1"/>
              <a:t>передаються</a:t>
            </a:r>
            <a:r>
              <a:rPr lang="en-US" sz="1600" dirty="0"/>
              <a:t> </a:t>
            </a:r>
            <a:r>
              <a:rPr lang="en-US" sz="1600" dirty="0" err="1"/>
              <a:t>відповідно</a:t>
            </a:r>
            <a:r>
              <a:rPr lang="en-US" sz="1600" dirty="0"/>
              <a:t> </a:t>
            </a:r>
            <a:r>
              <a:rPr lang="en-US" sz="1600" dirty="0" err="1"/>
              <a:t>до</a:t>
            </a:r>
            <a:r>
              <a:rPr lang="en-US" sz="1600" dirty="0"/>
              <a:t> </a:t>
            </a:r>
            <a:r>
              <a:rPr lang="en-US" sz="1600" dirty="0" err="1"/>
              <a:t>заданої</a:t>
            </a:r>
            <a:r>
              <a:rPr lang="en-US" sz="1600" dirty="0"/>
              <a:t> </a:t>
            </a:r>
            <a:r>
              <a:rPr lang="en-US" sz="1600" dirty="0" err="1"/>
              <a:t>позиції</a:t>
            </a:r>
            <a:r>
              <a:rPr lang="en-US" sz="1600" dirty="0"/>
              <a:t> </a:t>
            </a:r>
            <a:r>
              <a:rPr lang="en-US" sz="1600" dirty="0" err="1"/>
              <a:t>та</a:t>
            </a:r>
            <a:r>
              <a:rPr lang="en-US" sz="1600" dirty="0"/>
              <a:t> </a:t>
            </a:r>
            <a:r>
              <a:rPr lang="en-US" sz="1600" dirty="0" err="1"/>
              <a:t>їх</a:t>
            </a:r>
            <a:r>
              <a:rPr lang="en-US" sz="1600" dirty="0"/>
              <a:t> </a:t>
            </a:r>
            <a:r>
              <a:rPr lang="en-US" sz="1600" dirty="0" err="1"/>
              <a:t>типу</a:t>
            </a:r>
            <a:r>
              <a:rPr lang="en-US" sz="1600" dirty="0"/>
              <a:t>.</a:t>
            </a:r>
            <a:endParaRPr lang="en-US" sz="16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A787-3540-4CC9-B744-276CAFDACB8C}"/>
              </a:ext>
            </a:extLst>
          </p:cNvPr>
          <p:cNvSpPr txBox="1"/>
          <p:nvPr/>
        </p:nvSpPr>
        <p:spPr>
          <a:xfrm>
            <a:off x="696717" y="3312076"/>
            <a:ext cx="354148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void</a:t>
            </a:r>
            <a:r>
              <a:rPr lang="en-US" sz="1400" dirty="0">
                <a:latin typeface="Consolas,sans-serif"/>
              </a:rPr>
              <a:t> Method(</a:t>
            </a:r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int </a:t>
            </a:r>
            <a:r>
              <a:rPr lang="en-US" sz="1400" dirty="0">
                <a:latin typeface="Consolas,sans-serif"/>
              </a:rPr>
              <a:t>a, </a:t>
            </a:r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string </a:t>
            </a:r>
            <a:r>
              <a:rPr lang="en-US" sz="1400" dirty="0">
                <a:latin typeface="Consolas,sans-serif"/>
              </a:rPr>
              <a:t>b) </a:t>
            </a:r>
          </a:p>
          <a:p>
            <a:r>
              <a:rPr lang="en-US" sz="1400" dirty="0">
                <a:latin typeface="Consolas,sans-serif"/>
              </a:rPr>
              <a:t>{ </a:t>
            </a:r>
          </a:p>
          <a:p>
            <a:r>
              <a:rPr lang="en-US" sz="1400" dirty="0">
                <a:solidFill>
                  <a:srgbClr val="00B0F0"/>
                </a:solidFill>
                <a:latin typeface="Consolas,sans-serif"/>
              </a:rPr>
              <a:t>  </a:t>
            </a:r>
            <a:r>
              <a:rPr lang="en-US" sz="1400" dirty="0" err="1">
                <a:solidFill>
                  <a:srgbClr val="00B0F0"/>
                </a:solidFill>
                <a:latin typeface="Consolas,sans-serif"/>
              </a:rPr>
              <a:t>Console.</a:t>
            </a:r>
            <a:r>
              <a:rPr lang="en-US" sz="1400" dirty="0" err="1">
                <a:latin typeface="Consolas,sans-serif"/>
              </a:rPr>
              <a:t>WriteLine</a:t>
            </a:r>
            <a:r>
              <a:rPr lang="en-US" sz="1400" dirty="0">
                <a:latin typeface="Consolas,sans-serif"/>
              </a:rPr>
              <a:t>(a + b); </a:t>
            </a:r>
          </a:p>
          <a:p>
            <a:r>
              <a:rPr lang="en-US" sz="1400" dirty="0">
                <a:latin typeface="Consolas,sans-serif"/>
              </a:rPr>
              <a:t>} </a:t>
            </a:r>
          </a:p>
          <a:p>
            <a:endParaRPr lang="en-US" sz="1400" dirty="0">
              <a:latin typeface="Consolas,sans-serif"/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Виклик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метода</a:t>
            </a:r>
            <a:r>
              <a:rPr lang="en-US" sz="1400" dirty="0">
                <a:ea typeface="+mn-lt"/>
                <a:cs typeface="+mn-lt"/>
              </a:rPr>
              <a:t>:</a:t>
            </a:r>
          </a:p>
          <a:p>
            <a:endParaRPr lang="en-US" sz="1400" dirty="0">
              <a:latin typeface="Calibri,sans-serif"/>
            </a:endParaRPr>
          </a:p>
          <a:p>
            <a:r>
              <a:rPr lang="en-US" sz="1400" dirty="0">
                <a:latin typeface="Consolas"/>
              </a:rPr>
              <a:t>Method(5, </a:t>
            </a:r>
            <a:r>
              <a:rPr lang="en-US" sz="1400" dirty="0">
                <a:solidFill>
                  <a:srgbClr val="990000"/>
                </a:solidFill>
                <a:latin typeface="Consolas"/>
              </a:rPr>
              <a:t>”Hello”</a:t>
            </a:r>
            <a:r>
              <a:rPr lang="en-US" sz="1400" dirty="0">
                <a:latin typeface="Consolas"/>
              </a:rPr>
              <a:t>);</a:t>
            </a:r>
            <a:endParaRPr lang="en-US" sz="1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C84F3-D200-49FA-8EEC-800867E581EB}"/>
              </a:ext>
            </a:extLst>
          </p:cNvPr>
          <p:cNvSpPr txBox="1"/>
          <p:nvPr/>
        </p:nvSpPr>
        <p:spPr>
          <a:xfrm>
            <a:off x="3632260" y="1248275"/>
            <a:ext cx="380758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Іменовані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1600" dirty="0" err="1"/>
              <a:t>Під</a:t>
            </a:r>
            <a:r>
              <a:rPr lang="en-US" sz="1600" dirty="0"/>
              <a:t> </a:t>
            </a:r>
            <a:r>
              <a:rPr lang="en-US" sz="1600" dirty="0" err="1"/>
              <a:t>час</a:t>
            </a:r>
            <a:r>
              <a:rPr lang="en-US" sz="1600" dirty="0"/>
              <a:t> </a:t>
            </a:r>
            <a:r>
              <a:rPr lang="en-US" sz="1600" dirty="0" err="1"/>
              <a:t>виклику</a:t>
            </a:r>
            <a:r>
              <a:rPr lang="en-US" sz="1600" dirty="0"/>
              <a:t> </a:t>
            </a:r>
            <a:r>
              <a:rPr lang="en-US" sz="1600" dirty="0" err="1"/>
              <a:t>метода</a:t>
            </a:r>
            <a:r>
              <a:rPr lang="en-US" sz="1600" dirty="0"/>
              <a:t>, </a:t>
            </a:r>
            <a:r>
              <a:rPr lang="en-US" sz="1600" dirty="0" err="1"/>
              <a:t>аргументи</a:t>
            </a:r>
            <a:r>
              <a:rPr lang="en-US" sz="1600" dirty="0"/>
              <a:t> </a:t>
            </a:r>
            <a:r>
              <a:rPr lang="en-US" sz="1600" dirty="0" err="1"/>
              <a:t>передаються</a:t>
            </a:r>
            <a:r>
              <a:rPr lang="en-US" sz="1600" dirty="0"/>
              <a:t> </a:t>
            </a:r>
            <a:r>
              <a:rPr lang="en-US" sz="1600" dirty="0" err="1"/>
              <a:t>відповідно</a:t>
            </a:r>
            <a:r>
              <a:rPr lang="en-US" sz="1600" dirty="0"/>
              <a:t> </a:t>
            </a:r>
            <a:r>
              <a:rPr lang="en-US" sz="1600" dirty="0" err="1"/>
              <a:t>до</a:t>
            </a:r>
            <a:r>
              <a:rPr lang="en-US" sz="1600" dirty="0"/>
              <a:t> </a:t>
            </a:r>
            <a:r>
              <a:rPr lang="en-US" sz="1600" dirty="0" err="1"/>
              <a:t>їх</a:t>
            </a:r>
            <a:r>
              <a:rPr lang="en-US" sz="1600" dirty="0"/>
              <a:t> </a:t>
            </a:r>
            <a:r>
              <a:rPr lang="en-US" sz="1600" dirty="0" err="1"/>
              <a:t>ім'я</a:t>
            </a:r>
            <a:r>
              <a:rPr lang="en-US" sz="1600" dirty="0"/>
              <a:t> </a:t>
            </a:r>
            <a:r>
              <a:rPr lang="en-US" sz="1600" dirty="0" err="1"/>
              <a:t>та</a:t>
            </a:r>
            <a:r>
              <a:rPr lang="en-US" sz="1600" dirty="0"/>
              <a:t> </a:t>
            </a:r>
            <a:r>
              <a:rPr lang="en-US" sz="1600" dirty="0" err="1"/>
              <a:t>типу</a:t>
            </a:r>
            <a:r>
              <a:rPr lang="en-US" sz="1600" dirty="0"/>
              <a:t>, </a:t>
            </a:r>
            <a:r>
              <a:rPr lang="en-US" sz="1600" dirty="0" err="1"/>
              <a:t>при</a:t>
            </a:r>
            <a:r>
              <a:rPr lang="en-US" sz="1600" dirty="0"/>
              <a:t> </a:t>
            </a:r>
            <a:r>
              <a:rPr lang="en-US" sz="1600" dirty="0" err="1"/>
              <a:t>цьому</a:t>
            </a:r>
            <a:r>
              <a:rPr lang="en-US" sz="1600" dirty="0"/>
              <a:t> </a:t>
            </a:r>
            <a:r>
              <a:rPr lang="en-US" sz="1600" dirty="0" err="1"/>
              <a:t>позиція</a:t>
            </a:r>
            <a:r>
              <a:rPr lang="en-US" sz="1600" dirty="0"/>
              <a:t> </a:t>
            </a:r>
            <a:r>
              <a:rPr lang="en-US" sz="1600" dirty="0" err="1"/>
              <a:t>не</a:t>
            </a:r>
            <a:r>
              <a:rPr lang="en-US" sz="1600" dirty="0"/>
              <a:t> </a:t>
            </a:r>
            <a:r>
              <a:rPr lang="en-US" sz="1600" dirty="0" err="1"/>
              <a:t>має</a:t>
            </a:r>
            <a:r>
              <a:rPr lang="en-US" sz="1600" dirty="0"/>
              <a:t> </a:t>
            </a:r>
            <a:r>
              <a:rPr lang="en-US" sz="1600" dirty="0" err="1"/>
              <a:t>значення</a:t>
            </a:r>
            <a:r>
              <a:rPr lang="en-US" sz="1600" dirty="0"/>
              <a:t>, </a:t>
            </a:r>
            <a:r>
              <a:rPr lang="en-US" sz="1600" dirty="0" err="1"/>
              <a:t>але</a:t>
            </a:r>
            <a:r>
              <a:rPr lang="en-US" sz="1600" dirty="0"/>
              <a:t> </a:t>
            </a:r>
            <a:r>
              <a:rPr lang="en-US" sz="1600" dirty="0" err="1"/>
              <a:t>кількість</a:t>
            </a:r>
            <a:r>
              <a:rPr lang="en-US" sz="1600" dirty="0"/>
              <a:t> </a:t>
            </a:r>
            <a:r>
              <a:rPr lang="en-US" sz="1600" dirty="0" err="1"/>
              <a:t>аргументів</a:t>
            </a:r>
            <a:r>
              <a:rPr lang="en-US" sz="1600" dirty="0"/>
              <a:t> </a:t>
            </a:r>
            <a:r>
              <a:rPr lang="en-US" sz="1600" dirty="0" err="1"/>
              <a:t>має</a:t>
            </a:r>
            <a:r>
              <a:rPr lang="en-US" sz="1600" dirty="0"/>
              <a:t> </a:t>
            </a:r>
            <a:r>
              <a:rPr lang="en-US" sz="1600" dirty="0" err="1"/>
              <a:t>збігатися</a:t>
            </a:r>
            <a:r>
              <a:rPr lang="en-US" sz="1600" dirty="0"/>
              <a:t>.</a:t>
            </a:r>
            <a:endParaRPr lang="en-US" sz="1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8E5D7-3262-49BB-96CB-AB2E16BAD29F}"/>
              </a:ext>
            </a:extLst>
          </p:cNvPr>
          <p:cNvSpPr txBox="1"/>
          <p:nvPr/>
        </p:nvSpPr>
        <p:spPr>
          <a:xfrm>
            <a:off x="3966904" y="3308761"/>
            <a:ext cx="346891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void</a:t>
            </a:r>
            <a:r>
              <a:rPr lang="en-US" sz="1400" dirty="0">
                <a:latin typeface="Consolas,sans-serif"/>
              </a:rPr>
              <a:t> Method(</a:t>
            </a:r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int </a:t>
            </a:r>
            <a:r>
              <a:rPr lang="en-US" sz="1400" dirty="0">
                <a:latin typeface="Consolas,sans-serif"/>
              </a:rPr>
              <a:t>a, </a:t>
            </a:r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string </a:t>
            </a:r>
            <a:r>
              <a:rPr lang="en-US" sz="1400" dirty="0">
                <a:latin typeface="Consolas,sans-serif"/>
              </a:rPr>
              <a:t>b) </a:t>
            </a:r>
          </a:p>
          <a:p>
            <a:r>
              <a:rPr lang="en-US" sz="1400" dirty="0">
                <a:latin typeface="Consolas,sans-serif"/>
              </a:rPr>
              <a:t>{ </a:t>
            </a:r>
          </a:p>
          <a:p>
            <a:r>
              <a:rPr lang="en-US" sz="1400" dirty="0">
                <a:solidFill>
                  <a:srgbClr val="00B0F0"/>
                </a:solidFill>
                <a:latin typeface="Consolas,sans-serif"/>
              </a:rPr>
              <a:t>  </a:t>
            </a:r>
            <a:r>
              <a:rPr lang="en-US" sz="1400" dirty="0" err="1">
                <a:solidFill>
                  <a:srgbClr val="00B0F0"/>
                </a:solidFill>
                <a:latin typeface="Consolas,sans-serif"/>
              </a:rPr>
              <a:t>Console.</a:t>
            </a:r>
            <a:r>
              <a:rPr lang="en-US" sz="1400" dirty="0" err="1">
                <a:latin typeface="Consolas,sans-serif"/>
              </a:rPr>
              <a:t>WriteLine</a:t>
            </a:r>
            <a:r>
              <a:rPr lang="en-US" sz="1400" dirty="0">
                <a:latin typeface="Consolas,sans-serif"/>
              </a:rPr>
              <a:t>(a + b); </a:t>
            </a:r>
          </a:p>
          <a:p>
            <a:r>
              <a:rPr lang="en-US" sz="1400" dirty="0">
                <a:latin typeface="Consolas,sans-serif"/>
              </a:rPr>
              <a:t>}</a:t>
            </a:r>
          </a:p>
          <a:p>
            <a:endParaRPr lang="en-US" sz="1400" dirty="0">
              <a:latin typeface="Consolas,sans-serif"/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Виклик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методу</a:t>
            </a:r>
            <a:r>
              <a:rPr lang="en-US" sz="1400" dirty="0">
                <a:ea typeface="+mn-lt"/>
                <a:cs typeface="+mn-lt"/>
              </a:rPr>
              <a:t>: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onsolas"/>
              </a:rPr>
              <a:t>Method(b: </a:t>
            </a:r>
            <a:r>
              <a:rPr lang="en-US" sz="1400" dirty="0">
                <a:solidFill>
                  <a:srgbClr val="990000"/>
                </a:solidFill>
                <a:latin typeface="Consolas"/>
              </a:rPr>
              <a:t>”Hello”</a:t>
            </a:r>
            <a:r>
              <a:rPr lang="en-US" sz="1400" dirty="0">
                <a:latin typeface="Consolas"/>
              </a:rPr>
              <a:t>, a: 5);</a:t>
            </a:r>
            <a:endParaRPr lang="en-US" sz="14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B5508-AAF2-41E4-9F73-6ADEE92A1ED1}"/>
              </a:ext>
            </a:extLst>
          </p:cNvPr>
          <p:cNvSpPr txBox="1"/>
          <p:nvPr/>
        </p:nvSpPr>
        <p:spPr>
          <a:xfrm>
            <a:off x="7493483" y="1247764"/>
            <a:ext cx="4400246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Опціональні</a:t>
            </a:r>
            <a:endParaRPr lang="en-US" dirty="0" err="1">
              <a:cs typeface="Calibri"/>
            </a:endParaRPr>
          </a:p>
          <a:p>
            <a:endParaRPr lang="en-US"/>
          </a:p>
          <a:p>
            <a:r>
              <a:rPr lang="en-US" sz="1600" dirty="0" err="1"/>
              <a:t>Під</a:t>
            </a:r>
            <a:r>
              <a:rPr lang="en-US" sz="1600" dirty="0"/>
              <a:t> </a:t>
            </a:r>
            <a:r>
              <a:rPr lang="en-US" sz="1600" dirty="0" err="1"/>
              <a:t>час</a:t>
            </a:r>
            <a:r>
              <a:rPr lang="en-US" sz="1600" dirty="0"/>
              <a:t> </a:t>
            </a:r>
            <a:r>
              <a:rPr lang="en-US" sz="1600" dirty="0" err="1"/>
              <a:t>виклику</a:t>
            </a:r>
            <a:r>
              <a:rPr lang="en-US" sz="1600" dirty="0"/>
              <a:t> </a:t>
            </a:r>
            <a:r>
              <a:rPr lang="en-US" sz="1600" dirty="0" err="1"/>
              <a:t>метода</a:t>
            </a:r>
            <a:r>
              <a:rPr lang="en-US" sz="1600" dirty="0"/>
              <a:t>, </a:t>
            </a:r>
            <a:r>
              <a:rPr lang="en-US" sz="1600" dirty="0" err="1"/>
              <a:t>аргументам</a:t>
            </a:r>
            <a:r>
              <a:rPr lang="en-US" sz="1600" dirty="0"/>
              <a:t> </a:t>
            </a:r>
            <a:r>
              <a:rPr lang="en-US" sz="1600" dirty="0" err="1"/>
              <a:t>можна</a:t>
            </a:r>
            <a:r>
              <a:rPr lang="en-US" sz="1600" dirty="0"/>
              <a:t> </a:t>
            </a:r>
            <a:r>
              <a:rPr lang="en-US" sz="1600" dirty="0" err="1"/>
              <a:t>передавати</a:t>
            </a:r>
            <a:r>
              <a:rPr lang="en-US" sz="1600" dirty="0"/>
              <a:t> </a:t>
            </a:r>
            <a:r>
              <a:rPr lang="en-US" sz="1600" dirty="0" err="1"/>
              <a:t>значення</a:t>
            </a:r>
            <a:r>
              <a:rPr lang="en-US" sz="1600" dirty="0"/>
              <a:t> </a:t>
            </a:r>
            <a:r>
              <a:rPr lang="en-US" sz="1600" dirty="0" err="1"/>
              <a:t>відповідно</a:t>
            </a:r>
            <a:r>
              <a:rPr lang="en-US" sz="1600" dirty="0"/>
              <a:t> </a:t>
            </a:r>
            <a:r>
              <a:rPr lang="en-US" sz="1600" dirty="0" err="1"/>
              <a:t>до</a:t>
            </a:r>
            <a:r>
              <a:rPr lang="en-US" sz="1600" dirty="0"/>
              <a:t> </a:t>
            </a:r>
            <a:r>
              <a:rPr lang="en-US" sz="1600" dirty="0" err="1"/>
              <a:t>їх</a:t>
            </a:r>
            <a:r>
              <a:rPr lang="en-US" sz="1600" dirty="0"/>
              <a:t> </a:t>
            </a:r>
            <a:r>
              <a:rPr lang="en-US" sz="1600" dirty="0" err="1"/>
              <a:t>позиції</a:t>
            </a:r>
            <a:r>
              <a:rPr lang="en-US" sz="1600" dirty="0"/>
              <a:t>, </a:t>
            </a:r>
            <a:r>
              <a:rPr lang="en-US" sz="1600" dirty="0" err="1"/>
              <a:t>типу</a:t>
            </a:r>
            <a:r>
              <a:rPr lang="en-US" sz="1600" dirty="0"/>
              <a:t> </a:t>
            </a:r>
            <a:r>
              <a:rPr lang="en-US" sz="1600" dirty="0" err="1"/>
              <a:t>та</a:t>
            </a:r>
            <a:r>
              <a:rPr lang="en-US" sz="1600" dirty="0"/>
              <a:t> </a:t>
            </a:r>
            <a:r>
              <a:rPr lang="en-US" sz="1600" dirty="0" err="1"/>
              <a:t>ім'ені</a:t>
            </a:r>
            <a:r>
              <a:rPr lang="en-US" sz="1600" dirty="0"/>
              <a:t>, </a:t>
            </a:r>
            <a:r>
              <a:rPr lang="en-US" sz="1600" dirty="0" err="1"/>
              <a:t>при</a:t>
            </a:r>
            <a:r>
              <a:rPr lang="en-US" sz="1600" dirty="0"/>
              <a:t> </a:t>
            </a:r>
            <a:r>
              <a:rPr lang="en-US" sz="1600" dirty="0" err="1"/>
              <a:t>цьому</a:t>
            </a:r>
            <a:r>
              <a:rPr lang="en-US" sz="1600" dirty="0"/>
              <a:t>, </a:t>
            </a:r>
            <a:r>
              <a:rPr lang="en-US" sz="1600" dirty="0" err="1"/>
              <a:t>ті</a:t>
            </a:r>
            <a:r>
              <a:rPr lang="en-US" sz="1600" dirty="0"/>
              <a:t> </a:t>
            </a:r>
            <a:r>
              <a:rPr lang="en-US" sz="1600" dirty="0" err="1"/>
              <a:t>аргументи</a:t>
            </a:r>
            <a:r>
              <a:rPr lang="en-US" sz="1600" dirty="0"/>
              <a:t>, </a:t>
            </a:r>
            <a:r>
              <a:rPr lang="en-US" sz="1600" dirty="0" err="1"/>
              <a:t>яким</a:t>
            </a:r>
            <a:r>
              <a:rPr lang="en-US" sz="1600" dirty="0"/>
              <a:t> </a:t>
            </a:r>
            <a:r>
              <a:rPr lang="en-US" sz="1600" dirty="0" err="1"/>
              <a:t>не</a:t>
            </a:r>
            <a:r>
              <a:rPr lang="en-US" sz="1600" dirty="0"/>
              <a:t> </a:t>
            </a:r>
            <a:r>
              <a:rPr lang="en-US" sz="1600" dirty="0" err="1"/>
              <a:t>передано</a:t>
            </a:r>
            <a:r>
              <a:rPr lang="en-US" sz="1600" dirty="0"/>
              <a:t> </a:t>
            </a:r>
            <a:r>
              <a:rPr lang="en-US" sz="1600" dirty="0" err="1"/>
              <a:t>якесь</a:t>
            </a:r>
            <a:r>
              <a:rPr lang="en-US" sz="1600" dirty="0"/>
              <a:t> </a:t>
            </a:r>
            <a:r>
              <a:rPr lang="en-US" sz="1600" dirty="0" err="1"/>
              <a:t>значення</a:t>
            </a:r>
            <a:r>
              <a:rPr lang="en-US" sz="1600" dirty="0"/>
              <a:t>, </a:t>
            </a:r>
            <a:r>
              <a:rPr lang="en-US" sz="1600" dirty="0" err="1"/>
              <a:t>вже</a:t>
            </a:r>
            <a:r>
              <a:rPr lang="en-US" sz="1600" dirty="0"/>
              <a:t> </a:t>
            </a:r>
            <a:r>
              <a:rPr lang="en-US" sz="1600" dirty="0" err="1"/>
              <a:t>мають</a:t>
            </a:r>
            <a:r>
              <a:rPr lang="en-US" sz="1600" dirty="0"/>
              <a:t> </a:t>
            </a:r>
            <a:r>
              <a:rPr lang="en-US" sz="1600" dirty="0" err="1"/>
              <a:t>значення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замовчуванням</a:t>
            </a:r>
            <a:r>
              <a:rPr lang="en-US" sz="1600" dirty="0"/>
              <a:t>.</a:t>
            </a:r>
            <a:endParaRPr lang="en-US" sz="16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D69D-465B-47C2-9EBE-3C5D45FB91B8}"/>
              </a:ext>
            </a:extLst>
          </p:cNvPr>
          <p:cNvSpPr txBox="1"/>
          <p:nvPr/>
        </p:nvSpPr>
        <p:spPr>
          <a:xfrm>
            <a:off x="7904666" y="3235544"/>
            <a:ext cx="407549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void</a:t>
            </a:r>
            <a:r>
              <a:rPr lang="en-US" sz="1400" dirty="0">
                <a:latin typeface="Consolas,sans-serif"/>
              </a:rPr>
              <a:t> Method(</a:t>
            </a:r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int </a:t>
            </a:r>
            <a:r>
              <a:rPr lang="en-US" sz="1400" dirty="0">
                <a:latin typeface="Consolas,sans-serif"/>
              </a:rPr>
              <a:t>a=1, </a:t>
            </a:r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string </a:t>
            </a:r>
            <a:r>
              <a:rPr lang="en-US" sz="1400" dirty="0">
                <a:latin typeface="Consolas,sans-serif"/>
              </a:rPr>
              <a:t>b=</a:t>
            </a:r>
            <a:r>
              <a:rPr lang="en-US" sz="1400" dirty="0">
                <a:solidFill>
                  <a:srgbClr val="990000"/>
                </a:solidFill>
                <a:latin typeface="Calibri,sans-serif"/>
              </a:rPr>
              <a:t> ”Ok”</a:t>
            </a:r>
            <a:r>
              <a:rPr lang="en-US" sz="1400" dirty="0">
                <a:latin typeface="Consolas,sans-serif"/>
              </a:rPr>
              <a:t>) </a:t>
            </a:r>
          </a:p>
          <a:p>
            <a:r>
              <a:rPr lang="en-US" sz="1400" dirty="0">
                <a:latin typeface="Consolas,sans-serif"/>
              </a:rPr>
              <a:t>{ </a:t>
            </a:r>
          </a:p>
          <a:p>
            <a:r>
              <a:rPr lang="en-US" sz="1400" dirty="0">
                <a:solidFill>
                  <a:srgbClr val="00B0F0"/>
                </a:solidFill>
                <a:latin typeface="Consolas,sans-serif"/>
              </a:rPr>
              <a:t>  </a:t>
            </a:r>
            <a:r>
              <a:rPr lang="en-US" sz="1400" dirty="0" err="1">
                <a:solidFill>
                  <a:srgbClr val="00B0F0"/>
                </a:solidFill>
                <a:latin typeface="Consolas,sans-serif"/>
              </a:rPr>
              <a:t>Console.</a:t>
            </a:r>
            <a:r>
              <a:rPr lang="en-US" sz="1400" dirty="0" err="1">
                <a:latin typeface="Consolas,sans-serif"/>
              </a:rPr>
              <a:t>WriteLine</a:t>
            </a:r>
            <a:r>
              <a:rPr lang="en-US" sz="1400" dirty="0">
                <a:latin typeface="Consolas,sans-serif"/>
              </a:rPr>
              <a:t>(a + b); </a:t>
            </a:r>
          </a:p>
          <a:p>
            <a:r>
              <a:rPr lang="en-US" sz="1400" dirty="0">
                <a:latin typeface="Consolas,sans-serif"/>
              </a:rPr>
              <a:t>}</a:t>
            </a:r>
          </a:p>
          <a:p>
            <a:r>
              <a:rPr lang="en-US" sz="1400" dirty="0" err="1">
                <a:ea typeface="+mn-lt"/>
                <a:cs typeface="+mn-lt"/>
              </a:rPr>
              <a:t>Виклик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методу</a:t>
            </a:r>
            <a:r>
              <a:rPr lang="en-US" sz="1400" dirty="0">
                <a:ea typeface="+mn-lt"/>
                <a:cs typeface="+mn-lt"/>
              </a:rPr>
              <a:t>:</a:t>
            </a:r>
          </a:p>
          <a:p>
            <a:endParaRPr lang="en-US" sz="1400" dirty="0">
              <a:latin typeface="Calibri" panose="020F0502020204030204"/>
              <a:cs typeface="Calibri"/>
            </a:endParaRPr>
          </a:p>
          <a:p>
            <a:r>
              <a:rPr lang="en-US" sz="1400" dirty="0">
                <a:latin typeface="Consolas"/>
                <a:cs typeface="Calibri"/>
              </a:rPr>
              <a:t>Method (b : </a:t>
            </a:r>
            <a:r>
              <a:rPr lang="en-US" sz="1400" dirty="0">
                <a:solidFill>
                  <a:srgbClr val="990000"/>
                </a:solidFill>
                <a:latin typeface="Consolas"/>
                <a:cs typeface="Calibri"/>
              </a:rPr>
              <a:t>”Hello1”</a:t>
            </a:r>
            <a:r>
              <a:rPr lang="en-US" sz="1400" dirty="0">
                <a:latin typeface="Consolas"/>
                <a:cs typeface="Calibri"/>
              </a:rPr>
              <a:t>); 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nsolas"/>
                <a:cs typeface="Calibri"/>
              </a:rPr>
              <a:t>Method(5); 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nsolas"/>
                <a:cs typeface="Calibri"/>
              </a:rPr>
              <a:t>Method();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3" name="Рисунок 7">
            <a:extLst>
              <a:ext uri="{FF2B5EF4-FFF2-40B4-BE49-F238E27FC236}">
                <a16:creationId xmlns:a16="http://schemas.microsoft.com/office/drawing/2014/main" id="{A63D0522-C0FD-4942-80FD-3C8C623E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161" y="5211690"/>
            <a:ext cx="2130287" cy="1279949"/>
          </a:xfrm>
          <a:prstGeom prst="rect">
            <a:avLst/>
          </a:prstGeom>
        </p:spPr>
      </p:pic>
      <p:pic>
        <p:nvPicPr>
          <p:cNvPr id="8" name="Рисунок 10">
            <a:extLst>
              <a:ext uri="{FF2B5EF4-FFF2-40B4-BE49-F238E27FC236}">
                <a16:creationId xmlns:a16="http://schemas.microsoft.com/office/drawing/2014/main" id="{84CD8A70-1834-452D-AED1-884D2579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804" y="207065"/>
            <a:ext cx="877957" cy="8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538E4-0B9D-4A44-9C96-4F45EC5B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/>
          </a:bodyPr>
          <a:lstStyle/>
          <a:p>
            <a:r>
              <a:rPr lang="uk-UA" sz="3200" dirty="0">
                <a:ea typeface="+mj-lt"/>
                <a:cs typeface="+mj-lt"/>
              </a:rPr>
              <a:t>Виклик метода іншим методом</a:t>
            </a:r>
            <a:endParaRPr lang="uk-UA" sz="3200" dirty="0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BEADDA9-FD50-498F-A65A-60E3D1B4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7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Методи можуть у </a:t>
            </a:r>
            <a:r>
              <a:rPr lang="uk-UA" sz="2000" dirty="0" err="1">
                <a:ea typeface="+mn-lt"/>
                <a:cs typeface="+mn-lt"/>
              </a:rPr>
              <a:t>свому</a:t>
            </a:r>
            <a:r>
              <a:rPr lang="uk-UA" sz="2000" dirty="0">
                <a:ea typeface="+mn-lt"/>
                <a:cs typeface="+mn-lt"/>
              </a:rPr>
              <a:t> тілі викликати інші методи. Після того, як викликаний метод відпрацює, виконання метода, який </a:t>
            </a:r>
            <a:r>
              <a:rPr lang="uk-UA" sz="2000" dirty="0" err="1">
                <a:ea typeface="+mn-lt"/>
                <a:cs typeface="+mn-lt"/>
              </a:rPr>
              <a:t>виклакав</a:t>
            </a:r>
            <a:r>
              <a:rPr lang="uk-UA" sz="2000" dirty="0">
                <a:ea typeface="+mn-lt"/>
                <a:cs typeface="+mn-lt"/>
              </a:rPr>
              <a:t>, продовжується.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текст, карт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61CE654D-2F4D-40B5-BE34-18AEB761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23" y="2263074"/>
            <a:ext cx="6233586" cy="2964256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5ACCBA1-3B9F-4780-BE24-6ED63940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378" y="304519"/>
            <a:ext cx="879615" cy="765874"/>
          </a:xfrm>
          <a:prstGeom prst="rect">
            <a:avLst/>
          </a:prstGeom>
        </p:spPr>
      </p:pic>
      <p:pic>
        <p:nvPicPr>
          <p:cNvPr id="6" name="Рисунок 6" descr="Зображення, що містить кімната, стіл, комп’ютер, вікно&#10;&#10;Опис створено автоматично">
            <a:extLst>
              <a:ext uri="{FF2B5EF4-FFF2-40B4-BE49-F238E27FC236}">
                <a16:creationId xmlns:a16="http://schemas.microsoft.com/office/drawing/2014/main" id="{4AC0BEC2-DE2B-4D7C-BDFE-B6687A48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6" y="5051151"/>
            <a:ext cx="2503004" cy="14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9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1A6E2-9372-4113-9FF5-7C27B076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4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Segoe UI"/>
              </a:rPr>
              <a:t>Рекурсія</a:t>
            </a:r>
            <a:endParaRPr lang="uk-UA" sz="3200" dirty="0">
              <a:latin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DE6AB3-D209-492D-AECC-ABF1FD56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0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Рекурсія - це коли метод викликає себе самого, безпосередньо (проста рекурсія) або через інший метод (складна рекурсія)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текст, карта,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94B1E337-F419-4E46-8320-09F65825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8" y="2051525"/>
            <a:ext cx="7722294" cy="3436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47166-4157-4C91-8BB9-F04FF42ADAE5}"/>
              </a:ext>
            </a:extLst>
          </p:cNvPr>
          <p:cNvSpPr txBox="1"/>
          <p:nvPr/>
        </p:nvSpPr>
        <p:spPr>
          <a:xfrm>
            <a:off x="5884920" y="3086811"/>
            <a:ext cx="1469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/>
              <a:t>Копія метода</a:t>
            </a: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4477459D-7014-444E-A3CB-9EBF4C90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357" y="5001454"/>
            <a:ext cx="2743200" cy="154305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FDE128F-6706-47CB-8DC5-91FD2C5A4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881" y="221559"/>
            <a:ext cx="737153" cy="6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115575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385DAE8-CC37-4FCC-8CF7-4B689230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044"/>
            <a:ext cx="10515600" cy="6256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400" dirty="0" err="1">
                <a:cs typeface="Calibri"/>
              </a:rPr>
              <a:t>Tasks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-UA" sz="1400" dirty="0">
                <a:ea typeface="+mn-lt"/>
                <a:cs typeface="+mn-lt"/>
              </a:rPr>
              <a:t>Task1</a:t>
            </a:r>
            <a:endParaRPr lang="en-US" sz="1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" sz="1400" dirty="0" err="1">
                <a:ea typeface="+mn-lt"/>
                <a:cs typeface="+mn-lt"/>
              </a:rPr>
              <a:t>Використовуючи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Visual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Studio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створіть</a:t>
            </a:r>
            <a:r>
              <a:rPr lang="ru" sz="1400" dirty="0">
                <a:ea typeface="+mn-lt"/>
                <a:cs typeface="+mn-lt"/>
              </a:rPr>
              <a:t> проект за шаблоном </a:t>
            </a:r>
            <a:r>
              <a:rPr lang="ru" sz="1400" dirty="0" err="1">
                <a:ea typeface="+mn-lt"/>
                <a:cs typeface="+mn-lt"/>
              </a:rPr>
              <a:t>Console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Application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назвіть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його</a:t>
            </a:r>
            <a:r>
              <a:rPr lang="ru" sz="1400" dirty="0">
                <a:ea typeface="+mn-lt"/>
                <a:cs typeface="+mn-lt"/>
              </a:rPr>
              <a:t> Lesson007_Task1.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" sz="1400" dirty="0">
                <a:cs typeface="Calibri"/>
              </a:rPr>
              <a:t>Створіть методи з ім'ям </a:t>
            </a:r>
            <a:r>
              <a:rPr lang="ru" sz="1400" dirty="0" err="1">
                <a:cs typeface="Calibri"/>
              </a:rPr>
              <a:t>Calculate</a:t>
            </a:r>
            <a:r>
              <a:rPr lang="uk" sz="1400" dirty="0">
                <a:cs typeface="Calibri"/>
              </a:rPr>
              <a:t>, який приймає в якості параметрів </a:t>
            </a:r>
            <a:r>
              <a:rPr lang="uk" sz="1400" dirty="0" err="1">
                <a:cs typeface="Calibri"/>
              </a:rPr>
              <a:t>цілочисельний</a:t>
            </a:r>
            <a:r>
              <a:rPr lang="uk" sz="1400" dirty="0">
                <a:cs typeface="Calibri"/>
              </a:rPr>
              <a:t> аргумент(усіх </a:t>
            </a:r>
            <a:r>
              <a:rPr lang="uk" sz="1400" dirty="0" err="1">
                <a:cs typeface="Calibri"/>
              </a:rPr>
              <a:t>цілочисельних</a:t>
            </a:r>
            <a:r>
              <a:rPr lang="uk" sz="1400" dirty="0">
                <a:cs typeface="Calibri"/>
              </a:rPr>
              <a:t> типів) і виводить на екран</a:t>
            </a:r>
            <a:r>
              <a:rPr lang="ru" sz="1400" dirty="0">
                <a:cs typeface="Calibri"/>
              </a:rPr>
              <a:t> суму </a:t>
            </a:r>
            <a:r>
              <a:rPr lang="ru" sz="1400" dirty="0" err="1">
                <a:cs typeface="Calibri"/>
              </a:rPr>
              <a:t>переданих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аргументів</a:t>
            </a:r>
            <a:r>
              <a:rPr lang="ru" sz="1400" dirty="0">
                <a:cs typeface="Calibri"/>
              </a:rPr>
              <a:t>.</a:t>
            </a:r>
            <a:endParaRPr lang="ru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400" dirty="0">
              <a:ea typeface="+mn-lt"/>
              <a:cs typeface="+mn-lt"/>
            </a:endParaRPr>
          </a:p>
          <a:p>
            <a:pPr>
              <a:buNone/>
            </a:pPr>
            <a:r>
              <a:rPr lang="uk-UA" sz="1400" dirty="0">
                <a:ea typeface="+mn-lt"/>
                <a:cs typeface="+mn-lt"/>
              </a:rPr>
              <a:t>Task2</a:t>
            </a:r>
            <a:r>
              <a:rPr lang="ru" sz="1400" dirty="0"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uk" sz="1400" dirty="0">
                <a:cs typeface="Calibri"/>
              </a:rPr>
              <a:t>Використовуючи </a:t>
            </a:r>
            <a:r>
              <a:rPr lang="uk" sz="1400" dirty="0" err="1">
                <a:cs typeface="Calibri"/>
              </a:rPr>
              <a:t>Visual</a:t>
            </a:r>
            <a:r>
              <a:rPr lang="uk" sz="1400" dirty="0">
                <a:cs typeface="Calibri"/>
              </a:rPr>
              <a:t> </a:t>
            </a:r>
            <a:r>
              <a:rPr lang="uk" sz="1400" dirty="0" err="1">
                <a:cs typeface="Calibri"/>
              </a:rPr>
              <a:t>Studio</a:t>
            </a:r>
            <a:r>
              <a:rPr lang="uk" sz="1400" dirty="0">
                <a:cs typeface="Calibri"/>
              </a:rPr>
              <a:t>, створіть проект за шаблоном </a:t>
            </a:r>
            <a:r>
              <a:rPr lang="uk" sz="1400" dirty="0" err="1">
                <a:cs typeface="Calibri"/>
              </a:rPr>
              <a:t>Console</a:t>
            </a:r>
            <a:r>
              <a:rPr lang="uk" sz="1400" dirty="0">
                <a:cs typeface="Calibri"/>
              </a:rPr>
              <a:t> </a:t>
            </a:r>
            <a:r>
              <a:rPr lang="uk" sz="1400" dirty="0" err="1">
                <a:cs typeface="Calibri"/>
              </a:rPr>
              <a:t>Application</a:t>
            </a:r>
            <a:r>
              <a:rPr lang="uk" sz="1400" dirty="0">
                <a:cs typeface="Calibri"/>
              </a:rPr>
              <a:t>,  назвіть його Lesson007_Task2.</a:t>
            </a:r>
            <a:r>
              <a:rPr lang="ru" sz="1400" dirty="0">
                <a:cs typeface="Calibri"/>
              </a:rPr>
              <a:t> </a:t>
            </a:r>
            <a:endParaRPr lang="en-US" sz="14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" sz="1400" dirty="0" err="1">
                <a:cs typeface="Calibri"/>
              </a:rPr>
              <a:t>Створіть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програму</a:t>
            </a:r>
            <a:r>
              <a:rPr lang="ru" sz="1400" dirty="0">
                <a:cs typeface="Calibri"/>
              </a:rPr>
              <a:t>, яка буде </a:t>
            </a:r>
            <a:r>
              <a:rPr lang="ru" sz="1400" dirty="0" err="1">
                <a:cs typeface="Calibri"/>
              </a:rPr>
              <a:t>представляти</a:t>
            </a:r>
            <a:r>
              <a:rPr lang="ru" sz="1400" dirty="0">
                <a:cs typeface="Calibri"/>
              </a:rPr>
              <a:t> маршрутку. </a:t>
            </a:r>
            <a:r>
              <a:rPr lang="ru" sz="1400" dirty="0" err="1">
                <a:cs typeface="Calibri"/>
              </a:rPr>
              <a:t>Програма</a:t>
            </a:r>
            <a:r>
              <a:rPr lang="ru" sz="1400" dirty="0">
                <a:cs typeface="Calibri"/>
              </a:rPr>
              <a:t> повинна </a:t>
            </a:r>
            <a:r>
              <a:rPr lang="ru" sz="1400" dirty="0" err="1">
                <a:cs typeface="Calibri"/>
              </a:rPr>
              <a:t>запскати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або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випускати</a:t>
            </a:r>
            <a:r>
              <a:rPr lang="ru" sz="1400" dirty="0">
                <a:cs typeface="Calibri"/>
              </a:rPr>
              <a:t> людей, в </a:t>
            </a:r>
            <a:r>
              <a:rPr lang="ru" sz="1400" dirty="0" err="1">
                <a:cs typeface="Calibri"/>
              </a:rPr>
              <a:t>залежності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що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введе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користувач</a:t>
            </a:r>
            <a:r>
              <a:rPr lang="ru" sz="1400" dirty="0">
                <a:cs typeface="Calibri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" sz="1400" dirty="0" err="1">
                <a:cs typeface="Calibri"/>
              </a:rPr>
              <a:t>Після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чого</a:t>
            </a:r>
            <a:r>
              <a:rPr lang="ru" sz="1400" dirty="0">
                <a:cs typeface="Calibri"/>
              </a:rPr>
              <a:t>, </a:t>
            </a:r>
            <a:r>
              <a:rPr lang="ru" sz="1400" dirty="0" err="1">
                <a:cs typeface="Calibri"/>
              </a:rPr>
              <a:t>якщо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людина</a:t>
            </a:r>
            <a:r>
              <a:rPr lang="ru" sz="1400" dirty="0">
                <a:cs typeface="Calibri"/>
              </a:rPr>
              <a:t> заходить у </a:t>
            </a:r>
            <a:r>
              <a:rPr lang="ru" sz="1400" dirty="0" err="1">
                <a:cs typeface="Calibri"/>
              </a:rPr>
              <a:t>маррутку</a:t>
            </a:r>
            <a:r>
              <a:rPr lang="ru" sz="1400" dirty="0">
                <a:cs typeface="Calibri"/>
              </a:rPr>
              <a:t>, вона повинна </a:t>
            </a:r>
            <a:r>
              <a:rPr lang="ru" sz="1400" dirty="0" err="1">
                <a:cs typeface="Calibri"/>
              </a:rPr>
              <a:t>заплатити</a:t>
            </a:r>
            <a:r>
              <a:rPr lang="ru" sz="1400" dirty="0">
                <a:cs typeface="Calibri"/>
              </a:rPr>
              <a:t> 7 </a:t>
            </a:r>
            <a:r>
              <a:rPr lang="ru" sz="1400" dirty="0" err="1">
                <a:cs typeface="Calibri"/>
              </a:rPr>
              <a:t>грн</a:t>
            </a:r>
            <a:r>
              <a:rPr lang="ru" sz="1400" dirty="0">
                <a:cs typeface="Calibri"/>
              </a:rPr>
              <a:t>, </a:t>
            </a:r>
            <a:r>
              <a:rPr lang="ru" sz="1400" dirty="0" err="1">
                <a:cs typeface="Calibri"/>
              </a:rPr>
              <a:t>якщо</a:t>
            </a:r>
            <a:r>
              <a:rPr lang="ru" sz="1400" dirty="0">
                <a:cs typeface="Calibri"/>
              </a:rPr>
              <a:t>  вона </a:t>
            </a:r>
            <a:r>
              <a:rPr lang="ru" sz="1400" dirty="0" err="1">
                <a:cs typeface="Calibri"/>
              </a:rPr>
              <a:t>немає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пільг</a:t>
            </a:r>
            <a:r>
              <a:rPr lang="ru" sz="1400" dirty="0">
                <a:cs typeface="Calibri"/>
              </a:rPr>
              <a:t>, і 3 </a:t>
            </a:r>
            <a:r>
              <a:rPr lang="ru" sz="1400" dirty="0" err="1">
                <a:cs typeface="Calibri"/>
              </a:rPr>
              <a:t>грн</a:t>
            </a:r>
            <a:r>
              <a:rPr lang="ru" sz="1400" dirty="0">
                <a:cs typeface="Calibri"/>
              </a:rPr>
              <a:t>, </a:t>
            </a:r>
            <a:r>
              <a:rPr lang="ru" sz="1400" dirty="0" err="1">
                <a:cs typeface="Calibri"/>
              </a:rPr>
              <a:t>якщо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має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пільги</a:t>
            </a:r>
            <a:r>
              <a:rPr lang="ru" sz="1400" dirty="0">
                <a:cs typeface="Calibri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" sz="1400" dirty="0" err="1">
                <a:cs typeface="Calibri"/>
              </a:rPr>
              <a:t>Якщо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людина</a:t>
            </a:r>
            <a:r>
              <a:rPr lang="ru" sz="1400" dirty="0">
                <a:cs typeface="Calibri"/>
              </a:rPr>
              <a:t> не заплатить, </a:t>
            </a:r>
            <a:r>
              <a:rPr lang="ru" sz="1400" dirty="0" err="1">
                <a:cs typeface="Calibri"/>
              </a:rPr>
              <a:t>або</a:t>
            </a:r>
            <a:r>
              <a:rPr lang="ru" sz="1400" dirty="0">
                <a:cs typeface="Calibri"/>
              </a:rPr>
              <a:t> сума не </a:t>
            </a:r>
            <a:r>
              <a:rPr lang="ru" sz="1400" dirty="0" err="1">
                <a:cs typeface="Calibri"/>
              </a:rPr>
              <a:t>вірна</a:t>
            </a:r>
            <a:r>
              <a:rPr lang="ru" sz="1400" dirty="0">
                <a:cs typeface="Calibri"/>
              </a:rPr>
              <a:t>, вона не </a:t>
            </a:r>
            <a:r>
              <a:rPr lang="ru" sz="1400" dirty="0" err="1">
                <a:cs typeface="Calibri"/>
              </a:rPr>
              <a:t>потраплє</a:t>
            </a:r>
            <a:r>
              <a:rPr lang="ru" sz="1400" dirty="0">
                <a:cs typeface="Calibri"/>
              </a:rPr>
              <a:t> в маршрутку.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" sz="1400" dirty="0">
                <a:cs typeface="Calibri"/>
              </a:rPr>
              <a:t>Максимальна </a:t>
            </a:r>
            <a:r>
              <a:rPr lang="ru" sz="1400" dirty="0" err="1">
                <a:cs typeface="Calibri"/>
              </a:rPr>
              <a:t>кількість</a:t>
            </a:r>
            <a:r>
              <a:rPr lang="ru" sz="1400" dirty="0">
                <a:cs typeface="Calibri"/>
              </a:rPr>
              <a:t> у </a:t>
            </a:r>
            <a:r>
              <a:rPr lang="ru" sz="1400" dirty="0" err="1">
                <a:cs typeface="Calibri"/>
              </a:rPr>
              <a:t>маршрутці</a:t>
            </a:r>
            <a:r>
              <a:rPr lang="ru" sz="1400" dirty="0">
                <a:cs typeface="Calibri"/>
              </a:rPr>
              <a:t> 21 </a:t>
            </a:r>
            <a:r>
              <a:rPr lang="ru" sz="1400" dirty="0" err="1">
                <a:cs typeface="Calibri"/>
              </a:rPr>
              <a:t>місце</a:t>
            </a:r>
            <a:r>
              <a:rPr lang="ru" sz="1400" dirty="0">
                <a:cs typeface="Calibri"/>
              </a:rPr>
              <a:t>. </a:t>
            </a:r>
            <a:r>
              <a:rPr lang="ru" sz="1400" dirty="0" err="1">
                <a:cs typeface="Calibri"/>
              </a:rPr>
              <a:t>Якщо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кількість</a:t>
            </a:r>
            <a:r>
              <a:rPr lang="ru" sz="1400" dirty="0">
                <a:cs typeface="Calibri"/>
              </a:rPr>
              <a:t> людей </a:t>
            </a:r>
            <a:r>
              <a:rPr lang="ru" sz="1400" dirty="0" err="1">
                <a:cs typeface="Calibri"/>
              </a:rPr>
              <a:t>перевищує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це</a:t>
            </a:r>
            <a:r>
              <a:rPr lang="ru" sz="1400" dirty="0">
                <a:cs typeface="Calibri"/>
              </a:rPr>
              <a:t> число, </a:t>
            </a:r>
            <a:r>
              <a:rPr lang="ru" sz="1400" dirty="0" err="1">
                <a:cs typeface="Calibri"/>
              </a:rPr>
              <a:t>виводиться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відповідне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повідомлення</a:t>
            </a:r>
            <a:r>
              <a:rPr lang="ru" sz="1400" dirty="0">
                <a:cs typeface="Calibri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" sz="1400" dirty="0" err="1">
                <a:ea typeface="+mn-lt"/>
                <a:cs typeface="+mn-lt"/>
              </a:rPr>
              <a:t>Якщо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людина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виходить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із</a:t>
            </a:r>
            <a:r>
              <a:rPr lang="ru" sz="1400" dirty="0">
                <a:ea typeface="+mn-lt"/>
                <a:cs typeface="+mn-lt"/>
              </a:rPr>
              <a:t> маршрутки </a:t>
            </a:r>
            <a:r>
              <a:rPr lang="ru" sz="1400" dirty="0" err="1">
                <a:ea typeface="+mn-lt"/>
                <a:cs typeface="+mn-lt"/>
              </a:rPr>
              <a:t>кількість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місць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зменшується</a:t>
            </a:r>
            <a:r>
              <a:rPr lang="ru" sz="1400" dirty="0">
                <a:ea typeface="+mn-lt"/>
                <a:cs typeface="+mn-lt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 lang="ru" sz="1400" dirty="0">
              <a:ea typeface="+mn-lt"/>
              <a:cs typeface="+mn-lt"/>
            </a:endParaRPr>
          </a:p>
          <a:p>
            <a:pPr>
              <a:buNone/>
            </a:pPr>
            <a:r>
              <a:rPr lang="uk-UA" sz="1400" dirty="0">
                <a:ea typeface="+mn-lt"/>
                <a:cs typeface="+mn-lt"/>
              </a:rPr>
              <a:t>Task3</a:t>
            </a:r>
            <a:r>
              <a:rPr lang="ru" sz="1400" dirty="0">
                <a:ea typeface="+mn-lt"/>
                <a:cs typeface="+mn-lt"/>
              </a:rPr>
              <a:t> </a:t>
            </a:r>
            <a:endParaRPr lang="en-US" sz="1400">
              <a:ea typeface="+mn-lt"/>
              <a:cs typeface="+mn-lt"/>
            </a:endParaRPr>
          </a:p>
          <a:p>
            <a:pPr>
              <a:buNone/>
            </a:pPr>
            <a:r>
              <a:rPr lang="uk" sz="1400" dirty="0">
                <a:ea typeface="+mn-lt"/>
                <a:cs typeface="+mn-lt"/>
              </a:rPr>
              <a:t>Використовуючи </a:t>
            </a:r>
            <a:r>
              <a:rPr lang="uk" sz="1400" dirty="0" err="1">
                <a:ea typeface="+mn-lt"/>
                <a:cs typeface="+mn-lt"/>
              </a:rPr>
              <a:t>Visual</a:t>
            </a:r>
            <a:r>
              <a:rPr lang="uk" sz="1400" dirty="0">
                <a:ea typeface="+mn-lt"/>
                <a:cs typeface="+mn-lt"/>
              </a:rPr>
              <a:t> </a:t>
            </a:r>
            <a:r>
              <a:rPr lang="uk" sz="1400" dirty="0" err="1">
                <a:ea typeface="+mn-lt"/>
                <a:cs typeface="+mn-lt"/>
              </a:rPr>
              <a:t>Studio</a:t>
            </a:r>
            <a:r>
              <a:rPr lang="uk" sz="1400" dirty="0">
                <a:ea typeface="+mn-lt"/>
                <a:cs typeface="+mn-lt"/>
              </a:rPr>
              <a:t>, створіть проект за шаблоном </a:t>
            </a:r>
            <a:r>
              <a:rPr lang="uk" sz="1400" dirty="0" err="1">
                <a:ea typeface="+mn-lt"/>
                <a:cs typeface="+mn-lt"/>
              </a:rPr>
              <a:t>Console</a:t>
            </a:r>
            <a:r>
              <a:rPr lang="uk" sz="1400" dirty="0">
                <a:ea typeface="+mn-lt"/>
                <a:cs typeface="+mn-lt"/>
              </a:rPr>
              <a:t> </a:t>
            </a:r>
            <a:r>
              <a:rPr lang="uk" sz="1400" dirty="0" err="1">
                <a:ea typeface="+mn-lt"/>
                <a:cs typeface="+mn-lt"/>
              </a:rPr>
              <a:t>Application</a:t>
            </a:r>
            <a:r>
              <a:rPr lang="uk" sz="1400" dirty="0">
                <a:ea typeface="+mn-lt"/>
                <a:cs typeface="+mn-lt"/>
              </a:rPr>
              <a:t>,  назвіть його Lesson007_Task3.</a:t>
            </a:r>
            <a:r>
              <a:rPr lang="ru" sz="1400" dirty="0">
                <a:ea typeface="+mn-lt"/>
                <a:cs typeface="+mn-lt"/>
              </a:rPr>
              <a:t> </a:t>
            </a:r>
            <a:endParaRPr lang="en-US" sz="1400">
              <a:ea typeface="+mn-lt"/>
              <a:cs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ru" sz="1400" dirty="0" err="1">
                <a:ea typeface="+mn-lt"/>
                <a:cs typeface="+mn-lt"/>
              </a:rPr>
              <a:t>Створіть</a:t>
            </a:r>
            <a:r>
              <a:rPr lang="ru" sz="1400" dirty="0">
                <a:ea typeface="+mn-lt"/>
                <a:cs typeface="+mn-lt"/>
              </a:rPr>
              <a:t> метод, </a:t>
            </a:r>
            <a:r>
              <a:rPr lang="ru" sz="1400" dirty="0" err="1">
                <a:ea typeface="+mn-lt"/>
                <a:cs typeface="+mn-lt"/>
              </a:rPr>
              <a:t>який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обчислює</a:t>
            </a:r>
            <a:r>
              <a:rPr lang="ru" sz="1400" dirty="0">
                <a:ea typeface="+mn-lt"/>
                <a:cs typeface="+mn-lt"/>
              </a:rPr>
              <a:t> суму </a:t>
            </a:r>
            <a:r>
              <a:rPr lang="ru" sz="1400" dirty="0" err="1">
                <a:ea typeface="+mn-lt"/>
                <a:cs typeface="+mn-lt"/>
              </a:rPr>
              <a:t>всіх</a:t>
            </a:r>
            <a:r>
              <a:rPr lang="ru" sz="1400" dirty="0">
                <a:ea typeface="+mn-lt"/>
                <a:cs typeface="+mn-lt"/>
              </a:rPr>
              <a:t> чисел </a:t>
            </a:r>
            <a:r>
              <a:rPr lang="ru" sz="1400" dirty="0" err="1">
                <a:ea typeface="+mn-lt"/>
                <a:cs typeface="+mn-lt"/>
              </a:rPr>
              <a:t>від</a:t>
            </a:r>
            <a:r>
              <a:rPr lang="ru" sz="1400" dirty="0">
                <a:ea typeface="+mn-lt"/>
                <a:cs typeface="+mn-lt"/>
              </a:rPr>
              <a:t> n до m рекурсивно. І </a:t>
            </a:r>
            <a:r>
              <a:rPr lang="ru" sz="1400" dirty="0" err="1">
                <a:ea typeface="+mn-lt"/>
                <a:cs typeface="+mn-lt"/>
              </a:rPr>
              <a:t>повертає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значення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суми</a:t>
            </a:r>
            <a:r>
              <a:rPr lang="ru" sz="1400" dirty="0">
                <a:ea typeface="+mn-lt"/>
                <a:cs typeface="+mn-lt"/>
              </a:rPr>
              <a:t>. </a:t>
            </a:r>
            <a:r>
              <a:rPr lang="ru" sz="1400" dirty="0" err="1">
                <a:ea typeface="+mn-lt"/>
                <a:cs typeface="+mn-lt"/>
              </a:rPr>
              <a:t>Після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чого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виведіть</a:t>
            </a:r>
            <a:r>
              <a:rPr lang="ru" sz="1400" dirty="0">
                <a:ea typeface="+mn-lt"/>
                <a:cs typeface="+mn-lt"/>
              </a:rPr>
              <a:t> </a:t>
            </a:r>
            <a:r>
              <a:rPr lang="ru" sz="1400" dirty="0" err="1">
                <a:ea typeface="+mn-lt"/>
                <a:cs typeface="+mn-lt"/>
              </a:rPr>
              <a:t>її</a:t>
            </a:r>
            <a:r>
              <a:rPr lang="ru" sz="1400" dirty="0">
                <a:ea typeface="+mn-lt"/>
                <a:cs typeface="+mn-lt"/>
              </a:rPr>
              <a:t> на </a:t>
            </a:r>
            <a:r>
              <a:rPr lang="ru" sz="1400" dirty="0" err="1">
                <a:ea typeface="+mn-lt"/>
                <a:cs typeface="+mn-lt"/>
              </a:rPr>
              <a:t>екран</a:t>
            </a:r>
            <a:r>
              <a:rPr lang="ru" sz="1400" dirty="0">
                <a:ea typeface="+mn-lt"/>
                <a:cs typeface="+mn-lt"/>
              </a:rPr>
              <a:t>.</a:t>
            </a:r>
            <a:endParaRPr lang="ru" sz="1400" dirty="0">
              <a:cs typeface="Calibri"/>
            </a:endParaRPr>
          </a:p>
          <a:p>
            <a:pPr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400" dirty="0">
              <a:cs typeface="Calibri"/>
            </a:endParaRPr>
          </a:p>
          <a:p>
            <a:pPr marL="0" indent="0">
              <a:buNone/>
            </a:pPr>
            <a:endParaRPr lang="uk-UA" sz="1400" dirty="0">
              <a:cs typeface="Calibri"/>
            </a:endParaRPr>
          </a:p>
          <a:p>
            <a:pPr marL="0" indent="0">
              <a:buNone/>
            </a:pPr>
            <a:endParaRPr lang="uk-UA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0962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Тема Office</vt:lpstr>
      <vt:lpstr>Методи</vt:lpstr>
      <vt:lpstr>Перегрузка Методів</vt:lpstr>
      <vt:lpstr>Аргументи (Параметри)</vt:lpstr>
      <vt:lpstr>Виклик метода іншим методом</vt:lpstr>
      <vt:lpstr>Рекурсія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384</cp:revision>
  <dcterms:created xsi:type="dcterms:W3CDTF">2020-03-17T20:04:53Z</dcterms:created>
  <dcterms:modified xsi:type="dcterms:W3CDTF">2020-10-28T21:37:44Z</dcterms:modified>
</cp:coreProperties>
</file>