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8C3645-0F5C-46E8-8B9A-99C220A12E54}" v="333" dt="2020-03-18T00:44:30.217"/>
    <p1510:client id="{0891D5E7-321C-4C6F-82A9-A8E938254497}" v="12" dt="2020-04-03T16:54:34.238"/>
    <p1510:client id="{2579DA07-E8D1-4496-82BE-DC4FC0C959B5}" v="288" dt="2020-04-02T19:41:40.250"/>
    <p1510:client id="{44689FB2-53D6-4A2C-BDDB-C057C667FDB2}" v="1252" dt="2020-08-01T15:28:29.314"/>
    <p1510:client id="{5F968228-1029-4215-A3A2-612631E237FD}" v="64" dt="2020-04-02T18:59:18.008"/>
    <p1510:client id="{93ACB849-E4AD-40F1-A0F5-9736DFB48854}" v="4" dt="2020-08-03T17:52:11.9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5" autoAdjust="0"/>
    <p:restoredTop sz="94660"/>
  </p:normalViewPr>
  <p:slideViewPr>
    <p:cSldViewPr snapToGrid="0">
      <p:cViewPr varScale="1">
        <p:scale>
          <a:sx n="86" d="100"/>
          <a:sy n="86" d="100"/>
        </p:scale>
        <p:origin x="6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uk-UA"/>
              <a:t>Зразок заголовка</a:t>
            </a:r>
          </a:p>
        </p:txBody>
      </p:sp>
      <p:sp>
        <p:nvSpPr>
          <p:cNvPr id="3" name="Пі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uk-UA"/>
              <a:t>Зразок підзаголовка</a:t>
            </a:r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0B57-8E6A-4005-9EDD-D258F6CC94AB}" type="datetimeFigureOut">
              <a:rPr lang="uk-UA" smtClean="0"/>
              <a:t>04.08.2020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C70-803E-428A-BAB3-289BE172EF8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5309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Зразок заголовка</a:t>
            </a:r>
          </a:p>
        </p:txBody>
      </p:sp>
      <p:sp>
        <p:nvSpPr>
          <p:cNvPr id="3" name="Місце для вертикального тексту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uk-UA"/>
              <a:t>Зразок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П'ятий рівень</a:t>
            </a:r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0B57-8E6A-4005-9EDD-D258F6CC94AB}" type="datetimeFigureOut">
              <a:rPr lang="uk-UA" smtClean="0"/>
              <a:t>04.08.2020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C70-803E-428A-BAB3-289BE172EF8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408874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и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uk-UA"/>
              <a:t>Зразок заголовка</a:t>
            </a:r>
          </a:p>
        </p:txBody>
      </p:sp>
      <p:sp>
        <p:nvSpPr>
          <p:cNvPr id="3" name="Місце для вертикального тексту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uk-UA"/>
              <a:t>Зразок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П'ятий рівень</a:t>
            </a:r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0B57-8E6A-4005-9EDD-D258F6CC94AB}" type="datetimeFigureOut">
              <a:rPr lang="uk-UA" smtClean="0"/>
              <a:t>04.08.2020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C70-803E-428A-BAB3-289BE172EF8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16257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і об'є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Зразок заголовка</a:t>
            </a:r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/>
              <a:t>Зразок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П'ятий рівень</a:t>
            </a:r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0B57-8E6A-4005-9EDD-D258F6CC94AB}" type="datetimeFigureOut">
              <a:rPr lang="uk-UA" smtClean="0"/>
              <a:t>04.08.2020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C70-803E-428A-BAB3-289BE172EF8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97034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uk-UA"/>
              <a:t>Зразок заголовка</a:t>
            </a:r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Зразок тексту</a:t>
            </a:r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0B57-8E6A-4005-9EDD-D258F6CC94AB}" type="datetimeFigureOut">
              <a:rPr lang="uk-UA" smtClean="0"/>
              <a:t>04.08.2020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C70-803E-428A-BAB3-289BE172EF8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001798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'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Зразок заголовка</a:t>
            </a:r>
          </a:p>
        </p:txBody>
      </p:sp>
      <p:sp>
        <p:nvSpPr>
          <p:cNvPr id="3" name="Місце для вмісту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uk-UA"/>
              <a:t>Зразок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П'ятий рівень</a:t>
            </a:r>
          </a:p>
        </p:txBody>
      </p:sp>
      <p:sp>
        <p:nvSpPr>
          <p:cNvPr id="4" name="Місце для вмісту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uk-UA"/>
              <a:t>Зразок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П'ятий рівень</a:t>
            </a:r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0B57-8E6A-4005-9EDD-D258F6CC94AB}" type="datetimeFigureOut">
              <a:rPr lang="uk-UA" smtClean="0"/>
              <a:t>04.08.2020</a:t>
            </a:fld>
            <a:endParaRPr lang="uk-UA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C70-803E-428A-BAB3-289BE172EF8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83087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uk-UA"/>
              <a:t>Зразок заголовка</a:t>
            </a:r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Зразок тексту</a:t>
            </a:r>
          </a:p>
        </p:txBody>
      </p:sp>
      <p:sp>
        <p:nvSpPr>
          <p:cNvPr id="4" name="Місце для вмісту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uk-UA"/>
              <a:t>Зразок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П'ятий рівень</a:t>
            </a:r>
          </a:p>
        </p:txBody>
      </p:sp>
      <p:sp>
        <p:nvSpPr>
          <p:cNvPr id="5" name="Місце для тексту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Зразок тексту</a:t>
            </a:r>
          </a:p>
        </p:txBody>
      </p:sp>
      <p:sp>
        <p:nvSpPr>
          <p:cNvPr id="6" name="Місце для вмісту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uk-UA"/>
              <a:t>Зразок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П'ятий рівень</a:t>
            </a:r>
          </a:p>
        </p:txBody>
      </p:sp>
      <p:sp>
        <p:nvSpPr>
          <p:cNvPr id="7" name="Місце для дати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0B57-8E6A-4005-9EDD-D258F6CC94AB}" type="datetimeFigureOut">
              <a:rPr lang="uk-UA" smtClean="0"/>
              <a:t>04.08.2020</a:t>
            </a:fld>
            <a:endParaRPr lang="uk-UA"/>
          </a:p>
        </p:txBody>
      </p:sp>
      <p:sp>
        <p:nvSpPr>
          <p:cNvPr id="8" name="Місце для нижнього колонтитула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Місце для номера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C70-803E-428A-BAB3-289BE172EF8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55882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Зразок заголовка</a:t>
            </a:r>
          </a:p>
        </p:txBody>
      </p:sp>
      <p:sp>
        <p:nvSpPr>
          <p:cNvPr id="3" name="Місце для дати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0B57-8E6A-4005-9EDD-D258F6CC94AB}" type="datetimeFigureOut">
              <a:rPr lang="uk-UA" smtClean="0"/>
              <a:t>04.08.2020</a:t>
            </a:fld>
            <a:endParaRPr lang="uk-UA"/>
          </a:p>
        </p:txBody>
      </p:sp>
      <p:sp>
        <p:nvSpPr>
          <p:cNvPr id="4" name="Місце для нижнього колонтитула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Місце для номера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C70-803E-428A-BAB3-289BE172EF8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91776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дати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0B57-8E6A-4005-9EDD-D258F6CC94AB}" type="datetimeFigureOut">
              <a:rPr lang="uk-UA" smtClean="0"/>
              <a:t>04.08.2020</a:t>
            </a:fld>
            <a:endParaRPr lang="uk-UA"/>
          </a:p>
        </p:txBody>
      </p:sp>
      <p:sp>
        <p:nvSpPr>
          <p:cNvPr id="3" name="Місце для нижнього колонтитула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C70-803E-428A-BAB3-289BE172EF8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983607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/>
              <a:t>Зразок заголовка</a:t>
            </a:r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uk-UA"/>
              <a:t>Зразок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П'ятий рівень</a:t>
            </a:r>
          </a:p>
        </p:txBody>
      </p:sp>
      <p:sp>
        <p:nvSpPr>
          <p:cNvPr id="4" name="Місце для тексту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Зразок тексту</a:t>
            </a:r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0B57-8E6A-4005-9EDD-D258F6CC94AB}" type="datetimeFigureOut">
              <a:rPr lang="uk-UA" smtClean="0"/>
              <a:t>04.08.2020</a:t>
            </a:fld>
            <a:endParaRPr lang="uk-UA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C70-803E-428A-BAB3-289BE172EF8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50522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Зображенн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/>
              <a:t>Зразок заголовка</a:t>
            </a:r>
          </a:p>
        </p:txBody>
      </p:sp>
      <p:sp>
        <p:nvSpPr>
          <p:cNvPr id="3" name="Місце для зображення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Місце для тексту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Зразок тексту</a:t>
            </a:r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0B57-8E6A-4005-9EDD-D258F6CC94AB}" type="datetimeFigureOut">
              <a:rPr lang="uk-UA" smtClean="0"/>
              <a:t>04.08.2020</a:t>
            </a:fld>
            <a:endParaRPr lang="uk-UA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C70-803E-428A-BAB3-289BE172EF8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77304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аголовка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uk-UA"/>
              <a:t>Зразок заголовка</a:t>
            </a:r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/>
              <a:t>Зразок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П'ятий рівень</a:t>
            </a:r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2F0B57-8E6A-4005-9EDD-D258F6CC94AB}" type="datetimeFigureOut">
              <a:rPr lang="uk-UA" smtClean="0"/>
              <a:t>04.08.2020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B18C70-803E-428A-BAB3-289BE172EF8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88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8E1FDA67-AED2-477F-9094-1673301B32F3}"/>
              </a:ext>
            </a:extLst>
          </p:cNvPr>
          <p:cNvSpPr>
            <a:spLocks noGrp="1"/>
          </p:cNvSpPr>
          <p:nvPr/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uk-UA" dirty="0">
                <a:latin typeface="Segoe UI"/>
                <a:ea typeface="+mj-lt"/>
                <a:cs typeface="Segoe UI"/>
              </a:rPr>
              <a:t>Масиви</a:t>
            </a:r>
            <a:endParaRPr lang="uk-UA" dirty="0" err="1">
              <a:cs typeface="Calibri Light" panose="020F0302020204030204"/>
            </a:endParaRPr>
          </a:p>
        </p:txBody>
      </p:sp>
      <p:sp>
        <p:nvSpPr>
          <p:cNvPr id="5" name="Підзаголовок 2">
            <a:extLst>
              <a:ext uri="{FF2B5EF4-FFF2-40B4-BE49-F238E27FC236}">
                <a16:creationId xmlns:a16="http://schemas.microsoft.com/office/drawing/2014/main" id="{D312B6CC-CD75-46D5-B40F-DCE7C971DF8E}"/>
              </a:ext>
            </a:extLst>
          </p:cNvPr>
          <p:cNvSpPr>
            <a:spLocks noGrp="1"/>
          </p:cNvSpPr>
          <p:nvPr/>
        </p:nvSpPr>
        <p:spPr>
          <a:xfrm>
            <a:off x="5613103" y="4755650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3200" dirty="0" err="1">
                <a:cs typeface="Calibri"/>
              </a:rPr>
              <a:t>Arrays</a:t>
            </a:r>
          </a:p>
          <a:p>
            <a:endParaRPr lang="uk-UA" sz="3200" dirty="0">
              <a:latin typeface="Segoe UI,sans-serif"/>
              <a:cs typeface="Calibri"/>
            </a:endParaRP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0E6B7B7E-CACA-46CE-BA8A-D1C162F88823}"/>
              </a:ext>
            </a:extLst>
          </p:cNvPr>
          <p:cNvSpPr txBox="1"/>
          <p:nvPr/>
        </p:nvSpPr>
        <p:spPr>
          <a:xfrm>
            <a:off x="645968" y="793173"/>
            <a:ext cx="8241722" cy="585417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4">
                <a:solidFill>
                  <a:srgbClr val="404040"/>
                </a:solidFill>
                <a:latin typeface="Segoe UI,sans-serif"/>
              </a:rPr>
              <a:t>The C# Programming Language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0242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E26622-3BFB-457F-B2A1-103D14B9E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2897"/>
          </a:xfrm>
        </p:spPr>
        <p:txBody>
          <a:bodyPr/>
          <a:lstStyle/>
          <a:p>
            <a:r>
              <a:rPr lang="uk-UA" sz="3200" dirty="0" err="1">
                <a:latin typeface="Calibri"/>
                <a:cs typeface="Calibri Light"/>
              </a:rPr>
              <a:t>Трьохвимірні</a:t>
            </a:r>
            <a:r>
              <a:rPr lang="uk-UA" sz="3200" dirty="0">
                <a:latin typeface="Calibri"/>
                <a:cs typeface="Calibri Light"/>
              </a:rPr>
              <a:t> масиви</a:t>
            </a:r>
          </a:p>
        </p:txBody>
      </p:sp>
      <p:pic>
        <p:nvPicPr>
          <p:cNvPr id="7" name="Рисунок 7" descr="Зображення, що містить знімок екрана, світлий, пташка, фото&#10;&#10;Опис створено з дуже високим рівнем достовірності">
            <a:extLst>
              <a:ext uri="{FF2B5EF4-FFF2-40B4-BE49-F238E27FC236}">
                <a16:creationId xmlns:a16="http://schemas.microsoft.com/office/drawing/2014/main" id="{3BFDBEF5-8EAF-4A71-812C-11E97C9CFF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979" y="1620322"/>
            <a:ext cx="4410075" cy="42672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6516C2F-1E23-4B4E-9D63-383ED52A4DB2}"/>
              </a:ext>
            </a:extLst>
          </p:cNvPr>
          <p:cNvSpPr txBox="1"/>
          <p:nvPr/>
        </p:nvSpPr>
        <p:spPr>
          <a:xfrm>
            <a:off x="840669" y="1658340"/>
            <a:ext cx="576651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,sans-serif"/>
              </a:rPr>
              <a:t>byte</a:t>
            </a:r>
            <a:r>
              <a:rPr lang="en-US" dirty="0">
                <a:latin typeface="Consolas,sans-serif"/>
              </a:rPr>
              <a:t>[,,] array = </a:t>
            </a:r>
            <a:r>
              <a:rPr lang="en-US" dirty="0">
                <a:solidFill>
                  <a:srgbClr val="0000FF"/>
                </a:solidFill>
                <a:latin typeface="Consolas,sans-serif"/>
              </a:rPr>
              <a:t>new</a:t>
            </a:r>
            <a:r>
              <a:rPr lang="en-US" dirty="0">
                <a:latin typeface="Consolas,sans-serif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,sans-serif"/>
              </a:rPr>
              <a:t>byte</a:t>
            </a:r>
            <a:r>
              <a:rPr lang="en-US" dirty="0">
                <a:latin typeface="Consolas,sans-serif"/>
              </a:rPr>
              <a:t>[3,3,3];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92947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8F3FDE-40F9-4E18-B103-DCB891BC4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>
                <a:ea typeface="+mj-lt"/>
                <a:cs typeface="+mj-lt"/>
              </a:rPr>
              <a:t>Трьохвимірні масиви</a:t>
            </a:r>
          </a:p>
        </p:txBody>
      </p:sp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7B9FDAA3-98A9-4745-BC8A-D5BCC2039D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3831" y="2479215"/>
            <a:ext cx="4336882" cy="2549525"/>
          </a:xfrm>
        </p:spPr>
      </p:pic>
      <p:pic>
        <p:nvPicPr>
          <p:cNvPr id="6" name="Рисунок 6" descr="Зображення, що містить знімок екрана, монітор, мікрохвильова, духовка&#10;&#10;Опис створено з дуже високим рівнем достовірності">
            <a:extLst>
              <a:ext uri="{FF2B5EF4-FFF2-40B4-BE49-F238E27FC236}">
                <a16:creationId xmlns:a16="http://schemas.microsoft.com/office/drawing/2014/main" id="{79EBAD02-27D0-43FF-A458-B5B6734D64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2738" y="2741788"/>
            <a:ext cx="2691898" cy="2285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2342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096FAD-F3BB-4DD1-9203-B7A9F463F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3774"/>
          </a:xfrm>
        </p:spPr>
        <p:txBody>
          <a:bodyPr>
            <a:normAutofit/>
          </a:bodyPr>
          <a:lstStyle/>
          <a:p>
            <a:r>
              <a:rPr lang="uk-UA" sz="3200" dirty="0">
                <a:latin typeface="Calibri"/>
                <a:cs typeface="Calibri Light"/>
              </a:rPr>
              <a:t>Зубчасті масиви</a:t>
            </a:r>
          </a:p>
        </p:txBody>
      </p:sp>
      <p:pic>
        <p:nvPicPr>
          <p:cNvPr id="4" name="Рисунок 4" descr="Зображення, що містить помаранчевий, годинник, стіл, чорний&#10;&#10;Опис створено з дуже високим рівнем достовірності">
            <a:extLst>
              <a:ext uri="{FF2B5EF4-FFF2-40B4-BE49-F238E27FC236}">
                <a16:creationId xmlns:a16="http://schemas.microsoft.com/office/drawing/2014/main" id="{3FA1092F-8B75-4B19-9F41-B469DA456E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1575" y="4312224"/>
            <a:ext cx="4818313" cy="1498098"/>
          </a:xfrm>
        </p:spPr>
      </p:pic>
      <p:pic>
        <p:nvPicPr>
          <p:cNvPr id="3" name="Рисунок 4" descr="Зображення, що містить годинник, метр&#10;&#10;Опис створено з дуже високим рівнем достовірності">
            <a:extLst>
              <a:ext uri="{FF2B5EF4-FFF2-40B4-BE49-F238E27FC236}">
                <a16:creationId xmlns:a16="http://schemas.microsoft.com/office/drawing/2014/main" id="{B040898B-1B0C-4AB0-8EE8-2E76A72CAE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0540" y="1352620"/>
            <a:ext cx="8850922" cy="2469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5048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34E29C50-42EB-453C-B916-78034305D7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6778"/>
            <a:ext cx="10515600" cy="625633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uk-UA" sz="1200" err="1">
                <a:ea typeface="+mn-lt"/>
                <a:cs typeface="+mn-lt"/>
              </a:rPr>
              <a:t>Tasks</a:t>
            </a:r>
            <a:endParaRPr lang="en-US" sz="1200" err="1">
              <a:ea typeface="+mn-lt"/>
              <a:cs typeface="+mn-lt"/>
            </a:endParaRPr>
          </a:p>
          <a:p>
            <a:pPr marL="0" indent="0">
              <a:buNone/>
            </a:pPr>
            <a:endParaRPr lang="uk-UA" sz="1200" dirty="0"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100"/>
              </a:spcBef>
              <a:buNone/>
            </a:pPr>
            <a:r>
              <a:rPr lang="uk-UA" sz="1200" dirty="0">
                <a:cs typeface="Calibri" panose="020F0502020204030204"/>
              </a:rPr>
              <a:t>Task1</a:t>
            </a:r>
            <a:endParaRPr lang="en-US" sz="1200" dirty="0"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100"/>
              </a:spcBef>
              <a:buNone/>
            </a:pPr>
            <a:r>
              <a:rPr lang="ru" sz="1200" dirty="0" err="1">
                <a:cs typeface="Calibri" panose="020F0502020204030204"/>
              </a:rPr>
              <a:t>Використовуючи</a:t>
            </a:r>
            <a:r>
              <a:rPr lang="ru" sz="1200" dirty="0">
                <a:cs typeface="Calibri" panose="020F0502020204030204"/>
              </a:rPr>
              <a:t> </a:t>
            </a:r>
            <a:r>
              <a:rPr lang="ru" sz="1200" dirty="0" err="1">
                <a:cs typeface="Calibri" panose="020F0502020204030204"/>
              </a:rPr>
              <a:t>Visual</a:t>
            </a:r>
            <a:r>
              <a:rPr lang="ru" sz="1200" dirty="0">
                <a:cs typeface="Calibri" panose="020F0502020204030204"/>
              </a:rPr>
              <a:t> </a:t>
            </a:r>
            <a:r>
              <a:rPr lang="ru" sz="1200" dirty="0" err="1">
                <a:cs typeface="Calibri" panose="020F0502020204030204"/>
              </a:rPr>
              <a:t>Studio</a:t>
            </a:r>
            <a:r>
              <a:rPr lang="ru" sz="1200" dirty="0">
                <a:cs typeface="Calibri" panose="020F0502020204030204"/>
              </a:rPr>
              <a:t>, </a:t>
            </a:r>
            <a:r>
              <a:rPr lang="ru" sz="1200" dirty="0" err="1">
                <a:cs typeface="Calibri" panose="020F0502020204030204"/>
              </a:rPr>
              <a:t>створіть</a:t>
            </a:r>
            <a:r>
              <a:rPr lang="ru" sz="1200" dirty="0">
                <a:cs typeface="Calibri" panose="020F0502020204030204"/>
              </a:rPr>
              <a:t> проект за шаблоном </a:t>
            </a:r>
            <a:r>
              <a:rPr lang="ru" sz="1200" dirty="0" err="1">
                <a:cs typeface="Calibri" panose="020F0502020204030204"/>
              </a:rPr>
              <a:t>Console</a:t>
            </a:r>
            <a:r>
              <a:rPr lang="ru" sz="1200" dirty="0">
                <a:cs typeface="Calibri" panose="020F0502020204030204"/>
              </a:rPr>
              <a:t> </a:t>
            </a:r>
            <a:r>
              <a:rPr lang="ru" sz="1200" dirty="0" err="1">
                <a:cs typeface="Calibri" panose="020F0502020204030204"/>
              </a:rPr>
              <a:t>Application</a:t>
            </a:r>
            <a:r>
              <a:rPr lang="ru" sz="1200" dirty="0">
                <a:cs typeface="Calibri" panose="020F0502020204030204"/>
              </a:rPr>
              <a:t>, </a:t>
            </a:r>
            <a:r>
              <a:rPr lang="ru" sz="1200" dirty="0" err="1">
                <a:cs typeface="Calibri" panose="020F0502020204030204"/>
              </a:rPr>
              <a:t>назвіть</a:t>
            </a:r>
            <a:r>
              <a:rPr lang="ru" sz="1200" dirty="0">
                <a:cs typeface="Calibri" panose="020F0502020204030204"/>
              </a:rPr>
              <a:t> </a:t>
            </a:r>
            <a:r>
              <a:rPr lang="ru" sz="1200" dirty="0" err="1">
                <a:cs typeface="Calibri" panose="020F0502020204030204"/>
              </a:rPr>
              <a:t>його</a:t>
            </a:r>
            <a:r>
              <a:rPr lang="ru" sz="1200">
                <a:cs typeface="Calibri" panose="020F0502020204030204"/>
              </a:rPr>
              <a:t> Lesson008_Task1.</a:t>
            </a:r>
            <a:endParaRPr lang="en-US" sz="1200">
              <a:ea typeface="+mn-lt"/>
              <a:cs typeface="+mn-lt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" sz="1200" err="1">
                <a:ea typeface="+mn-lt"/>
                <a:cs typeface="+mn-lt"/>
              </a:rPr>
              <a:t>Створіть</a:t>
            </a:r>
            <a:r>
              <a:rPr lang="ru" sz="1200" dirty="0">
                <a:ea typeface="+mn-lt"/>
                <a:cs typeface="+mn-lt"/>
              </a:rPr>
              <a:t> </a:t>
            </a:r>
            <a:r>
              <a:rPr lang="ru" sz="1200" err="1">
                <a:ea typeface="+mn-lt"/>
                <a:cs typeface="+mn-lt"/>
              </a:rPr>
              <a:t>масив</a:t>
            </a:r>
            <a:r>
              <a:rPr lang="ru" sz="1200" dirty="0">
                <a:ea typeface="+mn-lt"/>
                <a:cs typeface="+mn-lt"/>
              </a:rPr>
              <a:t> </a:t>
            </a:r>
            <a:r>
              <a:rPr lang="ru" sz="1200" err="1">
                <a:ea typeface="+mn-lt"/>
                <a:cs typeface="+mn-lt"/>
              </a:rPr>
              <a:t>розмірністю</a:t>
            </a:r>
            <a:r>
              <a:rPr lang="ru" sz="1200" dirty="0">
                <a:ea typeface="+mn-lt"/>
                <a:cs typeface="+mn-lt"/>
              </a:rPr>
              <a:t> в 7 </a:t>
            </a:r>
            <a:r>
              <a:rPr lang="ru" sz="1200" err="1">
                <a:ea typeface="+mn-lt"/>
                <a:cs typeface="+mn-lt"/>
              </a:rPr>
              <a:t>елементів</a:t>
            </a:r>
            <a:r>
              <a:rPr lang="ru" sz="1200" dirty="0">
                <a:ea typeface="+mn-lt"/>
                <a:cs typeface="+mn-lt"/>
              </a:rPr>
              <a:t>, типу </a:t>
            </a:r>
            <a:r>
              <a:rPr lang="ru" sz="1200" err="1">
                <a:solidFill>
                  <a:schemeClr val="accent1"/>
                </a:solidFill>
                <a:ea typeface="+mn-lt"/>
                <a:cs typeface="+mn-lt"/>
              </a:rPr>
              <a:t>string</a:t>
            </a:r>
            <a:r>
              <a:rPr lang="ru" sz="1200" dirty="0">
                <a:ea typeface="+mn-lt"/>
                <a:cs typeface="+mn-lt"/>
              </a:rPr>
              <a:t>, </a:t>
            </a:r>
            <a:r>
              <a:rPr lang="ru" sz="1200" err="1">
                <a:ea typeface="+mn-lt"/>
                <a:cs typeface="+mn-lt"/>
              </a:rPr>
              <a:t>заповніть</a:t>
            </a:r>
            <a:r>
              <a:rPr lang="ru" sz="1200" dirty="0">
                <a:ea typeface="+mn-lt"/>
                <a:cs typeface="+mn-lt"/>
              </a:rPr>
              <a:t> </a:t>
            </a:r>
            <a:r>
              <a:rPr lang="ru" sz="1200" err="1">
                <a:ea typeface="+mn-lt"/>
                <a:cs typeface="+mn-lt"/>
              </a:rPr>
              <a:t>його</a:t>
            </a:r>
            <a:r>
              <a:rPr lang="ru" sz="1200" dirty="0">
                <a:ea typeface="+mn-lt"/>
                <a:cs typeface="+mn-lt"/>
              </a:rPr>
              <a:t> словами </a:t>
            </a:r>
            <a:r>
              <a:rPr lang="ru" sz="1200" err="1">
                <a:ea typeface="+mn-lt"/>
                <a:cs typeface="+mn-lt"/>
              </a:rPr>
              <a:t>із</a:t>
            </a:r>
            <a:r>
              <a:rPr lang="ru" sz="1200" dirty="0">
                <a:ea typeface="+mn-lt"/>
                <a:cs typeface="+mn-lt"/>
              </a:rPr>
              <a:t> </a:t>
            </a:r>
            <a:r>
              <a:rPr lang="ru" sz="1200" err="1">
                <a:ea typeface="+mn-lt"/>
                <a:cs typeface="+mn-lt"/>
              </a:rPr>
              <a:t>якогось</a:t>
            </a:r>
            <a:r>
              <a:rPr lang="ru" sz="1200" dirty="0">
                <a:ea typeface="+mn-lt"/>
                <a:cs typeface="+mn-lt"/>
              </a:rPr>
              <a:t> </a:t>
            </a:r>
            <a:r>
              <a:rPr lang="ru" sz="1200" err="1">
                <a:ea typeface="+mn-lt"/>
                <a:cs typeface="+mn-lt"/>
              </a:rPr>
              <a:t>речення</a:t>
            </a:r>
            <a:r>
              <a:rPr lang="ru" sz="1200" dirty="0">
                <a:ea typeface="+mn-lt"/>
                <a:cs typeface="+mn-lt"/>
              </a:rPr>
              <a:t>, </a:t>
            </a:r>
            <a:r>
              <a:rPr lang="ru" sz="1200" err="1">
                <a:ea typeface="+mn-lt"/>
                <a:cs typeface="+mn-lt"/>
              </a:rPr>
              <a:t>що</a:t>
            </a:r>
            <a:r>
              <a:rPr lang="ru" sz="1200" dirty="0">
                <a:ea typeface="+mn-lt"/>
                <a:cs typeface="+mn-lt"/>
              </a:rPr>
              <a:t> </a:t>
            </a:r>
            <a:r>
              <a:rPr lang="ru" sz="1200" err="1">
                <a:ea typeface="+mn-lt"/>
                <a:cs typeface="+mn-lt"/>
              </a:rPr>
              <a:t>складається</a:t>
            </a:r>
            <a:r>
              <a:rPr lang="ru" sz="1200" dirty="0">
                <a:ea typeface="+mn-lt"/>
                <a:cs typeface="+mn-lt"/>
              </a:rPr>
              <a:t> з 7 </a:t>
            </a:r>
            <a:r>
              <a:rPr lang="ru" sz="1200" err="1">
                <a:ea typeface="+mn-lt"/>
                <a:cs typeface="+mn-lt"/>
              </a:rPr>
              <a:t>слів</a:t>
            </a:r>
            <a:r>
              <a:rPr lang="ru" sz="1200" dirty="0">
                <a:ea typeface="+mn-lt"/>
                <a:cs typeface="+mn-lt"/>
              </a:rPr>
              <a:t>, </a:t>
            </a:r>
            <a:r>
              <a:rPr lang="ru" sz="1200" err="1">
                <a:ea typeface="+mn-lt"/>
                <a:cs typeface="+mn-lt"/>
              </a:rPr>
              <a:t>виведіть</a:t>
            </a:r>
            <a:r>
              <a:rPr lang="ru" sz="1200" dirty="0">
                <a:ea typeface="+mn-lt"/>
                <a:cs typeface="+mn-lt"/>
              </a:rPr>
              <a:t> на </a:t>
            </a:r>
            <a:r>
              <a:rPr lang="ru" sz="1200" err="1">
                <a:ea typeface="+mn-lt"/>
                <a:cs typeface="+mn-lt"/>
              </a:rPr>
              <a:t>екран</a:t>
            </a:r>
            <a:r>
              <a:rPr lang="ru" sz="1200" dirty="0">
                <a:ea typeface="+mn-lt"/>
                <a:cs typeface="+mn-lt"/>
              </a:rPr>
              <a:t> </a:t>
            </a:r>
            <a:r>
              <a:rPr lang="ru" sz="1200" err="1">
                <a:ea typeface="+mn-lt"/>
                <a:cs typeface="+mn-lt"/>
              </a:rPr>
              <a:t>всі</a:t>
            </a:r>
            <a:r>
              <a:rPr lang="ru" sz="1200" dirty="0">
                <a:ea typeface="+mn-lt"/>
                <a:cs typeface="+mn-lt"/>
              </a:rPr>
              <a:t> </a:t>
            </a:r>
            <a:r>
              <a:rPr lang="ru" sz="1200" err="1">
                <a:ea typeface="+mn-lt"/>
                <a:cs typeface="+mn-lt"/>
              </a:rPr>
              <a:t>елементи</a:t>
            </a:r>
            <a:r>
              <a:rPr lang="ru" sz="1200" dirty="0">
                <a:ea typeface="+mn-lt"/>
                <a:cs typeface="+mn-lt"/>
              </a:rPr>
              <a:t> </a:t>
            </a:r>
            <a:r>
              <a:rPr lang="ru" sz="1200" err="1">
                <a:ea typeface="+mn-lt"/>
                <a:cs typeface="+mn-lt"/>
              </a:rPr>
              <a:t>масиву</a:t>
            </a:r>
            <a:r>
              <a:rPr lang="ru" sz="1200" dirty="0">
                <a:ea typeface="+mn-lt"/>
                <a:cs typeface="+mn-lt"/>
              </a:rPr>
              <a:t> </a:t>
            </a:r>
            <a:r>
              <a:rPr lang="ru" sz="1200" err="1">
                <a:ea typeface="+mn-lt"/>
                <a:cs typeface="+mn-lt"/>
              </a:rPr>
              <a:t>розділяючи</a:t>
            </a:r>
            <a:r>
              <a:rPr lang="ru" sz="1200" dirty="0">
                <a:ea typeface="+mn-lt"/>
                <a:cs typeface="+mn-lt"/>
              </a:rPr>
              <a:t> </a:t>
            </a:r>
            <a:r>
              <a:rPr lang="ru" sz="1200" err="1">
                <a:ea typeface="+mn-lt"/>
                <a:cs typeface="+mn-lt"/>
              </a:rPr>
              <a:t>їх</a:t>
            </a:r>
            <a:r>
              <a:rPr lang="ru" sz="1200">
                <a:ea typeface="+mn-lt"/>
                <a:cs typeface="+mn-lt"/>
              </a:rPr>
              <a:t> пробілом</a:t>
            </a:r>
            <a:r>
              <a:rPr lang="ru" sz="1200" dirty="0">
                <a:ea typeface="+mn-lt"/>
                <a:cs typeface="+mn-lt"/>
              </a:rPr>
              <a:t>. </a:t>
            </a:r>
            <a:endParaRPr lang="ru" dirty="0"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100"/>
              </a:spcBef>
              <a:buNone/>
            </a:pPr>
            <a:endParaRPr lang="ru" sz="1200" dirty="0">
              <a:ea typeface="+mn-lt"/>
              <a:cs typeface="+mn-lt"/>
            </a:endParaRPr>
          </a:p>
          <a:p>
            <a:pPr>
              <a:buNone/>
            </a:pPr>
            <a:r>
              <a:rPr lang="uk-UA" sz="1200" dirty="0">
                <a:cs typeface="Calibri" panose="020F0502020204030204"/>
              </a:rPr>
              <a:t>Task2</a:t>
            </a:r>
            <a:r>
              <a:rPr lang="ru" sz="1200" dirty="0">
                <a:cs typeface="Calibri" panose="020F0502020204030204"/>
              </a:rPr>
              <a:t> </a:t>
            </a:r>
            <a:endParaRPr lang="en-US" sz="1200" dirty="0">
              <a:ea typeface="+mn-lt"/>
              <a:cs typeface="+mn-lt"/>
            </a:endParaRPr>
          </a:p>
          <a:p>
            <a:pPr>
              <a:buNone/>
            </a:pPr>
            <a:r>
              <a:rPr lang="uk" sz="1200" dirty="0">
                <a:ea typeface="+mn-lt"/>
                <a:cs typeface="+mn-lt"/>
              </a:rPr>
              <a:t>Використовуючи </a:t>
            </a:r>
            <a:r>
              <a:rPr lang="uk" sz="1200" dirty="0" err="1">
                <a:ea typeface="+mn-lt"/>
                <a:cs typeface="+mn-lt"/>
              </a:rPr>
              <a:t>Visual</a:t>
            </a:r>
            <a:r>
              <a:rPr lang="uk" sz="1200" dirty="0">
                <a:ea typeface="+mn-lt"/>
                <a:cs typeface="+mn-lt"/>
              </a:rPr>
              <a:t> </a:t>
            </a:r>
            <a:r>
              <a:rPr lang="uk" sz="1200" dirty="0" err="1">
                <a:ea typeface="+mn-lt"/>
                <a:cs typeface="+mn-lt"/>
              </a:rPr>
              <a:t>Studio</a:t>
            </a:r>
            <a:r>
              <a:rPr lang="uk" sz="1200" dirty="0">
                <a:ea typeface="+mn-lt"/>
                <a:cs typeface="+mn-lt"/>
              </a:rPr>
              <a:t>, створіть проект за шаблоном </a:t>
            </a:r>
            <a:r>
              <a:rPr lang="uk" sz="1200" dirty="0" err="1">
                <a:ea typeface="+mn-lt"/>
                <a:cs typeface="+mn-lt"/>
              </a:rPr>
              <a:t>Console</a:t>
            </a:r>
            <a:r>
              <a:rPr lang="uk" sz="1200" dirty="0">
                <a:ea typeface="+mn-lt"/>
                <a:cs typeface="+mn-lt"/>
              </a:rPr>
              <a:t> </a:t>
            </a:r>
            <a:r>
              <a:rPr lang="uk" sz="1200" dirty="0" err="1">
                <a:ea typeface="+mn-lt"/>
                <a:cs typeface="+mn-lt"/>
              </a:rPr>
              <a:t>Application</a:t>
            </a:r>
            <a:r>
              <a:rPr lang="uk" sz="1200">
                <a:ea typeface="+mn-lt"/>
                <a:cs typeface="+mn-lt"/>
              </a:rPr>
              <a:t>,  назвіть його Lesson008_Task2.</a:t>
            </a:r>
            <a:r>
              <a:rPr lang="ru" sz="1200" dirty="0">
                <a:ea typeface="+mn-lt"/>
                <a:cs typeface="+mn-lt"/>
              </a:rPr>
              <a:t> </a:t>
            </a:r>
            <a:endParaRPr lang="en-US" sz="1200" dirty="0">
              <a:ea typeface="+mn-lt"/>
              <a:cs typeface="+mn-lt"/>
            </a:endParaRPr>
          </a:p>
          <a:p>
            <a:pPr>
              <a:spcBef>
                <a:spcPts val="0"/>
              </a:spcBef>
              <a:buNone/>
            </a:pPr>
            <a:r>
              <a:rPr lang="ru" sz="1200">
                <a:ea typeface="+mn-lt"/>
                <a:cs typeface="+mn-lt"/>
              </a:rPr>
              <a:t>Створіть програму, яка буде представляти маршрутку. Програма повинна запскати або випускати людей, в залежності що введе користувач.</a:t>
            </a:r>
            <a:endParaRPr lang="en-US" sz="1200">
              <a:ea typeface="+mn-lt"/>
              <a:cs typeface="+mn-lt"/>
            </a:endParaRPr>
          </a:p>
          <a:p>
            <a:pPr>
              <a:spcBef>
                <a:spcPts val="0"/>
              </a:spcBef>
              <a:buNone/>
            </a:pPr>
            <a:r>
              <a:rPr lang="ru" sz="1200">
                <a:ea typeface="+mn-lt"/>
                <a:cs typeface="+mn-lt"/>
              </a:rPr>
              <a:t>Після чого, якщо людина заходить у маррутку, вона повинна заплатити 7 грн, якщо  вона немає пільг, і 3 грн, якщо має пільги.</a:t>
            </a:r>
            <a:endParaRPr lang="en-US" sz="1200">
              <a:ea typeface="+mn-lt"/>
              <a:cs typeface="+mn-lt"/>
            </a:endParaRPr>
          </a:p>
          <a:p>
            <a:pPr>
              <a:spcBef>
                <a:spcPts val="0"/>
              </a:spcBef>
              <a:buNone/>
            </a:pPr>
            <a:r>
              <a:rPr lang="ru" sz="1200">
                <a:ea typeface="+mn-lt"/>
                <a:cs typeface="+mn-lt"/>
              </a:rPr>
              <a:t>Якщо людина не заплатить, або сума не вірна, вона не потраплє в маршрутку.</a:t>
            </a:r>
            <a:endParaRPr lang="ru" sz="1200" dirty="0">
              <a:ea typeface="+mn-lt"/>
              <a:cs typeface="+mn-lt"/>
            </a:endParaRPr>
          </a:p>
          <a:p>
            <a:pPr>
              <a:spcBef>
                <a:spcPts val="0"/>
              </a:spcBef>
              <a:buNone/>
            </a:pPr>
            <a:r>
              <a:rPr lang="ru" sz="1200">
                <a:ea typeface="+mn-lt"/>
                <a:cs typeface="+mn-lt"/>
              </a:rPr>
              <a:t>Максимальна кількість у маршрутці 21 місце. Якщо кількість людей перевищує це число, виводиться відповідне повідомлення.</a:t>
            </a:r>
            <a:endParaRPr lang="ru" sz="1200" dirty="0">
              <a:ea typeface="+mn-lt"/>
              <a:cs typeface="+mn-lt"/>
            </a:endParaRPr>
          </a:p>
          <a:p>
            <a:pPr>
              <a:spcBef>
                <a:spcPts val="0"/>
              </a:spcBef>
              <a:buNone/>
            </a:pPr>
            <a:r>
              <a:rPr lang="ru" sz="1200">
                <a:cs typeface="Calibri" panose="020F0502020204030204"/>
              </a:rPr>
              <a:t>Якщо людина виходить із маршрутки кількість місць зменшується.</a:t>
            </a:r>
            <a:endParaRPr lang="ru" sz="1200" dirty="0">
              <a:ea typeface="+mn-lt"/>
              <a:cs typeface="+mn-lt"/>
            </a:endParaRPr>
          </a:p>
          <a:p>
            <a:pPr>
              <a:spcBef>
                <a:spcPts val="0"/>
              </a:spcBef>
              <a:buNone/>
            </a:pPr>
            <a:endParaRPr lang="ru" sz="1200" dirty="0">
              <a:ea typeface="+mn-lt"/>
              <a:cs typeface="+mn-lt"/>
            </a:endParaRPr>
          </a:p>
          <a:p>
            <a:pPr>
              <a:spcBef>
                <a:spcPts val="0"/>
              </a:spcBef>
              <a:buNone/>
            </a:pPr>
            <a:r>
              <a:rPr lang="ru" sz="1200" dirty="0">
                <a:cs typeface="Calibri" panose="020F0502020204030204"/>
              </a:rPr>
              <a:t>До </a:t>
            </a:r>
            <a:r>
              <a:rPr lang="ru" sz="1200" dirty="0" err="1">
                <a:cs typeface="Calibri" panose="020F0502020204030204"/>
              </a:rPr>
              <a:t>цього</a:t>
            </a:r>
            <a:r>
              <a:rPr lang="ru" sz="1200" dirty="0">
                <a:cs typeface="Calibri" panose="020F0502020204030204"/>
              </a:rPr>
              <a:t> </a:t>
            </a:r>
            <a:r>
              <a:rPr lang="ru" sz="1200" dirty="0" err="1">
                <a:cs typeface="Calibri" panose="020F0502020204030204"/>
              </a:rPr>
              <a:t>завдання</a:t>
            </a:r>
            <a:r>
              <a:rPr lang="ru" sz="1200" dirty="0">
                <a:cs typeface="Calibri" panose="020F0502020204030204"/>
              </a:rPr>
              <a:t> </a:t>
            </a:r>
            <a:r>
              <a:rPr lang="ru" sz="1200" dirty="0" err="1">
                <a:cs typeface="Calibri" panose="020F0502020204030204"/>
              </a:rPr>
              <a:t>добавити</a:t>
            </a:r>
            <a:r>
              <a:rPr lang="ru" sz="1200" dirty="0">
                <a:cs typeface="Calibri" panose="020F0502020204030204"/>
              </a:rPr>
              <a:t> </a:t>
            </a:r>
            <a:r>
              <a:rPr lang="ru" sz="1200" dirty="0" err="1">
                <a:cs typeface="Calibri" panose="020F0502020204030204"/>
              </a:rPr>
              <a:t>можливість</a:t>
            </a:r>
            <a:r>
              <a:rPr lang="ru" sz="1200" dirty="0">
                <a:cs typeface="Calibri" panose="020F0502020204030204"/>
              </a:rPr>
              <a:t> </a:t>
            </a:r>
            <a:r>
              <a:rPr lang="ru" sz="1200" dirty="0" err="1">
                <a:cs typeface="Calibri" panose="020F0502020204030204"/>
              </a:rPr>
              <a:t>займати</a:t>
            </a:r>
            <a:r>
              <a:rPr lang="ru" sz="1200" dirty="0">
                <a:cs typeface="Calibri" panose="020F0502020204030204"/>
              </a:rPr>
              <a:t> </a:t>
            </a:r>
            <a:r>
              <a:rPr lang="ru" sz="1200" dirty="0" err="1">
                <a:cs typeface="Calibri" panose="020F0502020204030204"/>
              </a:rPr>
              <a:t>користувачем</a:t>
            </a:r>
            <a:r>
              <a:rPr lang="ru" sz="1200" dirty="0">
                <a:cs typeface="Calibri" panose="020F0502020204030204"/>
              </a:rPr>
              <a:t> будь яке </a:t>
            </a:r>
            <a:r>
              <a:rPr lang="ru" sz="1200" dirty="0" err="1">
                <a:cs typeface="Calibri" panose="020F0502020204030204"/>
              </a:rPr>
              <a:t>вільне</a:t>
            </a:r>
            <a:r>
              <a:rPr lang="ru" sz="1200" dirty="0">
                <a:cs typeface="Calibri" panose="020F0502020204030204"/>
              </a:rPr>
              <a:t> </a:t>
            </a:r>
            <a:r>
              <a:rPr lang="ru" sz="1200" dirty="0" err="1">
                <a:cs typeface="Calibri" panose="020F0502020204030204"/>
              </a:rPr>
              <a:t>місце</a:t>
            </a:r>
            <a:r>
              <a:rPr lang="ru" sz="1200" dirty="0">
                <a:cs typeface="Calibri" panose="020F0502020204030204"/>
              </a:rPr>
              <a:t>, яке </a:t>
            </a:r>
            <a:r>
              <a:rPr lang="ru" sz="1200" dirty="0" err="1">
                <a:cs typeface="Calibri" panose="020F0502020204030204"/>
              </a:rPr>
              <a:t>він</a:t>
            </a:r>
            <a:r>
              <a:rPr lang="ru" sz="1200" dirty="0">
                <a:cs typeface="Calibri" panose="020F0502020204030204"/>
              </a:rPr>
              <a:t> </a:t>
            </a:r>
            <a:r>
              <a:rPr lang="ru" sz="1200" dirty="0" err="1">
                <a:cs typeface="Calibri" panose="020F0502020204030204"/>
              </a:rPr>
              <a:t>захоче</a:t>
            </a:r>
            <a:r>
              <a:rPr lang="ru" sz="1200" dirty="0">
                <a:cs typeface="Calibri" panose="020F0502020204030204"/>
              </a:rPr>
              <a:t>. </a:t>
            </a:r>
          </a:p>
          <a:p>
            <a:pPr>
              <a:spcBef>
                <a:spcPts val="0"/>
              </a:spcBef>
              <a:buNone/>
            </a:pPr>
            <a:r>
              <a:rPr lang="ru" sz="1200" dirty="0">
                <a:cs typeface="Calibri" panose="020F0502020204030204"/>
              </a:rPr>
              <a:t>Перед </a:t>
            </a:r>
            <a:r>
              <a:rPr lang="ru" sz="1200" dirty="0" err="1">
                <a:cs typeface="Calibri" panose="020F0502020204030204"/>
              </a:rPr>
              <a:t>тим</a:t>
            </a:r>
            <a:r>
              <a:rPr lang="ru" sz="1200" dirty="0">
                <a:cs typeface="Calibri" panose="020F0502020204030204"/>
              </a:rPr>
              <a:t> як </a:t>
            </a:r>
            <a:r>
              <a:rPr lang="ru" sz="1200" dirty="0" err="1">
                <a:cs typeface="Calibri" panose="020F0502020204030204"/>
              </a:rPr>
              <a:t>заходити</a:t>
            </a:r>
            <a:r>
              <a:rPr lang="ru" sz="1200" dirty="0">
                <a:cs typeface="Calibri" panose="020F0502020204030204"/>
              </a:rPr>
              <a:t>, </a:t>
            </a:r>
            <a:r>
              <a:rPr lang="ru" sz="1200" dirty="0" err="1">
                <a:cs typeface="Calibri" panose="020F0502020204030204"/>
              </a:rPr>
              <a:t>користувачеві</a:t>
            </a:r>
            <a:r>
              <a:rPr lang="ru" sz="1200" dirty="0">
                <a:cs typeface="Calibri" panose="020F0502020204030204"/>
              </a:rPr>
              <a:t> </a:t>
            </a:r>
            <a:r>
              <a:rPr lang="ru" sz="1200">
                <a:cs typeface="Calibri" panose="020F0502020204030204"/>
              </a:rPr>
              <a:t>повідомляється</a:t>
            </a:r>
            <a:r>
              <a:rPr lang="ru" sz="1200" dirty="0">
                <a:cs typeface="Calibri" panose="020F0502020204030204"/>
              </a:rPr>
              <a:t> про </a:t>
            </a:r>
            <a:r>
              <a:rPr lang="ru" sz="1200" dirty="0" err="1">
                <a:cs typeface="Calibri" panose="020F0502020204030204"/>
              </a:rPr>
              <a:t>усі</a:t>
            </a:r>
            <a:r>
              <a:rPr lang="ru" sz="1200" dirty="0">
                <a:cs typeface="Calibri" panose="020F0502020204030204"/>
              </a:rPr>
              <a:t> </a:t>
            </a:r>
            <a:r>
              <a:rPr lang="ru" sz="1200" dirty="0" err="1">
                <a:cs typeface="Calibri" panose="020F0502020204030204"/>
              </a:rPr>
              <a:t>вільні</a:t>
            </a:r>
            <a:r>
              <a:rPr lang="ru" sz="1200" dirty="0">
                <a:cs typeface="Calibri" panose="020F0502020204030204"/>
              </a:rPr>
              <a:t> </a:t>
            </a:r>
            <a:r>
              <a:rPr lang="ru" sz="1200" dirty="0" err="1">
                <a:cs typeface="Calibri" panose="020F0502020204030204"/>
              </a:rPr>
              <a:t>місця</a:t>
            </a:r>
            <a:r>
              <a:rPr lang="ru" sz="1200" dirty="0">
                <a:cs typeface="Calibri" panose="020F0502020204030204"/>
              </a:rPr>
              <a:t>. </a:t>
            </a:r>
            <a:r>
              <a:rPr lang="ru" sz="1200" dirty="0" err="1">
                <a:cs typeface="Calibri" panose="020F0502020204030204"/>
              </a:rPr>
              <a:t>Після</a:t>
            </a:r>
            <a:r>
              <a:rPr lang="ru" sz="1200" dirty="0">
                <a:cs typeface="Calibri" panose="020F0502020204030204"/>
              </a:rPr>
              <a:t> </a:t>
            </a:r>
            <a:r>
              <a:rPr lang="ru" sz="1200" dirty="0" err="1">
                <a:cs typeface="Calibri" panose="020F0502020204030204"/>
              </a:rPr>
              <a:t>чого</a:t>
            </a:r>
            <a:r>
              <a:rPr lang="ru" sz="1200" dirty="0">
                <a:cs typeface="Calibri" panose="020F0502020204030204"/>
              </a:rPr>
              <a:t> </a:t>
            </a:r>
            <a:r>
              <a:rPr lang="ru" sz="1200" dirty="0" err="1">
                <a:cs typeface="Calibri" panose="020F0502020204030204"/>
              </a:rPr>
              <a:t>він</a:t>
            </a:r>
            <a:r>
              <a:rPr lang="ru" sz="1200" dirty="0">
                <a:cs typeface="Calibri" panose="020F0502020204030204"/>
              </a:rPr>
              <a:t> </a:t>
            </a:r>
            <a:r>
              <a:rPr lang="ru" sz="1200" dirty="0" err="1">
                <a:cs typeface="Calibri" panose="020F0502020204030204"/>
              </a:rPr>
              <a:t>вибирає</a:t>
            </a:r>
            <a:r>
              <a:rPr lang="ru" sz="1200" dirty="0">
                <a:cs typeface="Calibri" panose="020F0502020204030204"/>
              </a:rPr>
              <a:t> </a:t>
            </a:r>
            <a:r>
              <a:rPr lang="ru" sz="1200" dirty="0" err="1">
                <a:cs typeface="Calibri" panose="020F0502020204030204"/>
              </a:rPr>
              <a:t>місце</a:t>
            </a:r>
            <a:r>
              <a:rPr lang="ru" sz="1200" dirty="0">
                <a:cs typeface="Calibri" panose="020F0502020204030204"/>
              </a:rPr>
              <a:t> яке </a:t>
            </a:r>
            <a:r>
              <a:rPr lang="ru" sz="1200" dirty="0" err="1">
                <a:cs typeface="Calibri" panose="020F0502020204030204"/>
              </a:rPr>
              <a:t>йому</a:t>
            </a:r>
            <a:r>
              <a:rPr lang="ru" sz="1200" dirty="0">
                <a:cs typeface="Calibri" panose="020F0502020204030204"/>
              </a:rPr>
              <a:t> </a:t>
            </a:r>
            <a:r>
              <a:rPr lang="ru" sz="1200" dirty="0" err="1">
                <a:cs typeface="Calibri" panose="020F0502020204030204"/>
              </a:rPr>
              <a:t>найбільше</a:t>
            </a:r>
            <a:r>
              <a:rPr lang="ru" sz="1200" dirty="0">
                <a:cs typeface="Calibri" panose="020F0502020204030204"/>
              </a:rPr>
              <a:t> </a:t>
            </a:r>
            <a:r>
              <a:rPr lang="ru" sz="1200" dirty="0" err="1">
                <a:cs typeface="Calibri" panose="020F0502020204030204"/>
              </a:rPr>
              <a:t>подобається</a:t>
            </a:r>
            <a:r>
              <a:rPr lang="ru" sz="1200" dirty="0">
                <a:cs typeface="Calibri" panose="020F0502020204030204"/>
              </a:rPr>
              <a:t> і </a:t>
            </a:r>
            <a:r>
              <a:rPr lang="ru" sz="1200" dirty="0" err="1">
                <a:cs typeface="Calibri" panose="020F0502020204030204"/>
              </a:rPr>
              <a:t>оплачує</a:t>
            </a:r>
            <a:r>
              <a:rPr lang="ru" sz="1200" dirty="0">
                <a:cs typeface="Calibri" panose="020F0502020204030204"/>
              </a:rPr>
              <a:t> </a:t>
            </a:r>
            <a:r>
              <a:rPr lang="ru" sz="1200" dirty="0" err="1">
                <a:cs typeface="Calibri" panose="020F0502020204030204"/>
              </a:rPr>
              <a:t>його</a:t>
            </a:r>
            <a:r>
              <a:rPr lang="ru" sz="1200" dirty="0">
                <a:cs typeface="Calibri" panose="020F0502020204030204"/>
              </a:rPr>
              <a:t>.</a:t>
            </a:r>
          </a:p>
          <a:p>
            <a:pPr>
              <a:spcBef>
                <a:spcPts val="0"/>
              </a:spcBef>
              <a:buNone/>
            </a:pPr>
            <a:r>
              <a:rPr lang="ru" sz="1200" dirty="0" err="1">
                <a:cs typeface="Calibri" panose="020F0502020204030204"/>
              </a:rPr>
              <a:t>Токож</a:t>
            </a:r>
            <a:r>
              <a:rPr lang="ru" sz="1200" dirty="0">
                <a:cs typeface="Calibri" panose="020F0502020204030204"/>
              </a:rPr>
              <a:t> </a:t>
            </a:r>
            <a:r>
              <a:rPr lang="ru" sz="1200" dirty="0" err="1">
                <a:cs typeface="Calibri" panose="020F0502020204030204"/>
              </a:rPr>
              <a:t>щоб</a:t>
            </a:r>
            <a:r>
              <a:rPr lang="ru" sz="1200" dirty="0">
                <a:cs typeface="Calibri" panose="020F0502020204030204"/>
              </a:rPr>
              <a:t> зайти, </a:t>
            </a:r>
            <a:r>
              <a:rPr lang="ru" sz="1200" dirty="0" err="1">
                <a:cs typeface="Calibri" panose="020F0502020204030204"/>
              </a:rPr>
              <a:t>або</a:t>
            </a:r>
            <a:r>
              <a:rPr lang="ru" sz="1200" dirty="0">
                <a:cs typeface="Calibri" panose="020F0502020204030204"/>
              </a:rPr>
              <a:t> </a:t>
            </a:r>
            <a:r>
              <a:rPr lang="ru" sz="1200" dirty="0" err="1">
                <a:cs typeface="Calibri" panose="020F0502020204030204"/>
              </a:rPr>
              <a:t>вийти</a:t>
            </a:r>
            <a:r>
              <a:rPr lang="ru" sz="1200" dirty="0">
                <a:cs typeface="Calibri" panose="020F0502020204030204"/>
              </a:rPr>
              <a:t> </a:t>
            </a:r>
            <a:r>
              <a:rPr lang="ru" sz="1200" dirty="0" err="1">
                <a:cs typeface="Calibri" panose="020F0502020204030204"/>
              </a:rPr>
              <a:t>користувач</a:t>
            </a:r>
            <a:r>
              <a:rPr lang="ru" sz="1200" dirty="0">
                <a:cs typeface="Calibri" panose="020F0502020204030204"/>
              </a:rPr>
              <a:t> повинен ввести </a:t>
            </a:r>
            <a:r>
              <a:rPr lang="ru" sz="1200" dirty="0" err="1">
                <a:cs typeface="Calibri" panose="020F0502020204030204"/>
              </a:rPr>
              <a:t>своє</a:t>
            </a:r>
            <a:r>
              <a:rPr lang="ru" sz="1200" dirty="0">
                <a:cs typeface="Calibri" panose="020F0502020204030204"/>
              </a:rPr>
              <a:t> </a:t>
            </a:r>
            <a:r>
              <a:rPr lang="ru" sz="1200" dirty="0" err="1">
                <a:cs typeface="Calibri" panose="020F0502020204030204"/>
              </a:rPr>
              <a:t>імя</a:t>
            </a:r>
            <a:r>
              <a:rPr lang="ru" sz="1200" dirty="0">
                <a:cs typeface="Calibri" panose="020F0502020204030204"/>
              </a:rPr>
              <a:t> і </a:t>
            </a:r>
            <a:r>
              <a:rPr lang="ru" sz="1200" dirty="0" err="1">
                <a:cs typeface="Calibri" panose="020F0502020204030204"/>
              </a:rPr>
              <a:t>прізвище</a:t>
            </a:r>
            <a:r>
              <a:rPr lang="ru" sz="1200" dirty="0">
                <a:cs typeface="Calibri" panose="020F0502020204030204"/>
              </a:rPr>
              <a:t>, яке і буде </a:t>
            </a:r>
            <a:r>
              <a:rPr lang="ru" sz="1200" dirty="0" err="1">
                <a:cs typeface="Calibri" panose="020F0502020204030204"/>
              </a:rPr>
              <a:t>закріплене</a:t>
            </a:r>
            <a:r>
              <a:rPr lang="ru" sz="1200" dirty="0">
                <a:cs typeface="Calibri" panose="020F0502020204030204"/>
              </a:rPr>
              <a:t> за </a:t>
            </a:r>
            <a:r>
              <a:rPr lang="ru" sz="1200" dirty="0" err="1">
                <a:cs typeface="Calibri" panose="020F0502020204030204"/>
              </a:rPr>
              <a:t>його</a:t>
            </a:r>
            <a:r>
              <a:rPr lang="ru" sz="1200" dirty="0">
                <a:cs typeface="Calibri" panose="020F0502020204030204"/>
              </a:rPr>
              <a:t> </a:t>
            </a:r>
            <a:r>
              <a:rPr lang="ru" sz="1200" dirty="0" err="1">
                <a:cs typeface="Calibri" panose="020F0502020204030204"/>
              </a:rPr>
              <a:t>місцем</a:t>
            </a:r>
            <a:r>
              <a:rPr lang="ru" sz="1200" dirty="0">
                <a:cs typeface="Calibri" panose="020F0502020204030204"/>
              </a:rPr>
              <a:t>, у </a:t>
            </a:r>
            <a:r>
              <a:rPr lang="ru" sz="1200" dirty="0" err="1">
                <a:cs typeface="Calibri" panose="020F0502020204030204"/>
              </a:rPr>
              <a:t>разі</a:t>
            </a:r>
            <a:r>
              <a:rPr lang="ru" sz="1200" dirty="0">
                <a:cs typeface="Calibri" panose="020F0502020204030204"/>
              </a:rPr>
              <a:t> </a:t>
            </a:r>
            <a:r>
              <a:rPr lang="ru" sz="1200" dirty="0" err="1">
                <a:cs typeface="Calibri" panose="020F0502020204030204"/>
              </a:rPr>
              <a:t>виходу</a:t>
            </a:r>
            <a:r>
              <a:rPr lang="ru" sz="1200" dirty="0">
                <a:cs typeface="Calibri" panose="020F0502020204030204"/>
              </a:rPr>
              <a:t> </a:t>
            </a:r>
            <a:r>
              <a:rPr lang="ru" sz="1200" dirty="0" err="1">
                <a:cs typeface="Calibri" panose="020F0502020204030204"/>
              </a:rPr>
              <a:t>імя</a:t>
            </a:r>
            <a:r>
              <a:rPr lang="ru" sz="1200" dirty="0">
                <a:cs typeface="Calibri" panose="020F0502020204030204"/>
              </a:rPr>
              <a:t> </a:t>
            </a:r>
            <a:r>
              <a:rPr lang="ru" sz="1200" dirty="0" err="1">
                <a:cs typeface="Calibri" panose="020F0502020204030204"/>
              </a:rPr>
              <a:t>видаляється</a:t>
            </a:r>
            <a:r>
              <a:rPr lang="ru" sz="1200" dirty="0">
                <a:cs typeface="Calibri" panose="020F0502020204030204"/>
              </a:rPr>
              <a:t>.</a:t>
            </a:r>
          </a:p>
          <a:p>
            <a:pPr>
              <a:spcBef>
                <a:spcPts val="0"/>
              </a:spcBef>
              <a:buNone/>
            </a:pPr>
            <a:r>
              <a:rPr lang="ru" sz="1200" dirty="0">
                <a:cs typeface="Calibri" panose="020F0502020204030204"/>
              </a:rPr>
              <a:t>0-ве </a:t>
            </a:r>
            <a:r>
              <a:rPr lang="ru" sz="1200" dirty="0" err="1">
                <a:cs typeface="Calibri" panose="020F0502020204030204"/>
              </a:rPr>
              <a:t>місце</a:t>
            </a:r>
            <a:r>
              <a:rPr lang="ru" sz="1200" dirty="0">
                <a:cs typeface="Calibri" panose="020F0502020204030204"/>
              </a:rPr>
              <a:t> </a:t>
            </a:r>
            <a:r>
              <a:rPr lang="ru" sz="1200" dirty="0" err="1">
                <a:cs typeface="Calibri" panose="020F0502020204030204"/>
              </a:rPr>
              <a:t>закріплене</a:t>
            </a:r>
            <a:r>
              <a:rPr lang="ru" sz="1200" dirty="0">
                <a:cs typeface="Calibri" panose="020F0502020204030204"/>
              </a:rPr>
              <a:t> за </a:t>
            </a:r>
            <a:r>
              <a:rPr lang="ru" sz="1200" dirty="0" err="1">
                <a:cs typeface="Calibri" panose="020F0502020204030204"/>
              </a:rPr>
              <a:t>водієм</a:t>
            </a:r>
            <a:r>
              <a:rPr lang="ru" sz="1200" dirty="0">
                <a:cs typeface="Calibri" panose="020F0502020204030204"/>
              </a:rPr>
              <a:t> Миколою Тищенко.</a:t>
            </a:r>
          </a:p>
          <a:p>
            <a:pPr>
              <a:spcBef>
                <a:spcPts val="0"/>
              </a:spcBef>
              <a:buNone/>
            </a:pPr>
            <a:endParaRPr lang="ru" sz="1200" dirty="0">
              <a:cs typeface="Calibri" panose="020F0502020204030204"/>
            </a:endParaRPr>
          </a:p>
          <a:p>
            <a:pPr>
              <a:spcBef>
                <a:spcPts val="0"/>
              </a:spcBef>
              <a:buNone/>
            </a:pPr>
            <a:r>
              <a:rPr lang="ru" sz="1200" dirty="0">
                <a:cs typeface="Calibri" panose="020F0502020204030204"/>
              </a:rPr>
              <a:t>Усе </a:t>
            </a:r>
            <a:r>
              <a:rPr lang="ru" sz="1200" dirty="0" err="1">
                <a:cs typeface="Calibri" panose="020F0502020204030204"/>
              </a:rPr>
              <a:t>що</a:t>
            </a:r>
            <a:r>
              <a:rPr lang="ru" sz="1200" dirty="0">
                <a:cs typeface="Calibri" panose="020F0502020204030204"/>
              </a:rPr>
              <a:t> </a:t>
            </a:r>
            <a:r>
              <a:rPr lang="ru" sz="1200" dirty="0" err="1">
                <a:cs typeface="Calibri" panose="020F0502020204030204"/>
              </a:rPr>
              <a:t>можна</a:t>
            </a:r>
            <a:r>
              <a:rPr lang="ru" sz="1200" dirty="0">
                <a:cs typeface="Calibri" panose="020F0502020204030204"/>
              </a:rPr>
              <a:t> повинно бути </a:t>
            </a:r>
            <a:r>
              <a:rPr lang="ru" sz="1200" dirty="0" err="1">
                <a:cs typeface="Calibri" panose="020F0502020204030204"/>
              </a:rPr>
              <a:t>розділено</a:t>
            </a:r>
            <a:r>
              <a:rPr lang="ru" sz="1200" dirty="0">
                <a:cs typeface="Calibri" panose="020F0502020204030204"/>
              </a:rPr>
              <a:t> по </a:t>
            </a:r>
            <a:r>
              <a:rPr lang="ru" sz="1200" dirty="0" err="1">
                <a:cs typeface="Calibri" panose="020F0502020204030204"/>
              </a:rPr>
              <a:t>різних</a:t>
            </a:r>
            <a:r>
              <a:rPr lang="ru" sz="1200">
                <a:cs typeface="Calibri" panose="020F0502020204030204"/>
              </a:rPr>
              <a:t> методах.</a:t>
            </a:r>
            <a:endParaRPr lang="ru" sz="1200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459834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75F62E-BED4-43E8-BCA3-A87F72ACF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0325"/>
          </a:xfrm>
        </p:spPr>
        <p:txBody>
          <a:bodyPr>
            <a:normAutofit/>
          </a:bodyPr>
          <a:lstStyle/>
          <a:p>
            <a:r>
              <a:rPr lang="uk-UA" sz="3200" dirty="0">
                <a:latin typeface="Segoe UI"/>
                <a:cs typeface="Segoe UI"/>
              </a:rPr>
              <a:t>Масив</a:t>
            </a:r>
            <a:endParaRPr lang="uk-UA" sz="3200" dirty="0" err="1">
              <a:cs typeface="Calibri Light"/>
            </a:endParaRP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30358856-1D75-4205-B47E-3AFF2A4183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6006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uk-UA" sz="2000" dirty="0">
                <a:ea typeface="+mn-lt"/>
                <a:cs typeface="+mn-lt"/>
              </a:rPr>
              <a:t>Масив - це іменований, впорядкований набір однотипних елементів, фіксованої кількості, розташованих в пам'яті безпосередньо один за одним, доступ до яких здійснюється за індексом.</a:t>
            </a:r>
            <a:endParaRPr lang="uk-UA" sz="2000" dirty="0">
              <a:cs typeface="Calibri" panose="020F0502020204030204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99C383-AC11-487E-9C05-1FEBB5873B22}"/>
              </a:ext>
            </a:extLst>
          </p:cNvPr>
          <p:cNvSpPr txBox="1"/>
          <p:nvPr/>
        </p:nvSpPr>
        <p:spPr>
          <a:xfrm>
            <a:off x="835864" y="2752047"/>
            <a:ext cx="5478049" cy="4010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6">
                <a:solidFill>
                  <a:srgbClr val="0000FF"/>
                </a:solidFill>
                <a:latin typeface="Consolas,sans-serif"/>
              </a:rPr>
              <a:t>byte</a:t>
            </a:r>
            <a:r>
              <a:rPr lang="en-US" sz="2006">
                <a:latin typeface="Consolas,sans-serif"/>
              </a:rPr>
              <a:t>[] array = </a:t>
            </a:r>
            <a:r>
              <a:rPr lang="en-US" sz="2006">
                <a:solidFill>
                  <a:srgbClr val="0000FF"/>
                </a:solidFill>
                <a:latin typeface="Consolas,sans-serif"/>
              </a:rPr>
              <a:t>new</a:t>
            </a:r>
            <a:r>
              <a:rPr lang="en-US" sz="2006">
                <a:latin typeface="Consolas,sans-serif"/>
              </a:rPr>
              <a:t> </a:t>
            </a:r>
            <a:r>
              <a:rPr lang="en-US" sz="2006">
                <a:solidFill>
                  <a:srgbClr val="0000FF"/>
                </a:solidFill>
                <a:latin typeface="Consolas,sans-serif"/>
              </a:rPr>
              <a:t>byte</a:t>
            </a:r>
            <a:r>
              <a:rPr lang="en-US" sz="2006">
                <a:latin typeface="Consolas,sans-serif"/>
              </a:rPr>
              <a:t>[3]; </a:t>
            </a:r>
            <a:endParaRPr lang="en-US"/>
          </a:p>
        </p:txBody>
      </p:sp>
      <p:pic>
        <p:nvPicPr>
          <p:cNvPr id="5" name="Рисунок 5" descr="Зображення, що містить годинник&#10;&#10;Опис створено з дуже високим рівнем достовірності">
            <a:extLst>
              <a:ext uri="{FF2B5EF4-FFF2-40B4-BE49-F238E27FC236}">
                <a16:creationId xmlns:a16="http://schemas.microsoft.com/office/drawing/2014/main" id="{12C7980A-2291-42DA-A006-1D4F220D91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559" y="3541396"/>
            <a:ext cx="9601199" cy="2276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296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640A4A-3979-4D2B-8C3B-12A763FF9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4040"/>
          </a:xfrm>
        </p:spPr>
        <p:txBody>
          <a:bodyPr>
            <a:normAutofit/>
          </a:bodyPr>
          <a:lstStyle/>
          <a:p>
            <a:r>
              <a:rPr lang="uk-UA" sz="3200" dirty="0">
                <a:latin typeface="Calibri"/>
                <a:cs typeface="Segoe UI"/>
              </a:rPr>
              <a:t>Індекс</a:t>
            </a:r>
            <a:endParaRPr lang="uk-UA" sz="3200" dirty="0">
              <a:latin typeface="Calibri"/>
              <a:cs typeface="Calibri Light"/>
            </a:endParaRP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51EA7EA3-AD52-4150-81AF-5F8C83784C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7149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uk-UA" sz="2000" dirty="0">
                <a:ea typeface="+mn-lt"/>
                <a:cs typeface="+mn-lt"/>
              </a:rPr>
              <a:t>Індекс масиву - це ціле число, яке вказує на конкретний елемент масиву.</a:t>
            </a:r>
            <a:endParaRPr lang="uk-UA" sz="2000" dirty="0">
              <a:cs typeface="Calibri" panose="020F0502020204030204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E6F64D-1FAD-4386-97C1-1E1C21BBC6C2}"/>
              </a:ext>
            </a:extLst>
          </p:cNvPr>
          <p:cNvSpPr txBox="1"/>
          <p:nvPr/>
        </p:nvSpPr>
        <p:spPr>
          <a:xfrm>
            <a:off x="833875" y="2004131"/>
            <a:ext cx="5185775" cy="4010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6">
                <a:solidFill>
                  <a:srgbClr val="0000FF"/>
                </a:solidFill>
                <a:latin typeface="Consolas,sans-serif"/>
              </a:rPr>
              <a:t>byte</a:t>
            </a:r>
            <a:r>
              <a:rPr lang="en-US" sz="2006">
                <a:latin typeface="Consolas,sans-serif"/>
              </a:rPr>
              <a:t>[] array = </a:t>
            </a:r>
            <a:r>
              <a:rPr lang="en-US" sz="2006">
                <a:solidFill>
                  <a:srgbClr val="0000FF"/>
                </a:solidFill>
                <a:latin typeface="Consolas,sans-serif"/>
              </a:rPr>
              <a:t>new</a:t>
            </a:r>
            <a:r>
              <a:rPr lang="en-US" sz="2006">
                <a:latin typeface="Consolas,sans-serif"/>
              </a:rPr>
              <a:t> </a:t>
            </a:r>
            <a:r>
              <a:rPr lang="en-US" sz="2006">
                <a:solidFill>
                  <a:srgbClr val="0000FF"/>
                </a:solidFill>
                <a:latin typeface="Consolas,sans-serif"/>
              </a:rPr>
              <a:t>byte</a:t>
            </a:r>
            <a:r>
              <a:rPr lang="en-US" sz="2006">
                <a:latin typeface="Consolas,sans-serif"/>
              </a:rPr>
              <a:t>[3]; </a:t>
            </a:r>
            <a:endParaRPr lang="en-US"/>
          </a:p>
        </p:txBody>
      </p:sp>
      <p:pic>
        <p:nvPicPr>
          <p:cNvPr id="7" name="Рисунок 7">
            <a:extLst>
              <a:ext uri="{FF2B5EF4-FFF2-40B4-BE49-F238E27FC236}">
                <a16:creationId xmlns:a16="http://schemas.microsoft.com/office/drawing/2014/main" id="{D760F215-88F3-4478-A53C-EEB9594C62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829" y="2908593"/>
            <a:ext cx="9347199" cy="3205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168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BFFB5D-9CEA-4835-AFD8-E922A7400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7754"/>
          </a:xfrm>
        </p:spPr>
        <p:txBody>
          <a:bodyPr>
            <a:normAutofit/>
          </a:bodyPr>
          <a:lstStyle/>
          <a:p>
            <a:r>
              <a:rPr lang="uk-UA" sz="3200" dirty="0">
                <a:latin typeface="Calibri"/>
                <a:ea typeface="+mj-lt"/>
                <a:cs typeface="+mj-lt"/>
              </a:rPr>
              <a:t>Одновимірний масив</a:t>
            </a:r>
            <a:endParaRPr lang="uk-UA" sz="3200">
              <a:latin typeface="Calibri"/>
              <a:cs typeface="Calibri"/>
            </a:endParaRP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E2492721-E1E1-4FA6-8F03-8C62F75737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7625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uk-UA" sz="2000" dirty="0">
                <a:ea typeface="+mn-lt"/>
                <a:cs typeface="+mn-lt"/>
              </a:rPr>
              <a:t>Одновимірна масив - це масив, який містить один індекс.</a:t>
            </a:r>
            <a:endParaRPr lang="uk-UA" sz="2000" dirty="0">
              <a:cs typeface="Calibri" panose="020F0502020204030204"/>
            </a:endParaRPr>
          </a:p>
        </p:txBody>
      </p:sp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F4C7B61E-B8DD-4813-BD6F-90E0237DC8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2180" y="3019449"/>
            <a:ext cx="4068871" cy="113001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482AE7C-EC14-43B6-8921-FC9C6F290777}"/>
              </a:ext>
            </a:extLst>
          </p:cNvPr>
          <p:cNvSpPr txBox="1"/>
          <p:nvPr/>
        </p:nvSpPr>
        <p:spPr>
          <a:xfrm>
            <a:off x="4588474" y="2754968"/>
            <a:ext cx="1302706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uk-UA" sz="1600" dirty="0"/>
              <a:t>ім'я масиву</a:t>
            </a:r>
            <a:endParaRPr lang="uk-UA" sz="1600" dirty="0" err="1">
              <a:cs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BEEBCEF-F501-418B-9619-7BA065806CF8}"/>
              </a:ext>
            </a:extLst>
          </p:cNvPr>
          <p:cNvSpPr txBox="1"/>
          <p:nvPr/>
        </p:nvSpPr>
        <p:spPr>
          <a:xfrm>
            <a:off x="879273" y="2923037"/>
            <a:ext cx="2847583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,sans-serif"/>
              </a:rPr>
              <a:t>byte</a:t>
            </a:r>
            <a:r>
              <a:rPr lang="en-US" sz="1600" dirty="0">
                <a:latin typeface="Calibri,sans-serif"/>
              </a:rPr>
              <a:t> - </a:t>
            </a:r>
            <a:r>
              <a:rPr lang="en-US" sz="1600" dirty="0" err="1">
                <a:latin typeface="Calibri,sans-serif"/>
              </a:rPr>
              <a:t>тип</a:t>
            </a:r>
            <a:r>
              <a:rPr lang="en-US" sz="1600" dirty="0">
                <a:latin typeface="Calibri,sans-serif"/>
              </a:rPr>
              <a:t> </a:t>
            </a:r>
            <a:r>
              <a:rPr lang="en-US" sz="1600" dirty="0" err="1">
                <a:latin typeface="Calibri,sans-serif"/>
              </a:rPr>
              <a:t>елементів</a:t>
            </a:r>
            <a:r>
              <a:rPr lang="en-US" sz="1600" dirty="0">
                <a:latin typeface="Calibri,sans-serif"/>
              </a:rPr>
              <a:t> </a:t>
            </a:r>
            <a:r>
              <a:rPr lang="en-US" sz="1600" dirty="0" err="1">
                <a:latin typeface="Calibri,sans-serif"/>
              </a:rPr>
              <a:t>масиву</a:t>
            </a:r>
            <a:endParaRPr lang="en-US" sz="1600" dirty="0" err="1">
              <a:cs typeface="Calibri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830A2DE-2562-4D63-8EAC-670CA6319FF7}"/>
              </a:ext>
            </a:extLst>
          </p:cNvPr>
          <p:cNvSpPr txBox="1"/>
          <p:nvPr/>
        </p:nvSpPr>
        <p:spPr>
          <a:xfrm>
            <a:off x="7319905" y="2847815"/>
            <a:ext cx="3408438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latin typeface="Calibri,sans-serif"/>
              </a:rPr>
              <a:t>[3] - </a:t>
            </a:r>
            <a:r>
              <a:rPr lang="en-US" sz="1600" dirty="0" err="1">
                <a:latin typeface="Calibri,sans-serif"/>
              </a:rPr>
              <a:t>кількість</a:t>
            </a:r>
            <a:r>
              <a:rPr lang="en-US" sz="1600" dirty="0">
                <a:latin typeface="Calibri,sans-serif"/>
              </a:rPr>
              <a:t> </a:t>
            </a:r>
            <a:r>
              <a:rPr lang="en-US" sz="1600" dirty="0" err="1">
                <a:latin typeface="Calibri,sans-serif"/>
              </a:rPr>
              <a:t>елементів</a:t>
            </a:r>
            <a:r>
              <a:rPr lang="en-US" sz="1600" dirty="0">
                <a:latin typeface="Calibri,sans-serif"/>
              </a:rPr>
              <a:t> </a:t>
            </a:r>
            <a:r>
              <a:rPr lang="en-US" sz="1600" dirty="0" err="1">
                <a:latin typeface="Calibri,sans-serif"/>
              </a:rPr>
              <a:t>масиву</a:t>
            </a:r>
            <a:endParaRPr lang="en-US" sz="1600" dirty="0" err="1">
              <a:cs typeface="Calibri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2AB401D-8338-4F7A-BF6B-03BA5A5F42B5}"/>
              </a:ext>
            </a:extLst>
          </p:cNvPr>
          <p:cNvSpPr txBox="1"/>
          <p:nvPr/>
        </p:nvSpPr>
        <p:spPr>
          <a:xfrm>
            <a:off x="465717" y="3902421"/>
            <a:ext cx="4134152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dirty="0" err="1">
                <a:latin typeface="Calibri,sans-serif"/>
              </a:rPr>
              <a:t>квадратні</a:t>
            </a:r>
            <a:r>
              <a:rPr lang="en-US" sz="1600" dirty="0">
                <a:latin typeface="Calibri,sans-serif"/>
              </a:rPr>
              <a:t> </a:t>
            </a:r>
            <a:r>
              <a:rPr lang="en-US" sz="1600" dirty="0" err="1">
                <a:latin typeface="Calibri,sans-serif"/>
              </a:rPr>
              <a:t>дужки</a:t>
            </a:r>
            <a:r>
              <a:rPr lang="en-US" sz="1600" dirty="0">
                <a:latin typeface="Calibri,sans-serif"/>
              </a:rPr>
              <a:t> </a:t>
            </a:r>
            <a:r>
              <a:rPr lang="en-US" sz="1600" dirty="0" err="1">
                <a:latin typeface="Calibri,sans-serif"/>
              </a:rPr>
              <a:t>вказують</a:t>
            </a:r>
            <a:r>
              <a:rPr lang="en-US" sz="1600" dirty="0">
                <a:latin typeface="Calibri,sans-serif"/>
              </a:rPr>
              <a:t> </a:t>
            </a:r>
            <a:r>
              <a:rPr lang="en-US" sz="1600" dirty="0" err="1">
                <a:latin typeface="Calibri,sans-serif"/>
              </a:rPr>
              <a:t>на</a:t>
            </a:r>
            <a:r>
              <a:rPr lang="en-US" sz="1600" dirty="0">
                <a:latin typeface="Calibri,sans-serif"/>
              </a:rPr>
              <a:t> </a:t>
            </a:r>
            <a:r>
              <a:rPr lang="en-US" sz="1600" dirty="0" err="1">
                <a:latin typeface="Calibri,sans-serif"/>
              </a:rPr>
              <a:t>те</a:t>
            </a:r>
            <a:r>
              <a:rPr lang="en-US" sz="1600" dirty="0">
                <a:latin typeface="Calibri,sans-serif"/>
              </a:rPr>
              <a:t>, </a:t>
            </a:r>
            <a:endParaRPr lang="uk-UA"/>
          </a:p>
          <a:p>
            <a:pPr algn="ctr"/>
            <a:r>
              <a:rPr lang="en-US" sz="1600" dirty="0" err="1">
                <a:latin typeface="Calibri,sans-serif"/>
              </a:rPr>
              <a:t>що</a:t>
            </a:r>
            <a:r>
              <a:rPr lang="en-US" sz="1600" dirty="0">
                <a:latin typeface="Calibri,sans-serif"/>
              </a:rPr>
              <a:t> </a:t>
            </a:r>
            <a:r>
              <a:rPr lang="en-US" sz="1600" dirty="0" err="1">
                <a:latin typeface="Calibri,sans-serif"/>
              </a:rPr>
              <a:t>змінна</a:t>
            </a:r>
            <a:r>
              <a:rPr lang="en-US" sz="1600" dirty="0">
                <a:latin typeface="Calibri,sans-serif"/>
              </a:rPr>
              <a:t> array </a:t>
            </a:r>
            <a:r>
              <a:rPr lang="en-US" sz="1600" dirty="0" err="1">
                <a:latin typeface="Calibri,sans-serif"/>
              </a:rPr>
              <a:t>типу</a:t>
            </a:r>
            <a:r>
              <a:rPr lang="en-US" sz="1600" dirty="0">
                <a:latin typeface="Calibri,sans-serif"/>
              </a:rPr>
              <a:t> </a:t>
            </a:r>
            <a:r>
              <a:rPr lang="en-US" sz="1600" dirty="0">
                <a:solidFill>
                  <a:srgbClr val="0000FF"/>
                </a:solidFill>
                <a:latin typeface="Consolas,sans-serif"/>
              </a:rPr>
              <a:t>byte</a:t>
            </a:r>
            <a:r>
              <a:rPr lang="en-US" sz="1600" dirty="0">
                <a:latin typeface="Calibri,sans-serif"/>
              </a:rPr>
              <a:t> - </a:t>
            </a:r>
            <a:r>
              <a:rPr lang="en-US" sz="1600" dirty="0" err="1">
                <a:latin typeface="Calibri,sans-serif"/>
              </a:rPr>
              <a:t>це</a:t>
            </a:r>
            <a:r>
              <a:rPr lang="en-US" sz="1600" dirty="0">
                <a:latin typeface="Calibri,sans-serif"/>
              </a:rPr>
              <a:t> </a:t>
            </a:r>
            <a:r>
              <a:rPr lang="en-US" sz="1600" dirty="0" err="1">
                <a:latin typeface="Calibri,sans-serif"/>
              </a:rPr>
              <a:t>масив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9767770-E98C-4D82-8C1E-D009D226A368}"/>
              </a:ext>
            </a:extLst>
          </p:cNvPr>
          <p:cNvSpPr txBox="1"/>
          <p:nvPr/>
        </p:nvSpPr>
        <p:spPr>
          <a:xfrm>
            <a:off x="6799810" y="4144160"/>
            <a:ext cx="2743200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 err="1">
                <a:latin typeface="Calibri,sans-serif"/>
              </a:rPr>
              <a:t>вираз</a:t>
            </a:r>
            <a:r>
              <a:rPr lang="en-US" sz="1600" dirty="0">
                <a:latin typeface="Calibri,sans-serif"/>
              </a:rPr>
              <a:t> </a:t>
            </a:r>
            <a:r>
              <a:rPr lang="en-US" sz="1600" dirty="0" err="1">
                <a:latin typeface="Calibri,sans-serif"/>
              </a:rPr>
              <a:t>створення</a:t>
            </a:r>
            <a:r>
              <a:rPr lang="en-US" sz="1600" dirty="0">
                <a:latin typeface="Calibri,sans-serif"/>
              </a:rPr>
              <a:t> </a:t>
            </a:r>
            <a:r>
              <a:rPr lang="en-US" sz="1600" dirty="0" err="1">
                <a:latin typeface="Calibri,sans-serif"/>
              </a:rPr>
              <a:t>масиву</a:t>
            </a:r>
            <a:endParaRPr lang="en-US" sz="1600" dirty="0" err="1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03206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99D475-1BA3-475D-96D4-8A2C216D6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0325"/>
          </a:xfrm>
        </p:spPr>
        <p:txBody>
          <a:bodyPr>
            <a:normAutofit/>
          </a:bodyPr>
          <a:lstStyle/>
          <a:p>
            <a:r>
              <a:rPr lang="uk-UA" sz="3200" dirty="0">
                <a:latin typeface="Calibri"/>
                <a:ea typeface="+mj-lt"/>
                <a:cs typeface="+mj-lt"/>
              </a:rPr>
              <a:t>Одновимірний масив</a:t>
            </a:r>
            <a:endParaRPr lang="uk-UA" sz="3200">
              <a:latin typeface="Calibri"/>
              <a:cs typeface="Calibri Light"/>
            </a:endParaRPr>
          </a:p>
        </p:txBody>
      </p:sp>
      <p:pic>
        <p:nvPicPr>
          <p:cNvPr id="4" name="Рисунок 4" descr="Зображення, що містить знімок екрана&#10;&#10;Опис створено з дуже високим рівнем достовірності">
            <a:extLst>
              <a:ext uri="{FF2B5EF4-FFF2-40B4-BE49-F238E27FC236}">
                <a16:creationId xmlns:a16="http://schemas.microsoft.com/office/drawing/2014/main" id="{D64E6EC3-32B9-4F8F-83C9-24A650B66A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2787" y="3489380"/>
            <a:ext cx="6254901" cy="2301119"/>
          </a:xfrm>
        </p:spPr>
      </p:pic>
      <p:pic>
        <p:nvPicPr>
          <p:cNvPr id="3" name="Рисунок 5" descr="Зображення, що містить годинник&#10;&#10;Опис створено з дуже високим рівнем достовірності">
            <a:extLst>
              <a:ext uri="{FF2B5EF4-FFF2-40B4-BE49-F238E27FC236}">
                <a16:creationId xmlns:a16="http://schemas.microsoft.com/office/drawing/2014/main" id="{34BAC1AE-8246-41E2-8EBB-B0CE330E38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226" y="1122348"/>
            <a:ext cx="9601199" cy="2276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6514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7BB42B-D1C7-4129-84AC-34A3D3237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1944"/>
          </a:xfrm>
        </p:spPr>
        <p:txBody>
          <a:bodyPr>
            <a:normAutofit/>
          </a:bodyPr>
          <a:lstStyle/>
          <a:p>
            <a:r>
              <a:rPr lang="uk-UA" sz="3200" dirty="0">
                <a:latin typeface="Calibri"/>
                <a:ea typeface="+mj-lt"/>
                <a:cs typeface="+mj-lt"/>
              </a:rPr>
              <a:t>Способи створення одновимірних масивів</a:t>
            </a:r>
            <a:endParaRPr lang="uk-UA" sz="3200">
              <a:latin typeface="Calibri"/>
              <a:cs typeface="Calibri Light"/>
            </a:endParaRPr>
          </a:p>
        </p:txBody>
      </p:sp>
      <p:pic>
        <p:nvPicPr>
          <p:cNvPr id="4" name="Рисунок 4" descr="Зображення, що містить кімната&#10;&#10;Опис створено з дуже високим рівнем достовірності">
            <a:extLst>
              <a:ext uri="{FF2B5EF4-FFF2-40B4-BE49-F238E27FC236}">
                <a16:creationId xmlns:a16="http://schemas.microsoft.com/office/drawing/2014/main" id="{827818EE-C48F-4710-A5D2-9B2A2E7ABC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5948" y="1974004"/>
            <a:ext cx="5697286" cy="2274259"/>
          </a:xfrm>
        </p:spPr>
      </p:pic>
    </p:spTree>
    <p:extLst>
      <p:ext uri="{BB962C8B-B14F-4D97-AF65-F5344CB8AC3E}">
        <p14:creationId xmlns:p14="http://schemas.microsoft.com/office/powerpoint/2010/main" val="37531116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478EF5-661E-4BE1-A864-8D1BAE584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6135"/>
          </a:xfrm>
        </p:spPr>
        <p:txBody>
          <a:bodyPr>
            <a:normAutofit/>
          </a:bodyPr>
          <a:lstStyle/>
          <a:p>
            <a:r>
              <a:rPr lang="uk-UA" sz="3200" dirty="0">
                <a:latin typeface="Calibri"/>
                <a:ea typeface="+mj-lt"/>
                <a:cs typeface="+mj-lt"/>
              </a:rPr>
              <a:t>Багатовимірні масиви</a:t>
            </a:r>
            <a:endParaRPr lang="uk-UA" sz="3200">
              <a:latin typeface="Calibri"/>
              <a:cs typeface="Calibri Light"/>
            </a:endParaRP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BA4331D8-42DE-48E7-A82F-5CA478B845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7149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uk-UA" sz="2000" dirty="0">
                <a:ea typeface="+mn-lt"/>
                <a:cs typeface="+mn-lt"/>
              </a:rPr>
              <a:t>Багатовимірні масиви - це масиви, які мають більше одного індексу</a:t>
            </a:r>
            <a:endParaRPr lang="uk-UA" sz="2000" dirty="0">
              <a:cs typeface="Calibri" panose="020F0502020204030204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92CDED-7085-4110-8E4A-F781C89C0187}"/>
              </a:ext>
            </a:extLst>
          </p:cNvPr>
          <p:cNvSpPr txBox="1"/>
          <p:nvPr/>
        </p:nvSpPr>
        <p:spPr>
          <a:xfrm>
            <a:off x="3972838" y="1962213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uk-UA">
                <a:latin typeface="Calibri Light"/>
              </a:rPr>
              <a:t>Багатовимірні масиви</a:t>
            </a:r>
            <a:r>
              <a:rPr lang="uk-UA">
                <a:latin typeface="Calibri Light"/>
                <a:cs typeface="Calibri Light"/>
              </a:rPr>
              <a:t>​</a:t>
            </a:r>
            <a:endParaRPr lang="uk-UA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069297-427E-4E79-918A-B899EB0CD300}"/>
              </a:ext>
            </a:extLst>
          </p:cNvPr>
          <p:cNvSpPr txBox="1"/>
          <p:nvPr/>
        </p:nvSpPr>
        <p:spPr>
          <a:xfrm>
            <a:off x="1772333" y="2863391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/>
              <a:t>Прямокутні</a:t>
            </a:r>
            <a:endParaRPr lang="en-US" dirty="0" err="1"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BD3932-1A48-4D0D-9544-74A7A12012F4}"/>
              </a:ext>
            </a:extLst>
          </p:cNvPr>
          <p:cNvSpPr txBox="1"/>
          <p:nvPr/>
        </p:nvSpPr>
        <p:spPr>
          <a:xfrm>
            <a:off x="6718789" y="2863391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/>
              <a:t>Зубчасті</a:t>
            </a:r>
            <a:endParaRPr lang="en-US" dirty="0" err="1"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40FDF7-582A-4BB4-A6BA-97414D4DAE59}"/>
              </a:ext>
            </a:extLst>
          </p:cNvPr>
          <p:cNvSpPr txBox="1"/>
          <p:nvPr/>
        </p:nvSpPr>
        <p:spPr>
          <a:xfrm>
            <a:off x="1168069" y="3285232"/>
            <a:ext cx="274320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/>
              <a:t>Масиви</a:t>
            </a:r>
            <a:r>
              <a:rPr lang="en-US" dirty="0"/>
              <a:t>, </a:t>
            </a:r>
            <a:r>
              <a:rPr lang="en-US" dirty="0" err="1"/>
              <a:t>які</a:t>
            </a:r>
            <a:r>
              <a:rPr lang="en-US" dirty="0"/>
              <a:t> </a:t>
            </a:r>
            <a:r>
              <a:rPr lang="en-US" dirty="0" err="1"/>
              <a:t>містять</a:t>
            </a:r>
            <a:r>
              <a:rPr lang="en-US" dirty="0"/>
              <a:t> </a:t>
            </a:r>
            <a:r>
              <a:rPr lang="en-US" dirty="0" err="1"/>
              <a:t>кілька</a:t>
            </a:r>
            <a:endParaRPr lang="en-US" dirty="0" err="1">
              <a:cs typeface="Calibri"/>
            </a:endParaRPr>
          </a:p>
          <a:p>
            <a:r>
              <a:rPr lang="en-US" dirty="0" err="1"/>
              <a:t>вимірів</a:t>
            </a:r>
            <a:r>
              <a:rPr lang="en-US" dirty="0"/>
              <a:t>, </a:t>
            </a:r>
            <a:r>
              <a:rPr lang="en-US" dirty="0" err="1"/>
              <a:t>де</a:t>
            </a:r>
            <a:r>
              <a:rPr lang="en-US" dirty="0"/>
              <a:t> </a:t>
            </a:r>
            <a:r>
              <a:rPr lang="en-US" dirty="0" err="1"/>
              <a:t>всі</a:t>
            </a:r>
            <a:r>
              <a:rPr lang="en-US" dirty="0"/>
              <a:t> </a:t>
            </a:r>
            <a:r>
              <a:rPr lang="en-US" dirty="0" err="1"/>
              <a:t>рядки</a:t>
            </a:r>
            <a:r>
              <a:rPr lang="en-US" dirty="0"/>
              <a:t> </a:t>
            </a:r>
            <a:r>
              <a:rPr lang="en-US" dirty="0" err="1"/>
              <a:t>мають</a:t>
            </a:r>
            <a:r>
              <a:rPr lang="en-US" dirty="0"/>
              <a:t> </a:t>
            </a:r>
            <a:r>
              <a:rPr lang="en-US" dirty="0" err="1"/>
              <a:t>однакову</a:t>
            </a:r>
            <a:r>
              <a:rPr lang="en-US" dirty="0"/>
              <a:t> </a:t>
            </a:r>
            <a:r>
              <a:rPr lang="en-US" dirty="0" err="1"/>
              <a:t>довжину</a:t>
            </a:r>
            <a:r>
              <a:rPr lang="en-US" dirty="0"/>
              <a:t>.</a:t>
            </a:r>
            <a:endParaRPr lang="en-US" dirty="0">
              <a:cs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793726-A234-443C-9234-7D06F04496B5}"/>
              </a:ext>
            </a:extLst>
          </p:cNvPr>
          <p:cNvSpPr txBox="1"/>
          <p:nvPr/>
        </p:nvSpPr>
        <p:spPr>
          <a:xfrm>
            <a:off x="6354938" y="3285232"/>
            <a:ext cx="4363961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/>
              <a:t>Масиви</a:t>
            </a:r>
            <a:r>
              <a:rPr lang="en-US" dirty="0"/>
              <a:t>, </a:t>
            </a:r>
            <a:r>
              <a:rPr lang="en-US" dirty="0" err="1"/>
              <a:t>які</a:t>
            </a:r>
            <a:r>
              <a:rPr lang="en-US" dirty="0"/>
              <a:t> </a:t>
            </a:r>
            <a:r>
              <a:rPr lang="en-US" dirty="0" err="1"/>
              <a:t>містять</a:t>
            </a:r>
            <a:r>
              <a:rPr lang="en-US" dirty="0"/>
              <a:t> </a:t>
            </a:r>
            <a:r>
              <a:rPr lang="en-US" dirty="0" err="1"/>
              <a:t>деяку</a:t>
            </a:r>
            <a:r>
              <a:rPr lang="en-US" dirty="0"/>
              <a:t> </a:t>
            </a:r>
            <a:r>
              <a:rPr lang="en-US" dirty="0" err="1"/>
              <a:t>кількість</a:t>
            </a:r>
            <a:r>
              <a:rPr lang="en-US" dirty="0"/>
              <a:t> </a:t>
            </a:r>
            <a:r>
              <a:rPr lang="en-US" dirty="0" err="1"/>
              <a:t>внутрішніх</a:t>
            </a:r>
            <a:r>
              <a:rPr lang="en-US" dirty="0"/>
              <a:t> </a:t>
            </a:r>
            <a:r>
              <a:rPr lang="en-US" dirty="0" err="1"/>
              <a:t>масивів</a:t>
            </a:r>
            <a:r>
              <a:rPr lang="en-US" dirty="0"/>
              <a:t>, </a:t>
            </a:r>
            <a:r>
              <a:rPr lang="en-US" dirty="0" err="1"/>
              <a:t>кожен</a:t>
            </a:r>
            <a:r>
              <a:rPr lang="en-US" dirty="0"/>
              <a:t> з </a:t>
            </a:r>
            <a:r>
              <a:rPr lang="en-US" dirty="0" err="1"/>
              <a:t>яких</a:t>
            </a:r>
            <a:r>
              <a:rPr lang="en-US" dirty="0"/>
              <a:t> </a:t>
            </a:r>
            <a:r>
              <a:rPr lang="en-US" dirty="0" err="1"/>
              <a:t>може</a:t>
            </a:r>
            <a:r>
              <a:rPr lang="en-US" dirty="0"/>
              <a:t> </a:t>
            </a:r>
            <a:r>
              <a:rPr lang="en-US" dirty="0" err="1"/>
              <a:t>мати</a:t>
            </a:r>
            <a:r>
              <a:rPr lang="en-US" dirty="0"/>
              <a:t> </a:t>
            </a:r>
            <a:r>
              <a:rPr lang="en-US" dirty="0" err="1"/>
              <a:t>різну</a:t>
            </a:r>
            <a:r>
              <a:rPr lang="en-US" dirty="0"/>
              <a:t> </a:t>
            </a:r>
            <a:r>
              <a:rPr lang="en-US" dirty="0" err="1"/>
              <a:t>довжину</a:t>
            </a:r>
            <a:r>
              <a:rPr lang="en-US" dirty="0"/>
              <a:t>.</a:t>
            </a:r>
          </a:p>
        </p:txBody>
      </p:sp>
      <p:pic>
        <p:nvPicPr>
          <p:cNvPr id="9" name="Рисунок 9" descr="Зображення, що містить інший, дисплей&#10;&#10;Опис створено з дуже високим рівнем достовірності">
            <a:extLst>
              <a:ext uri="{FF2B5EF4-FFF2-40B4-BE49-F238E27FC236}">
                <a16:creationId xmlns:a16="http://schemas.microsoft.com/office/drawing/2014/main" id="{4D15503D-5ADE-47C1-B973-3131B03918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780" y="4286133"/>
            <a:ext cx="2743200" cy="1837426"/>
          </a:xfrm>
          <a:prstGeom prst="rect">
            <a:avLst/>
          </a:prstGeom>
        </p:spPr>
      </p:pic>
      <p:pic>
        <p:nvPicPr>
          <p:cNvPr id="11" name="Рисунок 11">
            <a:extLst>
              <a:ext uri="{FF2B5EF4-FFF2-40B4-BE49-F238E27FC236}">
                <a16:creationId xmlns:a16="http://schemas.microsoft.com/office/drawing/2014/main" id="{E286BAA9-A29E-4642-87E7-383B2FB38A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9038" y="4289948"/>
            <a:ext cx="3529389" cy="1836920"/>
          </a:xfrm>
          <a:prstGeom prst="rect">
            <a:avLst/>
          </a:prstGeom>
        </p:spPr>
      </p:pic>
      <p:cxnSp>
        <p:nvCxnSpPr>
          <p:cNvPr id="16" name="Пряма зі стрілкою 15">
            <a:extLst>
              <a:ext uri="{FF2B5EF4-FFF2-40B4-BE49-F238E27FC236}">
                <a16:creationId xmlns:a16="http://schemas.microsoft.com/office/drawing/2014/main" id="{8C1BBF6F-8093-4A26-9564-DD43E22029D1}"/>
              </a:ext>
            </a:extLst>
          </p:cNvPr>
          <p:cNvCxnSpPr/>
          <p:nvPr/>
        </p:nvCxnSpPr>
        <p:spPr>
          <a:xfrm>
            <a:off x="5005312" y="2398788"/>
            <a:ext cx="2075542" cy="466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 зі стрілкою 16">
            <a:extLst>
              <a:ext uri="{FF2B5EF4-FFF2-40B4-BE49-F238E27FC236}">
                <a16:creationId xmlns:a16="http://schemas.microsoft.com/office/drawing/2014/main" id="{C49346DF-0D0C-4157-BE07-D85BAD2B13EB}"/>
              </a:ext>
            </a:extLst>
          </p:cNvPr>
          <p:cNvCxnSpPr>
            <a:cxnSpLocks/>
          </p:cNvCxnSpPr>
          <p:nvPr/>
        </p:nvCxnSpPr>
        <p:spPr>
          <a:xfrm flipH="1">
            <a:off x="2678187" y="2398787"/>
            <a:ext cx="2290839" cy="466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81663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122567-4456-4646-9252-D3ABD1828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6135"/>
          </a:xfrm>
        </p:spPr>
        <p:txBody>
          <a:bodyPr>
            <a:normAutofit/>
          </a:bodyPr>
          <a:lstStyle/>
          <a:p>
            <a:r>
              <a:rPr lang="uk-UA" sz="3200" dirty="0">
                <a:latin typeface="Calibri"/>
                <a:cs typeface="Calibri Light"/>
              </a:rPr>
              <a:t>Двовимірні масиви</a:t>
            </a:r>
            <a:endParaRPr lang="uk-UA" sz="3200">
              <a:latin typeface="Calibri"/>
              <a:ea typeface="+mj-lt"/>
              <a:cs typeface="+mj-lt"/>
            </a:endParaRP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4E1007EA-6F27-4968-AD71-98C53E5B24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7149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uk-UA" sz="2000" dirty="0">
                <a:ea typeface="+mn-lt"/>
                <a:cs typeface="+mn-lt"/>
              </a:rPr>
              <a:t>Двовимірний масив - це прямокутний масив, який містить два індекси.</a:t>
            </a:r>
            <a:endParaRPr lang="uk-UA" sz="2000" dirty="0">
              <a:cs typeface="Calibri" panose="020F0502020204030204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F2CEF8-69AF-4C13-B260-FBFC700A41C4}"/>
              </a:ext>
            </a:extLst>
          </p:cNvPr>
          <p:cNvSpPr txBox="1"/>
          <p:nvPr/>
        </p:nvSpPr>
        <p:spPr>
          <a:xfrm>
            <a:off x="3805162" y="2256971"/>
            <a:ext cx="484130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0000FF"/>
                </a:solidFill>
                <a:latin typeface="Consolas,sans-serif"/>
              </a:rPr>
              <a:t>int</a:t>
            </a:r>
            <a:r>
              <a:rPr lang="en-US">
                <a:latin typeface="Consolas,sans-serif"/>
              </a:rPr>
              <a:t>[,] array = </a:t>
            </a:r>
            <a:r>
              <a:rPr lang="en-US">
                <a:solidFill>
                  <a:srgbClr val="0000FF"/>
                </a:solidFill>
                <a:latin typeface="Consolas,sans-serif"/>
              </a:rPr>
              <a:t>new</a:t>
            </a:r>
            <a:r>
              <a:rPr lang="en-US">
                <a:latin typeface="Consolas,sans-serif"/>
              </a:rPr>
              <a:t> </a:t>
            </a:r>
            <a:r>
              <a:rPr lang="en-US">
                <a:solidFill>
                  <a:srgbClr val="0000FF"/>
                </a:solidFill>
                <a:latin typeface="Consolas,sans-serif"/>
              </a:rPr>
              <a:t>int</a:t>
            </a:r>
            <a:r>
              <a:rPr lang="en-US">
                <a:latin typeface="Consolas,sans-serif"/>
              </a:rPr>
              <a:t>[3,3]; </a:t>
            </a:r>
            <a:endParaRPr lang="en-US"/>
          </a:p>
        </p:txBody>
      </p:sp>
      <p:pic>
        <p:nvPicPr>
          <p:cNvPr id="5" name="Рисунок 5" descr="Зображення, що містить годинник&#10;&#10;Опис створено з дуже високим рівнем достовірності">
            <a:extLst>
              <a:ext uri="{FF2B5EF4-FFF2-40B4-BE49-F238E27FC236}">
                <a16:creationId xmlns:a16="http://schemas.microsoft.com/office/drawing/2014/main" id="{53607495-40A4-4FD3-99FF-B7160C7DBE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6454" y="2949229"/>
            <a:ext cx="2827866" cy="1872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9819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00803B-08D7-4C71-9FFA-87D859DD6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6135"/>
          </a:xfrm>
        </p:spPr>
        <p:txBody>
          <a:bodyPr>
            <a:normAutofit/>
          </a:bodyPr>
          <a:lstStyle/>
          <a:p>
            <a:r>
              <a:rPr lang="uk-UA" sz="3200" dirty="0">
                <a:latin typeface="Calibri"/>
                <a:ea typeface="+mj-lt"/>
                <a:cs typeface="+mj-lt"/>
              </a:rPr>
              <a:t>Двовимірні масиви</a:t>
            </a:r>
            <a:endParaRPr lang="uk-UA" sz="3200">
              <a:latin typeface="Calibri"/>
              <a:cs typeface="Calibri Light"/>
            </a:endParaRPr>
          </a:p>
        </p:txBody>
      </p:sp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E745E797-9D5E-46F9-ADE3-934BD598D5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3038" y="4135777"/>
            <a:ext cx="4107541" cy="1799317"/>
          </a:xfrm>
        </p:spPr>
      </p:pic>
      <p:pic>
        <p:nvPicPr>
          <p:cNvPr id="3" name="Рисунок 4" descr="Зображення, що містить годинник&#10;&#10;Опис створено з дуже високим рівнем достовірності">
            <a:extLst>
              <a:ext uri="{FF2B5EF4-FFF2-40B4-BE49-F238E27FC236}">
                <a16:creationId xmlns:a16="http://schemas.microsoft.com/office/drawing/2014/main" id="{10E88212-460F-41AC-9AC1-39D20A77DF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5258" y="1360809"/>
            <a:ext cx="8089294" cy="2310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19253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Широкий екран</PresentationFormat>
  <Paragraphs>0</Paragraphs>
  <Slides>13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слайдів</vt:lpstr>
      </vt:variant>
      <vt:variant>
        <vt:i4>13</vt:i4>
      </vt:variant>
    </vt:vector>
  </HeadingPairs>
  <TitlesOfParts>
    <vt:vector size="14" baseType="lpstr">
      <vt:lpstr>Тема Office</vt:lpstr>
      <vt:lpstr>Презентація PowerPoint</vt:lpstr>
      <vt:lpstr>Масив</vt:lpstr>
      <vt:lpstr>Індекс</vt:lpstr>
      <vt:lpstr>Одновимірний масив</vt:lpstr>
      <vt:lpstr>Одновимірний масив</vt:lpstr>
      <vt:lpstr>Способи створення одновимірних масивів</vt:lpstr>
      <vt:lpstr>Багатовимірні масиви</vt:lpstr>
      <vt:lpstr>Двовимірні масиви</vt:lpstr>
      <vt:lpstr>Двовимірні масиви</vt:lpstr>
      <vt:lpstr>Трьохвимірні масиви</vt:lpstr>
      <vt:lpstr>Трьохвимірні масиви</vt:lpstr>
      <vt:lpstr>Зубчасті масиви</vt:lpstr>
      <vt:lpstr>Презентація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Презентація PowerPoint</dc:title>
  <dc:creator/>
  <cp:lastModifiedBy/>
  <cp:revision>443</cp:revision>
  <dcterms:created xsi:type="dcterms:W3CDTF">2020-03-17T22:42:51Z</dcterms:created>
  <dcterms:modified xsi:type="dcterms:W3CDTF">2020-08-04T11:36:14Z</dcterms:modified>
</cp:coreProperties>
</file>