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9BBE1-83B0-479F-A18E-A692CEC68A88}" v="24" dt="2020-10-31T12:04:01.413"/>
    <p1510:client id="{5EC0D717-792E-4B5B-A537-D7FAFDE86AF2}" v="3" dt="2020-08-09T20:47:07.080"/>
    <p1510:client id="{6782BBDE-53AC-4B95-B146-94A6D87955B1}" v="20" dt="2020-08-09T10:43:10.927"/>
    <p1510:client id="{67B62FF9-04AA-4070-B6CA-9A793E2D03BD}" v="290" dt="2020-07-18T20:16:09.293"/>
    <p1510:client id="{9B6F8E12-9495-430B-B79A-EA061C64DFF5}" v="56" dt="2020-10-31T16:12:55.957"/>
    <p1510:client id="{AAC49E07-A8ED-4DDF-8825-47EE121AA618}" v="2" dt="2020-10-26T20:36:0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05.11.2020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2DF0D3-682B-42DD-848C-E2FB943FA0EF}"/>
              </a:ext>
            </a:extLst>
          </p:cNvPr>
          <p:cNvSpPr>
            <a:spLocks noGrp="1"/>
          </p:cNvSpPr>
          <p:nvPr/>
        </p:nvSpPr>
        <p:spPr>
          <a:xfrm>
            <a:off x="1666875" y="12652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dirty="0">
                <a:latin typeface="Segoe UI"/>
                <a:cs typeface="Segoe UI"/>
              </a:rPr>
              <a:t>Класи і </a:t>
            </a:r>
            <a:r>
              <a:rPr lang="uk-UA" sz="5400" dirty="0" err="1">
                <a:latin typeface="Segoe UI"/>
                <a:cs typeface="Segoe UI"/>
              </a:rPr>
              <a:t>обєкти</a:t>
            </a:r>
            <a:r>
              <a:rPr lang="uk-UA" sz="5400" dirty="0">
                <a:latin typeface="Segoe UI"/>
                <a:cs typeface="Segoe UI"/>
              </a:rPr>
              <a:t> (Методи)</a:t>
            </a:r>
          </a:p>
        </p:txBody>
      </p:sp>
      <p:sp>
        <p:nvSpPr>
          <p:cNvPr id="7" name="Підзаголовок 2">
            <a:extLst>
              <a:ext uri="{FF2B5EF4-FFF2-40B4-BE49-F238E27FC236}">
                <a16:creationId xmlns:a16="http://schemas.microsoft.com/office/drawing/2014/main" id="{4199C61C-8B6C-48C5-88A8-22EDD8317D65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cs typeface="Calibri"/>
              </a:rPr>
              <a:t>Class</a:t>
            </a:r>
            <a:r>
              <a:rPr lang="uk-UA" sz="3200" dirty="0">
                <a:cs typeface="Calibri"/>
              </a:rPr>
              <a:t> &amp; </a:t>
            </a:r>
            <a:r>
              <a:rPr lang="uk-UA" sz="3200" dirty="0" err="1">
                <a:cs typeface="Calibri"/>
              </a:rPr>
              <a:t>Objects</a:t>
            </a:r>
            <a:r>
              <a:rPr lang="uk-UA" sz="3200" dirty="0">
                <a:cs typeface="Calibri"/>
              </a:rPr>
              <a:t> (</a:t>
            </a:r>
            <a:r>
              <a:rPr lang="uk-UA" sz="3200" dirty="0" err="1">
                <a:cs typeface="Calibri"/>
              </a:rPr>
              <a:t>Methods</a:t>
            </a:r>
            <a:r>
              <a:rPr lang="uk-UA" sz="3200" dirty="0">
                <a:cs typeface="Calibri"/>
              </a:rPr>
              <a:t>)</a:t>
            </a:r>
            <a:endParaRPr lang="uk-UA" dirty="0"/>
          </a:p>
          <a:p>
            <a:pPr algn="r"/>
            <a:endParaRPr lang="uk-UA" sz="3200" dirty="0">
              <a:latin typeface="Segoe UI,sans-serif"/>
              <a:cs typeface="Calibri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CED7B43-9B1B-478B-8228-02F80BB57FE5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AF45D-D72E-4BB3-A86F-903368BF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684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Segoe UI"/>
              </a:rPr>
              <a:t>Partial</a:t>
            </a:r>
            <a:r>
              <a:rPr lang="uk-UA" sz="3200" dirty="0">
                <a:latin typeface="Calibri"/>
                <a:ea typeface="+mj-lt"/>
                <a:cs typeface="Segoe UI"/>
              </a:rPr>
              <a:t> </a:t>
            </a:r>
            <a:r>
              <a:rPr lang="uk-UA" sz="3200" dirty="0" err="1">
                <a:latin typeface="Calibri"/>
                <a:ea typeface="+mj-lt"/>
                <a:cs typeface="Segoe UI"/>
              </a:rPr>
              <a:t>classes</a:t>
            </a:r>
            <a:r>
              <a:rPr lang="uk-UA" sz="3200" dirty="0">
                <a:latin typeface="Calibri"/>
                <a:ea typeface="+mj-lt"/>
                <a:cs typeface="Segoe UI"/>
              </a:rPr>
              <a:t> / </a:t>
            </a:r>
            <a:r>
              <a:rPr lang="uk-UA" sz="3200" dirty="0">
                <a:latin typeface="Calibri"/>
                <a:ea typeface="+mj-lt"/>
                <a:cs typeface="+mj-lt"/>
              </a:rPr>
              <a:t>Часткові класи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F68219B-EC42-41BF-B9E6-C4A9D914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223"/>
            <a:ext cx="10515600" cy="4942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У C # реалізована можливість розділити створення класу або методу (структури, інтерфейсу)</a:t>
            </a:r>
            <a:endParaRPr lang="uk-UA" sz="2000">
              <a:cs typeface="Calibri"/>
            </a:endParaRPr>
          </a:p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між двома або більше вихідними файлами або модулями. Кожен вихідний файл містить</a:t>
            </a:r>
            <a:endParaRPr lang="uk-UA" sz="200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визначення типу або методу, і всі частини об'єднуються при компіляції програми.</a:t>
            </a: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Для поділу класу на кілька частин, використовується ключове слово </a:t>
            </a:r>
            <a:r>
              <a:rPr lang="uk-UA" sz="2000" dirty="0" err="1">
                <a:ea typeface="+mn-lt"/>
                <a:cs typeface="+mn-lt"/>
              </a:rPr>
              <a:t>partial</a:t>
            </a:r>
            <a:r>
              <a:rPr lang="uk-UA" sz="20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C52E5EE9-C691-492C-BFBD-5C35D45C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0" y="3373937"/>
            <a:ext cx="7303826" cy="306575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B624A1E-90B1-4A81-9285-F5B778C69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757" y="365832"/>
            <a:ext cx="688800" cy="597164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19078E2-BE88-4A8A-A085-AC68F52D5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08" y="4711493"/>
            <a:ext cx="2743200" cy="1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2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B9D68-C7FF-43AE-83EE-139283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817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Partial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methods</a:t>
            </a:r>
            <a:r>
              <a:rPr lang="uk-UA" sz="3200" dirty="0">
                <a:latin typeface="Calibri"/>
                <a:ea typeface="+mj-lt"/>
                <a:cs typeface="+mj-lt"/>
              </a:rPr>
              <a:t> / Часткові методи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5156249-E717-4352-A566-3A36CF7A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969"/>
            <a:ext cx="10515600" cy="49199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Часткові методи - це методи, де «прототип» або сигнатура методу визначена при створенні часткового класу, а реалізація виконується в будь-який інший (тільки однієї) частини цього класу.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0CF1ED6B-D27A-4390-A947-28B53B74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89" y="2219330"/>
            <a:ext cx="7724631" cy="2260118"/>
          </a:xfrm>
          <a:prstGeom prst="rect">
            <a:avLst/>
          </a:prstGeom>
        </p:spPr>
      </p:pic>
      <p:pic>
        <p:nvPicPr>
          <p:cNvPr id="5" name="Рисунок 5" descr="Зображення, що містить пташка, квітка&#10;&#10;Опис створено автоматично">
            <a:extLst>
              <a:ext uri="{FF2B5EF4-FFF2-40B4-BE49-F238E27FC236}">
                <a16:creationId xmlns:a16="http://schemas.microsoft.com/office/drawing/2014/main" id="{BBDAE44E-6DEB-42F0-9818-0377004C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88" y="4586574"/>
            <a:ext cx="4881349" cy="1460732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4F1AADD4-BE12-4059-AC54-FEFB1E417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898" y="4383715"/>
            <a:ext cx="2181225" cy="2095500"/>
          </a:xfrm>
          <a:prstGeom prst="rect">
            <a:avLst/>
          </a:prstGeom>
        </p:spPr>
      </p:pic>
      <p:pic>
        <p:nvPicPr>
          <p:cNvPr id="10" name="Рисунок 5">
            <a:extLst>
              <a:ext uri="{FF2B5EF4-FFF2-40B4-BE49-F238E27FC236}">
                <a16:creationId xmlns:a16="http://schemas.microsoft.com/office/drawing/2014/main" id="{081B1D45-426C-4EE2-A5CE-73F9566BE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757" y="365832"/>
            <a:ext cx="688800" cy="5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6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0A646-BFA9-4D98-8D7A-A48D1F6C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683"/>
          </a:xfrm>
        </p:spPr>
        <p:txBody>
          <a:bodyPr/>
          <a:lstStyle/>
          <a:p>
            <a:r>
              <a:rPr lang="uk-UA" sz="3200" dirty="0" err="1">
                <a:latin typeface="Calibri"/>
                <a:cs typeface="Calibri"/>
              </a:rPr>
              <a:t>Partial</a:t>
            </a:r>
            <a:r>
              <a:rPr lang="uk-UA" sz="3200" dirty="0">
                <a:latin typeface="Calibri"/>
                <a:cs typeface="Calibri"/>
              </a:rPr>
              <a:t> </a:t>
            </a:r>
            <a:r>
              <a:rPr lang="uk-UA" sz="3200" dirty="0" err="1">
                <a:latin typeface="Calibri"/>
                <a:cs typeface="Calibri"/>
              </a:rPr>
              <a:t>methods</a:t>
            </a:r>
            <a:r>
              <a:rPr lang="uk-UA" sz="3200" dirty="0">
                <a:latin typeface="Calibri"/>
                <a:cs typeface="Calibri"/>
              </a:rPr>
              <a:t> / Часткові методи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87E104-C498-45F8-BBB4-2F6315A2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30"/>
            <a:ext cx="10515600" cy="4988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Правила використання</a:t>
            </a:r>
            <a:endParaRPr lang="uk-UA" sz="2000">
              <a:cs typeface="Calibri" panose="020F0502020204030204"/>
            </a:endParaRPr>
          </a:p>
          <a:p>
            <a:pPr>
              <a:buNone/>
            </a:pPr>
            <a:r>
              <a:rPr lang="uk-UA" sz="1800" dirty="0">
                <a:ea typeface="+mn-lt"/>
                <a:cs typeface="+mn-lt"/>
              </a:rPr>
              <a:t>• Часткові методи повинні бути визначені тільки в часткових класах.</a:t>
            </a:r>
            <a:endParaRPr lang="uk-UA" sz="1800">
              <a:cs typeface="Calibri"/>
            </a:endParaRPr>
          </a:p>
          <a:p>
            <a:pPr>
              <a:buNone/>
            </a:pPr>
            <a:r>
              <a:rPr lang="uk-UA" sz="1800" dirty="0">
                <a:ea typeface="+mn-lt"/>
                <a:cs typeface="+mn-lt"/>
              </a:rPr>
              <a:t>• Часткові методи повинні бути позначені ключовим словом </a:t>
            </a:r>
            <a:r>
              <a:rPr lang="uk-UA" sz="1800" dirty="0" err="1">
                <a:solidFill>
                  <a:schemeClr val="accent1"/>
                </a:solidFill>
                <a:ea typeface="+mn-lt"/>
                <a:cs typeface="+mn-lt"/>
              </a:rPr>
              <a:t>partial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>
              <a:cs typeface="Calibri"/>
            </a:endParaRPr>
          </a:p>
          <a:p>
            <a:pPr>
              <a:buNone/>
            </a:pPr>
            <a:r>
              <a:rPr lang="uk-UA" sz="1800" dirty="0">
                <a:ea typeface="+mn-lt"/>
                <a:cs typeface="+mn-lt"/>
              </a:rPr>
              <a:t>• Часткові методи завжди є </a:t>
            </a:r>
            <a:r>
              <a:rPr lang="uk-UA" sz="1800" dirty="0" err="1">
                <a:solidFill>
                  <a:schemeClr val="accent1"/>
                </a:solidFill>
                <a:ea typeface="+mn-lt"/>
                <a:cs typeface="+mn-lt"/>
              </a:rPr>
              <a:t>private</a:t>
            </a:r>
            <a:r>
              <a:rPr lang="uk-UA" sz="1800" dirty="0">
                <a:ea typeface="+mn-lt"/>
                <a:cs typeface="+mn-lt"/>
              </a:rPr>
              <a:t>, спроба явного використання</a:t>
            </a:r>
            <a:endParaRPr lang="uk-UA" sz="1800">
              <a:cs typeface="Calibri"/>
            </a:endParaRPr>
          </a:p>
          <a:p>
            <a:pPr>
              <a:buNone/>
            </a:pPr>
            <a:r>
              <a:rPr lang="uk-UA" sz="1800" dirty="0">
                <a:ea typeface="+mn-lt"/>
                <a:cs typeface="+mn-lt"/>
              </a:rPr>
              <a:t>з ними модифікатора доступу призведе до помилки.</a:t>
            </a:r>
            <a:endParaRPr lang="uk-UA" sz="1800">
              <a:cs typeface="Calibri"/>
            </a:endParaRPr>
          </a:p>
          <a:p>
            <a:pPr>
              <a:buNone/>
            </a:pPr>
            <a:r>
              <a:rPr lang="uk-UA" sz="1800" dirty="0">
                <a:ea typeface="+mn-lt"/>
                <a:cs typeface="+mn-lt"/>
              </a:rPr>
              <a:t>• Часткові методи повинні повертати </a:t>
            </a:r>
            <a:r>
              <a:rPr lang="uk-UA" sz="1800" dirty="0" err="1">
                <a:solidFill>
                  <a:schemeClr val="accent1"/>
                </a:solidFill>
                <a:ea typeface="+mn-lt"/>
                <a:cs typeface="+mn-lt"/>
              </a:rPr>
              <a:t>void</a:t>
            </a:r>
            <a:r>
              <a:rPr lang="uk-UA" sz="1800" dirty="0">
                <a:ea typeface="+mn-lt"/>
                <a:cs typeface="+mn-lt"/>
              </a:rPr>
              <a:t>.</a:t>
            </a:r>
            <a:endParaRPr lang="uk-UA" sz="1800">
              <a:cs typeface="Calibri"/>
            </a:endParaRPr>
          </a:p>
          <a:p>
            <a:pPr>
              <a:buNone/>
            </a:pPr>
            <a:r>
              <a:rPr lang="uk-UA" sz="1800" dirty="0">
                <a:ea typeface="+mn-lt"/>
                <a:cs typeface="+mn-lt"/>
              </a:rPr>
              <a:t>• Часткові методи можуть бути нереалізованими.</a:t>
            </a:r>
            <a:endParaRPr lang="uk-UA" sz="1800">
              <a:cs typeface="Calibri"/>
            </a:endParaRPr>
          </a:p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• Часткові методи можуть не мати аргументів.</a:t>
            </a:r>
            <a:endParaRPr lang="uk-UA" sz="1800" dirty="0">
              <a:cs typeface="Calibri"/>
            </a:endParaRP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70914C85-7C30-46EE-A59A-F9E9BF7B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757" y="365832"/>
            <a:ext cx="688800" cy="597164"/>
          </a:xfrm>
          <a:prstGeom prst="rect">
            <a:avLst/>
          </a:prstGeom>
        </p:spPr>
      </p:pic>
      <p:pic>
        <p:nvPicPr>
          <p:cNvPr id="7" name="Рисунок 7" descr="Зображення, що містить покритий, багато, фото, інший&#10;&#10;Опис створено автоматично">
            <a:extLst>
              <a:ext uri="{FF2B5EF4-FFF2-40B4-BE49-F238E27FC236}">
                <a16:creationId xmlns:a16="http://schemas.microsoft.com/office/drawing/2014/main" id="{B3D6BB3B-D5D2-46B2-AE08-E27637C0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981" y="4494914"/>
            <a:ext cx="3584944" cy="18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699EC-C207-4240-96AD-044F383A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817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Readonly</a:t>
            </a:r>
            <a:r>
              <a:rPr lang="uk-UA" sz="3200" dirty="0">
                <a:latin typeface="Calibri"/>
                <a:ea typeface="+mj-lt"/>
                <a:cs typeface="+mj-lt"/>
              </a:rPr>
              <a:t> / Поля тільки для читання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E6A19C2-8BEC-47EC-8508-40512096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611"/>
            <a:ext cx="10515600" cy="5022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Якщо поле використовується з модифікатором </a:t>
            </a:r>
            <a:r>
              <a:rPr lang="uk-UA" sz="2000" dirty="0" err="1">
                <a:ea typeface="+mn-lt"/>
                <a:cs typeface="+mn-lt"/>
              </a:rPr>
              <a:t>readonly</a:t>
            </a:r>
            <a:r>
              <a:rPr lang="uk-UA" sz="2000" dirty="0">
                <a:ea typeface="+mn-lt"/>
                <a:cs typeface="+mn-lt"/>
              </a:rPr>
              <a:t>, то привласнення значень таким полях може відбуватися тільки при створенні поля або в конструкторі того ж класу.</a:t>
            </a:r>
            <a:endParaRPr lang="uk-UA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149DD-5AC7-4E7C-B2F4-5D7D33512158}"/>
              </a:ext>
            </a:extLst>
          </p:cNvPr>
          <p:cNvSpPr txBox="1"/>
          <p:nvPr/>
        </p:nvSpPr>
        <p:spPr>
          <a:xfrm>
            <a:off x="834788" y="1911004"/>
            <a:ext cx="7974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readonly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це</a:t>
            </a:r>
            <a:r>
              <a:rPr lang="en-US" dirty="0"/>
              <a:t> </a:t>
            </a:r>
            <a:r>
              <a:rPr lang="en-US" dirty="0" err="1"/>
              <a:t>модифікатор</a:t>
            </a:r>
            <a:r>
              <a:rPr lang="en-US" dirty="0"/>
              <a:t>, </a:t>
            </a:r>
            <a:r>
              <a:rPr lang="en-US" dirty="0" err="1"/>
              <a:t>який</a:t>
            </a:r>
            <a:r>
              <a:rPr lang="en-US" dirty="0"/>
              <a:t> </a:t>
            </a:r>
            <a:r>
              <a:rPr lang="en-US" dirty="0" err="1"/>
              <a:t>можна</a:t>
            </a:r>
            <a:r>
              <a:rPr lang="en-US" dirty="0"/>
              <a:t> </a:t>
            </a:r>
            <a:r>
              <a:rPr lang="en-US" dirty="0" err="1"/>
              <a:t>використовувати</a:t>
            </a:r>
            <a:r>
              <a:rPr lang="en-US" dirty="0"/>
              <a:t> </a:t>
            </a:r>
            <a:r>
              <a:rPr lang="en-US" dirty="0" err="1"/>
              <a:t>тільки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полів</a:t>
            </a:r>
            <a:r>
              <a:rPr lang="en-US" dirty="0"/>
              <a:t>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2548699-7D22-46BE-9BF3-2BAF7E23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82" y="3235166"/>
            <a:ext cx="5973169" cy="55826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6303CE1-9760-4543-BBCA-024E87D0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399" y="368170"/>
            <a:ext cx="599662" cy="59966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4B216C6-7B5C-4A52-A86A-C00FBDBF0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5114259"/>
            <a:ext cx="1166039" cy="1166039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9569C5C-7B93-4619-AF65-EA6CA62A1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56" y="5110716"/>
            <a:ext cx="1786270" cy="11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6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1E0B1-7085-4ED3-815D-129C91B5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37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Модифікатори доступу в C #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B557FAE9-4077-4E6A-94DA-81B05E050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610" y="1091134"/>
            <a:ext cx="6567048" cy="4976860"/>
          </a:xfrm>
        </p:spPr>
      </p:pic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7F53D3EE-BE31-4296-AD9E-7A12ED51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876" y="274361"/>
            <a:ext cx="707750" cy="62740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E912CD9-BEBD-4DEF-90E1-39E67F65A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40" y="4225041"/>
            <a:ext cx="1866015" cy="22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1396821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Тема Office</vt:lpstr>
      <vt:lpstr>Презентація PowerPoint</vt:lpstr>
      <vt:lpstr>Partial classes / Часткові класи</vt:lpstr>
      <vt:lpstr>Partial methods / Часткові методи</vt:lpstr>
      <vt:lpstr>Partial methods / Часткові методи</vt:lpstr>
      <vt:lpstr>Readonly / Поля тільки для читання</vt:lpstr>
      <vt:lpstr>Модифікатори доступу в C #</vt:lpstr>
      <vt:lpstr>Приклади / 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169</cp:revision>
  <dcterms:created xsi:type="dcterms:W3CDTF">2020-07-18T19:56:50Z</dcterms:created>
  <dcterms:modified xsi:type="dcterms:W3CDTF">2020-11-05T15:58:07Z</dcterms:modified>
</cp:coreProperties>
</file>