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8" r:id="rId6"/>
    <p:sldId id="258" r:id="rId7"/>
    <p:sldId id="270" r:id="rId8"/>
    <p:sldId id="262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5DA9C-DAD4-4CA1-834A-3BA70668918C}" v="1483" dt="2020-08-24T17:52:50.531"/>
    <p1510:client id="{38895AAD-D14A-4EA9-9E00-01FF17965C79}" v="243" dt="2020-08-16T13:42:36.201"/>
    <p1510:client id="{8B00CCE2-94E9-401D-8EFF-BC209D2C6F07}" v="145" dt="2020-08-27T15:52:29.217"/>
    <p1510:client id="{A23A8540-AF2E-4BEE-BD15-2964C883AEBE}" v="429" dt="2020-07-18T20:41:28.624"/>
    <p1510:client id="{BAA03B84-CED5-4B7D-9D46-4136AA2A91F6}" v="113" dt="2020-08-10T21:18:22.799"/>
    <p1510:client id="{C3A63A48-5DFC-47DB-B849-E1A724FDDFBB}" v="350" dt="2020-08-10T20:44:50.096"/>
    <p1510:client id="{E6DC1356-4507-4558-A2C1-5C858255F3FF}" v="798" dt="2020-08-10T21:43:08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sharp/language-reference/keywords/protected-internal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docs.microsoft.com/en-us/dotnet/csharp/language-reference/keywords/int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keywords/protected" TargetMode="External"/><Relationship Id="rId5" Type="http://schemas.openxmlformats.org/officeDocument/2006/relationships/hyperlink" Target="https://docs.microsoft.com/en-us/dotnet/csharp/language-reference/keywords/private" TargetMode="External"/><Relationship Id="rId4" Type="http://schemas.openxmlformats.org/officeDocument/2006/relationships/hyperlink" Target="https://docs.microsoft.com/en-us/dotnet/csharp/language-reference/keywords/public" TargetMode="External"/><Relationship Id="rId9" Type="http://schemas.openxmlformats.org/officeDocument/2006/relationships/hyperlink" Target="https://docs.microsoft.com/en-us/dotnet/csharp/language-reference/keywords/private-protect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715B949-B341-46CE-A441-DB67D7C6DA3A}"/>
              </a:ext>
            </a:extLst>
          </p:cNvPr>
          <p:cNvSpPr>
            <a:spLocks noGrp="1"/>
          </p:cNvSpPr>
          <p:nvPr/>
        </p:nvSpPr>
        <p:spPr>
          <a:xfrm>
            <a:off x="1666875" y="12652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>
                <a:ea typeface="+mn-lt"/>
                <a:cs typeface="+mn-lt"/>
              </a:rPr>
              <a:t>Наслідування, поліморфізм та інкапсуляція</a:t>
            </a:r>
            <a:endParaRPr lang="uk-UA"/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A278BDB9-39AB-4D24-A329-2ADC30D17083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>
                <a:ea typeface="+mn-lt"/>
                <a:cs typeface="+mn-lt"/>
              </a:rPr>
              <a:t>Inheritance, polymorphism &amp; encapsulation</a:t>
            </a:r>
            <a:endParaRPr lang="uk-UA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6F1A293-517C-4DC9-B334-BD247D68F405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96F53-2A75-44E7-8B4B-70FDE970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190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Приведення типів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3C4339C-65B4-401A-BED7-55FF1E08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745"/>
            <a:ext cx="10515600" cy="5079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err="1">
                <a:ea typeface="+mn-lt"/>
                <a:cs typeface="+mn-lt"/>
              </a:rPr>
              <a:t>UpCast</a:t>
            </a:r>
            <a:r>
              <a:rPr lang="uk-UA">
                <a:ea typeface="+mn-lt"/>
                <a:cs typeface="+mn-lt"/>
              </a:rPr>
              <a:t> и </a:t>
            </a:r>
            <a:r>
              <a:rPr lang="uk-UA" err="1">
                <a:ea typeface="+mn-lt"/>
                <a:cs typeface="+mn-lt"/>
              </a:rPr>
              <a:t>DownCast</a:t>
            </a:r>
            <a:endParaRPr lang="uk-UA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err="1">
                <a:ea typeface="+mn-lt"/>
                <a:cs typeface="+mn-lt"/>
              </a:rPr>
              <a:t>UpCast</a:t>
            </a:r>
            <a:r>
              <a:rPr lang="uk-UA" sz="2000">
                <a:ea typeface="+mn-lt"/>
                <a:cs typeface="+mn-lt"/>
              </a:rPr>
              <a:t> - приведення екземпляра похідного класу до базового типу.</a:t>
            </a:r>
          </a:p>
          <a:p>
            <a:pPr marL="0" indent="0">
              <a:buNone/>
            </a:pPr>
            <a:endParaRPr lang="uk-UA" sz="2000">
              <a:cs typeface="Calibri"/>
            </a:endParaRPr>
          </a:p>
          <a:p>
            <a:pPr marL="0" indent="0">
              <a:buNone/>
            </a:pPr>
            <a:endParaRPr lang="uk-UA" sz="2000">
              <a:cs typeface="Calibri"/>
            </a:endParaRPr>
          </a:p>
          <a:p>
            <a:pPr marL="0" indent="0">
              <a:buNone/>
            </a:pPr>
            <a:endParaRPr lang="uk-UA" sz="2000">
              <a:cs typeface="Calibri"/>
            </a:endParaRPr>
          </a:p>
          <a:p>
            <a:pPr marL="0" indent="0">
              <a:buNone/>
            </a:pPr>
            <a:endParaRPr lang="uk-UA" sz="2000">
              <a:cs typeface="Calibri"/>
            </a:endParaRPr>
          </a:p>
          <a:p>
            <a:pPr marL="0" indent="0">
              <a:buNone/>
            </a:pPr>
            <a:r>
              <a:rPr lang="uk-UA" sz="2000" err="1">
                <a:ea typeface="+mn-lt"/>
                <a:cs typeface="+mn-lt"/>
              </a:rPr>
              <a:t>DownCast</a:t>
            </a:r>
            <a:r>
              <a:rPr lang="uk-UA" sz="2000">
                <a:ea typeface="+mn-lt"/>
                <a:cs typeface="+mn-lt"/>
              </a:rPr>
              <a:t> - приведення екземпляра базового типу до похідного типу.</a:t>
            </a:r>
            <a:endParaRPr lang="uk-UA" sz="2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74105-902D-49D6-B140-B41F1093D789}"/>
              </a:ext>
            </a:extLst>
          </p:cNvPr>
          <p:cNvSpPr txBox="1"/>
          <p:nvPr/>
        </p:nvSpPr>
        <p:spPr>
          <a:xfrm>
            <a:off x="1892489" y="5543266"/>
            <a:ext cx="6757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err="1">
                <a:solidFill>
                  <a:srgbClr val="C00000"/>
                </a:solidFill>
                <a:ea typeface="+mn-lt"/>
                <a:cs typeface="+mn-lt"/>
              </a:rPr>
              <a:t>DownCast</a:t>
            </a:r>
            <a:r>
              <a:rPr lang="uk-UA">
                <a:solidFill>
                  <a:srgbClr val="C00000"/>
                </a:solidFill>
                <a:ea typeface="+mn-lt"/>
                <a:cs typeface="+mn-lt"/>
              </a:rPr>
              <a:t> неможливий без попереднього </a:t>
            </a:r>
            <a:r>
              <a:rPr lang="uk-UA" err="1">
                <a:solidFill>
                  <a:srgbClr val="C00000"/>
                </a:solidFill>
                <a:ea typeface="+mn-lt"/>
                <a:cs typeface="+mn-lt"/>
              </a:rPr>
              <a:t>UpCast</a:t>
            </a:r>
            <a:r>
              <a:rPr lang="uk-UA">
                <a:solidFill>
                  <a:srgbClr val="C00000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5" name="Рисунок 5" descr="Зображення, що містить ніж&#10;&#10;Опис створено автоматично">
            <a:extLst>
              <a:ext uri="{FF2B5EF4-FFF2-40B4-BE49-F238E27FC236}">
                <a16:creationId xmlns:a16="http://schemas.microsoft.com/office/drawing/2014/main" id="{3A360886-A91A-4487-A339-60BDBBC8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36" y="4137733"/>
            <a:ext cx="4358185" cy="777550"/>
          </a:xfrm>
          <a:prstGeom prst="rect">
            <a:avLst/>
          </a:prstGeom>
        </p:spPr>
      </p:pic>
      <p:pic>
        <p:nvPicPr>
          <p:cNvPr id="6" name="Рисунок 6" descr="Зображення, що містить пташка, ніж, стіл&#10;&#10;Опис створено автоматично">
            <a:extLst>
              <a:ext uri="{FF2B5EF4-FFF2-40B4-BE49-F238E27FC236}">
                <a16:creationId xmlns:a16="http://schemas.microsoft.com/office/drawing/2014/main" id="{2523DDE1-1FC5-4C86-9D3A-265A572B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36" y="2076424"/>
            <a:ext cx="4358185" cy="783092"/>
          </a:xfrm>
          <a:prstGeom prst="rect">
            <a:avLst/>
          </a:prstGeom>
        </p:spPr>
      </p:pic>
      <p:pic>
        <p:nvPicPr>
          <p:cNvPr id="7" name="Рисунок 7" descr="Зображення, що містить малювання, знак&#10;&#10;Опис створено автоматично">
            <a:extLst>
              <a:ext uri="{FF2B5EF4-FFF2-40B4-BE49-F238E27FC236}">
                <a16:creationId xmlns:a16="http://schemas.microsoft.com/office/drawing/2014/main" id="{B4E009E3-E7BB-4989-9A75-E313C0CD5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73" y="5399609"/>
            <a:ext cx="781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4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1313A-D2C1-404C-875A-0D283877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37"/>
          </a:xfrm>
        </p:spPr>
        <p:txBody>
          <a:bodyPr>
            <a:normAutofit/>
          </a:bodyPr>
          <a:lstStyle/>
          <a:p>
            <a:r>
              <a:rPr lang="uk-UA" sz="3200" err="1">
                <a:latin typeface="Calibri"/>
                <a:ea typeface="+mj-lt"/>
                <a:cs typeface="+mj-lt"/>
              </a:rPr>
              <a:t>sealed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F5A033-8153-4959-A85E-823FA2C6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03"/>
            <a:ext cx="10515600" cy="4976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При застосуванні до класу, модифікатор </a:t>
            </a:r>
            <a:r>
              <a:rPr lang="uk-UA" sz="2000" err="1">
                <a:ea typeface="+mn-lt"/>
                <a:cs typeface="+mn-lt"/>
              </a:rPr>
              <a:t>sealed</a:t>
            </a:r>
            <a:r>
              <a:rPr lang="uk-UA" sz="2000">
                <a:ea typeface="+mn-lt"/>
                <a:cs typeface="+mn-lt"/>
              </a:rPr>
              <a:t> забороняє іншим класів успадковуватися від цього класу.</a:t>
            </a:r>
            <a:endParaRPr lang="uk-UA">
              <a:cs typeface="Calibri" panose="020F0502020204030204"/>
            </a:endParaRPr>
          </a:p>
          <a:p>
            <a:pPr marL="0" indent="0">
              <a:buNone/>
            </a:pPr>
            <a:endParaRPr lang="uk-UA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Модифікатор </a:t>
            </a:r>
            <a:r>
              <a:rPr lang="uk-UA" sz="2000" err="1">
                <a:ea typeface="+mn-lt"/>
                <a:cs typeface="+mn-lt"/>
              </a:rPr>
              <a:t>sealed</a:t>
            </a:r>
            <a:r>
              <a:rPr lang="uk-UA" sz="2000">
                <a:ea typeface="+mn-lt"/>
                <a:cs typeface="+mn-lt"/>
              </a:rPr>
              <a:t> можна використовувати з методами або властивостями. Це дозволяє заборонити </a:t>
            </a:r>
            <a:r>
              <a:rPr lang="uk-UA" sz="2000" err="1">
                <a:ea typeface="+mn-lt"/>
                <a:cs typeface="+mn-lt"/>
              </a:rPr>
              <a:t>перевизначати</a:t>
            </a:r>
            <a:r>
              <a:rPr lang="uk-UA" sz="2000">
                <a:ea typeface="+mn-lt"/>
                <a:cs typeface="+mn-lt"/>
              </a:rPr>
              <a:t> віртуальні методи або властивості в похідних класах.</a:t>
            </a:r>
          </a:p>
        </p:txBody>
      </p:sp>
    </p:spTree>
    <p:extLst>
      <p:ext uri="{BB962C8B-B14F-4D97-AF65-F5344CB8AC3E}">
        <p14:creationId xmlns:p14="http://schemas.microsoft.com/office/powerpoint/2010/main" val="59381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E966A4-8204-4190-B067-1F835BB0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89"/>
            <a:ext cx="10515600" cy="6299633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dirty="0" err="1">
                <a:latin typeface="Calibri Light"/>
                <a:ea typeface="+mn-lt"/>
                <a:cs typeface="+mn-lt"/>
              </a:rPr>
              <a:t>Tasks</a:t>
            </a:r>
            <a:endParaRPr lang="en-US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dirty="0">
                <a:latin typeface="Calibri Light"/>
                <a:cs typeface="Calibri" panose="020F0502020204030204"/>
              </a:rPr>
              <a:t>Task1</a:t>
            </a:r>
            <a:endParaRPr lang="en-US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cs typeface="Calibri" panose="020F0502020204030204"/>
              </a:rPr>
              <a:t>Використовуючи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cs typeface="Calibri" panose="020F0502020204030204"/>
              </a:rPr>
              <a:t>Visual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cs typeface="Calibri" panose="020F0502020204030204"/>
              </a:rPr>
              <a:t>Studio</a:t>
            </a:r>
            <a:r>
              <a:rPr lang="ru" dirty="0">
                <a:latin typeface="Calibri Light"/>
                <a:cs typeface="Calibri" panose="020F0502020204030204"/>
              </a:rPr>
              <a:t>, </a:t>
            </a:r>
            <a:r>
              <a:rPr lang="ru" dirty="0" err="1">
                <a:latin typeface="Calibri Light"/>
                <a:cs typeface="Calibri" panose="020F0502020204030204"/>
              </a:rPr>
              <a:t>створіть</a:t>
            </a:r>
            <a:r>
              <a:rPr lang="ru" dirty="0">
                <a:latin typeface="Calibri Light"/>
                <a:cs typeface="Calibri" panose="020F0502020204030204"/>
              </a:rPr>
              <a:t> проект за шаблоном </a:t>
            </a:r>
            <a:r>
              <a:rPr lang="ru" dirty="0" err="1">
                <a:latin typeface="Calibri Light"/>
                <a:cs typeface="Calibri" panose="020F0502020204030204"/>
              </a:rPr>
              <a:t>Console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cs typeface="Calibri" panose="020F0502020204030204"/>
              </a:rPr>
              <a:t>Application</a:t>
            </a:r>
            <a:r>
              <a:rPr lang="ru" dirty="0">
                <a:latin typeface="Calibri Light"/>
                <a:cs typeface="Calibri" panose="020F0502020204030204"/>
              </a:rPr>
              <a:t>, </a:t>
            </a:r>
            <a:r>
              <a:rPr lang="ru" dirty="0" err="1">
                <a:latin typeface="Calibri Light"/>
                <a:cs typeface="Calibri" panose="020F0502020204030204"/>
              </a:rPr>
              <a:t>назвіть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cs typeface="Calibri" panose="020F0502020204030204"/>
              </a:rPr>
              <a:t>його</a:t>
            </a:r>
            <a:r>
              <a:rPr lang="ru" dirty="0">
                <a:latin typeface="Calibri Light"/>
                <a:cs typeface="Calibri" panose="020F0502020204030204"/>
              </a:rPr>
              <a:t> Lesson011_Task1.</a:t>
            </a:r>
            <a:endParaRPr lang="en-US">
              <a:latin typeface="Calibri Light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+mn-lt"/>
              </a:rPr>
              <a:t>1) 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класи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Car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Truck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Bus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Motorcycle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Bicycle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Plane</a:t>
            </a:r>
            <a:r>
              <a:rPr lang="ru" dirty="0">
                <a:latin typeface="Calibri Light"/>
                <a:ea typeface="+mn-lt"/>
                <a:cs typeface="+mn-lt"/>
              </a:rPr>
              <a:t> у них 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+mn-lt"/>
              </a:rPr>
              <a:t>поля </a:t>
            </a:r>
            <a:r>
              <a:rPr lang="ru" dirty="0" err="1">
                <a:latin typeface="Calibri Light"/>
                <a:ea typeface="+mn-lt"/>
                <a:cs typeface="+mn-lt"/>
              </a:rPr>
              <a:t>weight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height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width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price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maxSpeed</a:t>
            </a:r>
            <a:r>
              <a:rPr lang="ru" dirty="0">
                <a:latin typeface="Calibri Light"/>
                <a:ea typeface="+mn-lt"/>
                <a:cs typeface="+mn-lt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+mn-lt"/>
              </a:rPr>
              <a:t>і </a:t>
            </a:r>
            <a:r>
              <a:rPr lang="ru" dirty="0" err="1">
                <a:latin typeface="Calibri Light"/>
                <a:ea typeface="+mn-lt"/>
                <a:cs typeface="+mn-lt"/>
              </a:rPr>
              <a:t>методи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Start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Stop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які</a:t>
            </a:r>
            <a:r>
              <a:rPr lang="ru" dirty="0">
                <a:latin typeface="Calibri Light"/>
                <a:ea typeface="+mn-lt"/>
                <a:cs typeface="+mn-lt"/>
              </a:rPr>
              <a:t> просто </a:t>
            </a:r>
            <a:r>
              <a:rPr lang="ru" dirty="0" err="1">
                <a:latin typeface="Calibri Light"/>
                <a:ea typeface="+mn-lt"/>
                <a:cs typeface="+mn-lt"/>
              </a:rPr>
              <a:t>виводять</a:t>
            </a:r>
            <a:r>
              <a:rPr lang="ru" dirty="0">
                <a:latin typeface="Calibri Light"/>
                <a:ea typeface="+mn-lt"/>
                <a:cs typeface="+mn-lt"/>
              </a:rPr>
              <a:t> на </a:t>
            </a:r>
            <a:r>
              <a:rPr lang="ru" dirty="0" err="1">
                <a:latin typeface="Calibri Light"/>
                <a:ea typeface="+mn-lt"/>
                <a:cs typeface="+mn-lt"/>
              </a:rPr>
              <a:t>екран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відповідну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інформацію</a:t>
            </a:r>
            <a:r>
              <a:rPr lang="ru" dirty="0">
                <a:latin typeface="Calibri Light"/>
                <a:ea typeface="+mn-lt"/>
                <a:cs typeface="+mn-lt"/>
              </a:rPr>
              <a:t>.</a:t>
            </a:r>
            <a:endParaRPr lang="ru">
              <a:latin typeface="Calibri Light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+mn-lt"/>
              </a:rPr>
              <a:t>2)  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базовий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Vehicle</a:t>
            </a:r>
            <a:r>
              <a:rPr lang="ru" dirty="0">
                <a:latin typeface="Calibri Light"/>
                <a:ea typeface="+mn-lt"/>
                <a:cs typeface="+mn-lt"/>
              </a:rPr>
              <a:t> і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класи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нащадки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Car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Truck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Bus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Motorcycle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Bicycle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Plane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+mn-lt"/>
              </a:rPr>
              <a:t>у </a:t>
            </a:r>
            <a:r>
              <a:rPr lang="ru" dirty="0" err="1">
                <a:latin typeface="Calibri Light"/>
                <a:ea typeface="+mn-lt"/>
                <a:cs typeface="+mn-lt"/>
              </a:rPr>
              <a:t>батьківському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класі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 поля </a:t>
            </a:r>
            <a:r>
              <a:rPr lang="ru" dirty="0" err="1">
                <a:latin typeface="Calibri Light"/>
                <a:ea typeface="+mn-lt"/>
                <a:cs typeface="+mn-lt"/>
              </a:rPr>
              <a:t>weight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height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width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price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maxSpeed</a:t>
            </a:r>
            <a:r>
              <a:rPr lang="ru" dirty="0">
                <a:latin typeface="Calibri Light"/>
                <a:ea typeface="+mn-lt"/>
                <a:cs typeface="+mn-lt"/>
              </a:rPr>
              <a:t>, і </a:t>
            </a:r>
            <a:r>
              <a:rPr lang="ru" dirty="0" err="1">
                <a:latin typeface="Calibri Light"/>
                <a:ea typeface="+mn-lt"/>
                <a:cs typeface="+mn-lt"/>
              </a:rPr>
              <a:t>методи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Start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Stop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які</a:t>
            </a:r>
            <a:r>
              <a:rPr lang="ru" dirty="0">
                <a:latin typeface="Calibri Light"/>
                <a:ea typeface="+mn-lt"/>
                <a:cs typeface="+mn-lt"/>
              </a:rPr>
              <a:t> просто </a:t>
            </a:r>
            <a:r>
              <a:rPr lang="ru" dirty="0" err="1">
                <a:latin typeface="Calibri Light"/>
                <a:ea typeface="+mn-lt"/>
                <a:cs typeface="+mn-lt"/>
              </a:rPr>
              <a:t>виводять</a:t>
            </a:r>
            <a:r>
              <a:rPr lang="ru" dirty="0">
                <a:latin typeface="Calibri Light"/>
                <a:ea typeface="+mn-lt"/>
                <a:cs typeface="+mn-lt"/>
              </a:rPr>
              <a:t> на </a:t>
            </a:r>
            <a:r>
              <a:rPr lang="ru" dirty="0" err="1">
                <a:latin typeface="Calibri Light"/>
                <a:ea typeface="+mn-lt"/>
                <a:cs typeface="+mn-lt"/>
              </a:rPr>
              <a:t>екран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відповідну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інформацію</a:t>
            </a:r>
            <a:r>
              <a:rPr lang="ru" dirty="0">
                <a:latin typeface="Calibri Light"/>
                <a:ea typeface="+mn-lt"/>
                <a:cs typeface="+mn-lt"/>
              </a:rPr>
              <a:t>.</a:t>
            </a:r>
            <a:endParaRPr lang="ru">
              <a:latin typeface="Calibri Ligh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dirty="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-UA" dirty="0">
                <a:latin typeface="Calibri Light"/>
                <a:cs typeface="Calibri" panose="020F0502020204030204"/>
              </a:rPr>
              <a:t>Task2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" dirty="0">
                <a:latin typeface="Calibri Light"/>
                <a:ea typeface="+mn-lt"/>
                <a:cs typeface="+mn-lt"/>
              </a:rPr>
              <a:t>Використовуючи </a:t>
            </a:r>
            <a:r>
              <a:rPr lang="uk" dirty="0" err="1">
                <a:latin typeface="Calibri Light"/>
                <a:ea typeface="+mn-lt"/>
                <a:cs typeface="+mn-lt"/>
              </a:rPr>
              <a:t>Visual</a:t>
            </a:r>
            <a:r>
              <a:rPr lang="uk" dirty="0">
                <a:latin typeface="Calibri Light"/>
                <a:ea typeface="+mn-lt"/>
                <a:cs typeface="+mn-lt"/>
              </a:rPr>
              <a:t> </a:t>
            </a:r>
            <a:r>
              <a:rPr lang="uk" dirty="0" err="1">
                <a:latin typeface="Calibri Light"/>
                <a:ea typeface="+mn-lt"/>
                <a:cs typeface="+mn-lt"/>
              </a:rPr>
              <a:t>Studio</a:t>
            </a:r>
            <a:r>
              <a:rPr lang="uk" dirty="0">
                <a:latin typeface="Calibri Light"/>
                <a:ea typeface="+mn-lt"/>
                <a:cs typeface="+mn-lt"/>
              </a:rPr>
              <a:t>, створіть проект за шаблоном </a:t>
            </a:r>
            <a:r>
              <a:rPr lang="uk" dirty="0" err="1">
                <a:latin typeface="Calibri Light"/>
                <a:ea typeface="+mn-lt"/>
                <a:cs typeface="+mn-lt"/>
              </a:rPr>
              <a:t>Console</a:t>
            </a:r>
            <a:r>
              <a:rPr lang="uk" dirty="0">
                <a:latin typeface="Calibri Light"/>
                <a:ea typeface="+mn-lt"/>
                <a:cs typeface="+mn-lt"/>
              </a:rPr>
              <a:t> </a:t>
            </a:r>
            <a:r>
              <a:rPr lang="uk" dirty="0" err="1">
                <a:latin typeface="Calibri Light"/>
                <a:ea typeface="+mn-lt"/>
                <a:cs typeface="+mn-lt"/>
              </a:rPr>
              <a:t>Application</a:t>
            </a:r>
            <a:r>
              <a:rPr lang="uk" dirty="0">
                <a:latin typeface="Calibri Light"/>
                <a:ea typeface="+mn-lt"/>
                <a:cs typeface="+mn-lt"/>
              </a:rPr>
              <a:t>,  назвіть його Lesson011_Task2.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ea typeface="+mn-lt"/>
                <a:cs typeface="+mn-lt"/>
              </a:rPr>
              <a:t>Базуючись</a:t>
            </a:r>
            <a:r>
              <a:rPr lang="ru" dirty="0">
                <a:latin typeface="Calibri Light"/>
                <a:ea typeface="+mn-lt"/>
                <a:cs typeface="+mn-lt"/>
              </a:rPr>
              <a:t> на </a:t>
            </a:r>
            <a:r>
              <a:rPr lang="ru" dirty="0" err="1">
                <a:latin typeface="Calibri Light"/>
                <a:ea typeface="+mn-lt"/>
                <a:cs typeface="+mn-lt"/>
              </a:rPr>
              <a:t>попередній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програмі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зробіть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усі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методи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базого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класу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virtual</a:t>
            </a:r>
            <a:r>
              <a:rPr lang="ru" dirty="0">
                <a:latin typeface="Calibri Light"/>
                <a:ea typeface="+mn-lt"/>
                <a:cs typeface="+mn-lt"/>
              </a:rPr>
              <a:t>, і </a:t>
            </a:r>
            <a:r>
              <a:rPr lang="ru" dirty="0" err="1">
                <a:latin typeface="Calibri Light"/>
                <a:ea typeface="+mn-lt"/>
                <a:cs typeface="+mn-lt"/>
              </a:rPr>
              <a:t>перевизначте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їх</a:t>
            </a:r>
            <a:r>
              <a:rPr lang="ru" dirty="0">
                <a:latin typeface="Calibri Light"/>
                <a:ea typeface="+mn-lt"/>
                <a:cs typeface="+mn-lt"/>
              </a:rPr>
              <a:t> у </a:t>
            </a:r>
            <a:r>
              <a:rPr lang="ru" dirty="0" err="1">
                <a:latin typeface="Calibri Light"/>
                <a:ea typeface="+mn-lt"/>
                <a:cs typeface="+mn-lt"/>
              </a:rPr>
              <a:t>всіх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похідних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класах</a:t>
            </a:r>
            <a:r>
              <a:rPr lang="ru" dirty="0">
                <a:latin typeface="Calibri Light"/>
                <a:ea typeface="+mn-lt"/>
                <a:cs typeface="+mn-lt"/>
              </a:rPr>
              <a:t>. 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ea typeface="+mn-lt"/>
                <a:cs typeface="+mn-lt"/>
              </a:rPr>
              <a:t>Після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чого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масив</a:t>
            </a:r>
            <a:r>
              <a:rPr lang="ru" dirty="0">
                <a:latin typeface="Calibri Light"/>
                <a:ea typeface="+mn-lt"/>
                <a:cs typeface="+mn-lt"/>
              </a:rPr>
              <a:t> типу </a:t>
            </a:r>
            <a:r>
              <a:rPr lang="ru" dirty="0" err="1">
                <a:latin typeface="Calibri Light"/>
                <a:ea typeface="+mn-lt"/>
                <a:cs typeface="+mn-lt"/>
              </a:rPr>
              <a:t>Vehicle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який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заповніть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усіма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екземплярами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похідних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класів</a:t>
            </a:r>
            <a:r>
              <a:rPr lang="ru" dirty="0">
                <a:latin typeface="Calibri Light"/>
                <a:ea typeface="+mn-lt"/>
                <a:cs typeface="+mn-lt"/>
              </a:rPr>
              <a:t>. </a:t>
            </a:r>
            <a:r>
              <a:rPr lang="ru" dirty="0" err="1">
                <a:latin typeface="Calibri Light"/>
                <a:ea typeface="+mn-lt"/>
                <a:cs typeface="+mn-lt"/>
              </a:rPr>
              <a:t>Після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чого</a:t>
            </a:r>
            <a:r>
              <a:rPr lang="ru" dirty="0">
                <a:latin typeface="Calibri Light"/>
                <a:ea typeface="+mn-lt"/>
                <a:cs typeface="+mn-lt"/>
              </a:rPr>
              <a:t> у </a:t>
            </a:r>
            <a:r>
              <a:rPr lang="ru" dirty="0" err="1">
                <a:latin typeface="Calibri Light"/>
                <a:ea typeface="+mn-lt"/>
                <a:cs typeface="+mn-lt"/>
              </a:rPr>
              <a:t>ціклі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викличте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>
                <a:latin typeface="Calibri Light"/>
                <a:ea typeface="+mn-lt"/>
                <a:cs typeface="+mn-lt"/>
              </a:rPr>
              <a:t>обидва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методи</a:t>
            </a:r>
            <a:r>
              <a:rPr lang="ru" dirty="0">
                <a:latin typeface="Calibri Light"/>
                <a:ea typeface="+mn-lt"/>
                <a:cs typeface="+mn-lt"/>
              </a:rPr>
              <a:t>.</a:t>
            </a:r>
            <a:endParaRPr lang="ru"/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endParaRPr lang="ru" dirty="0">
              <a:latin typeface="Calibri Light"/>
              <a:cs typeface="Calibri" panose="020F0502020204030204"/>
            </a:endParaRPr>
          </a:p>
          <a:p>
            <a:pPr>
              <a:spcAft>
                <a:spcPts val="300"/>
              </a:spcAft>
              <a:buNone/>
            </a:pPr>
            <a:r>
              <a:rPr lang="uk-UA" dirty="0">
                <a:latin typeface="Calibri Light"/>
                <a:cs typeface="Calibri" panose="020F0502020204030204"/>
              </a:rPr>
              <a:t>Task3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" dirty="0">
                <a:latin typeface="Calibri Light"/>
                <a:cs typeface="Calibri" panose="020F0502020204030204"/>
              </a:rPr>
              <a:t>Використовуючи </a:t>
            </a:r>
            <a:r>
              <a:rPr lang="uk" dirty="0" err="1">
                <a:latin typeface="Calibri Light"/>
                <a:cs typeface="Calibri" panose="020F0502020204030204"/>
              </a:rPr>
              <a:t>Visual</a:t>
            </a:r>
            <a:r>
              <a:rPr lang="uk" dirty="0">
                <a:latin typeface="Calibri Light"/>
                <a:cs typeface="Calibri" panose="020F0502020204030204"/>
              </a:rPr>
              <a:t> </a:t>
            </a:r>
            <a:r>
              <a:rPr lang="uk" dirty="0" err="1">
                <a:latin typeface="Calibri Light"/>
                <a:cs typeface="Calibri" panose="020F0502020204030204"/>
              </a:rPr>
              <a:t>Studio</a:t>
            </a:r>
            <a:r>
              <a:rPr lang="uk" dirty="0">
                <a:latin typeface="Calibri Light"/>
                <a:cs typeface="Calibri" panose="020F0502020204030204"/>
              </a:rPr>
              <a:t>, створіть проект за шаблоном </a:t>
            </a:r>
            <a:r>
              <a:rPr lang="uk" dirty="0" err="1">
                <a:latin typeface="Calibri Light"/>
                <a:cs typeface="Calibri" panose="020F0502020204030204"/>
              </a:rPr>
              <a:t>Console</a:t>
            </a:r>
            <a:r>
              <a:rPr lang="uk" dirty="0">
                <a:latin typeface="Calibri Light"/>
                <a:cs typeface="Calibri" panose="020F0502020204030204"/>
              </a:rPr>
              <a:t> </a:t>
            </a:r>
            <a:r>
              <a:rPr lang="uk" dirty="0" err="1">
                <a:latin typeface="Calibri Light"/>
                <a:cs typeface="Calibri" panose="020F0502020204030204"/>
              </a:rPr>
              <a:t>Application</a:t>
            </a:r>
            <a:r>
              <a:rPr lang="uk" dirty="0">
                <a:latin typeface="Calibri Light"/>
                <a:cs typeface="Calibri" panose="020F0502020204030204"/>
              </a:rPr>
              <a:t>,  назвіть його Lesson011_Task3.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cs typeface="Calibri" panose="020F0502020204030204"/>
              </a:rPr>
              <a:t>Базуючись</a:t>
            </a:r>
            <a:r>
              <a:rPr lang="ru" dirty="0">
                <a:latin typeface="Calibri Light"/>
                <a:cs typeface="Calibri" panose="020F0502020204030204"/>
              </a:rPr>
              <a:t> на </a:t>
            </a:r>
            <a:r>
              <a:rPr lang="ru" dirty="0" err="1">
                <a:latin typeface="Calibri Light"/>
                <a:cs typeface="Calibri" panose="020F0502020204030204"/>
              </a:rPr>
              <a:t>попередній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cs typeface="Calibri" panose="020F0502020204030204"/>
              </a:rPr>
              <a:t>програмі</a:t>
            </a:r>
            <a:r>
              <a:rPr lang="ru" dirty="0">
                <a:latin typeface="Calibri Light"/>
                <a:cs typeface="Calibri" panose="020F0502020204030204"/>
              </a:rPr>
              <a:t>, </a:t>
            </a:r>
            <a:r>
              <a:rPr lang="ru" dirty="0" err="1">
                <a:latin typeface="Calibri Light"/>
                <a:cs typeface="Calibri" panose="020F0502020204030204"/>
              </a:rPr>
              <a:t>створіть</a:t>
            </a:r>
            <a:r>
              <a:rPr lang="ru" dirty="0">
                <a:latin typeface="Calibri Light"/>
                <a:cs typeface="Calibri" panose="020F0502020204030204"/>
              </a:rPr>
              <a:t> </a:t>
            </a:r>
            <a:r>
              <a:rPr lang="ru" dirty="0" err="1">
                <a:latin typeface="Calibri Light"/>
                <a:cs typeface="Calibri" panose="020F0502020204030204"/>
              </a:rPr>
              <a:t>клас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Garage</a:t>
            </a:r>
            <a:r>
              <a:rPr lang="ru" dirty="0">
                <a:latin typeface="Calibri Light"/>
                <a:ea typeface="+mn-lt"/>
                <a:cs typeface="+mn-lt"/>
              </a:rPr>
              <a:t> у </a:t>
            </a:r>
            <a:r>
              <a:rPr lang="ru" dirty="0" err="1">
                <a:latin typeface="Calibri Light"/>
                <a:ea typeface="+mn-lt"/>
                <a:cs typeface="+mn-lt"/>
              </a:rPr>
              <a:t>яому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>
                <a:latin typeface="Calibri Light"/>
                <a:ea typeface="+mn-lt"/>
                <a:cs typeface="+mn-lt"/>
              </a:rPr>
              <a:t> поле vehicles типу </a:t>
            </a:r>
            <a:r>
              <a:rPr lang="ru" dirty="0" err="1">
                <a:latin typeface="Calibri Light"/>
                <a:ea typeface="+mn-lt"/>
                <a:cs typeface="+mn-lt"/>
              </a:rPr>
              <a:t>масив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Vehicle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коструктор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який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приймає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масив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Vehicle</a:t>
            </a:r>
            <a:r>
              <a:rPr lang="ru" dirty="0">
                <a:latin typeface="Calibri Light"/>
                <a:ea typeface="+mn-lt"/>
                <a:cs typeface="+mn-lt"/>
              </a:rPr>
              <a:t> і</a:t>
            </a:r>
            <a:r>
              <a:rPr lang="ru" dirty="0">
                <a:latin typeface="Calibri Light"/>
                <a:cs typeface="Calibri"/>
              </a:rPr>
              <a:t> </a:t>
            </a:r>
            <a:r>
              <a:rPr lang="ru" dirty="0" err="1">
                <a:latin typeface="Calibri Light"/>
                <a:cs typeface="Calibri"/>
              </a:rPr>
              <a:t>присвоює</a:t>
            </a:r>
            <a:r>
              <a:rPr lang="ru" dirty="0">
                <a:latin typeface="Calibri Light"/>
                <a:cs typeface="Calibri"/>
              </a:rPr>
              <a:t> </a:t>
            </a:r>
            <a:r>
              <a:rPr lang="ru" dirty="0" err="1">
                <a:latin typeface="Calibri Light"/>
                <a:cs typeface="Calibri"/>
              </a:rPr>
              <a:t>його</a:t>
            </a:r>
            <a:r>
              <a:rPr lang="ru" dirty="0">
                <a:latin typeface="Calibri Light"/>
                <a:cs typeface="Calibri"/>
              </a:rPr>
              <a:t> у </a:t>
            </a:r>
            <a:r>
              <a:rPr lang="ru" dirty="0" err="1">
                <a:latin typeface="Calibri Light"/>
                <a:cs typeface="Calibri"/>
              </a:rPr>
              <a:t>відповідне</a:t>
            </a:r>
            <a:r>
              <a:rPr lang="ru">
                <a:latin typeface="Calibri Light"/>
                <a:cs typeface="Calibri"/>
              </a:rPr>
              <a:t> поле.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cs typeface="Calibri"/>
              </a:rPr>
              <a:t>Створіть</a:t>
            </a:r>
            <a:r>
              <a:rPr lang="ru" dirty="0">
                <a:latin typeface="Calibri Light"/>
                <a:cs typeface="Calibri"/>
              </a:rPr>
              <a:t> метод </a:t>
            </a:r>
            <a:r>
              <a:rPr lang="ru" dirty="0" err="1">
                <a:latin typeface="Calibri Light"/>
                <a:cs typeface="Calibri"/>
              </a:rPr>
              <a:t>Vehicle</a:t>
            </a:r>
            <a:r>
              <a:rPr lang="ru" dirty="0">
                <a:latin typeface="Calibri Light"/>
                <a:cs typeface="Calibri"/>
              </a:rPr>
              <a:t> </a:t>
            </a:r>
            <a:r>
              <a:rPr lang="ru" dirty="0" err="1">
                <a:latin typeface="Calibri Light"/>
                <a:cs typeface="Calibri"/>
              </a:rPr>
              <a:t>GetVehicle</a:t>
            </a:r>
            <a:r>
              <a:rPr lang="ru" dirty="0">
                <a:latin typeface="Calibri Light"/>
                <a:cs typeface="Calibri"/>
              </a:rPr>
              <a:t>(</a:t>
            </a:r>
            <a:r>
              <a:rPr lang="ru" dirty="0" err="1">
                <a:latin typeface="Calibri Light"/>
                <a:cs typeface="Calibri"/>
              </a:rPr>
              <a:t>int</a:t>
            </a:r>
            <a:r>
              <a:rPr lang="ru" dirty="0">
                <a:latin typeface="Calibri Light"/>
                <a:cs typeface="Calibri"/>
              </a:rPr>
              <a:t> </a:t>
            </a:r>
            <a:r>
              <a:rPr lang="ru" dirty="0" err="1">
                <a:latin typeface="Calibri Light"/>
                <a:cs typeface="Calibri"/>
              </a:rPr>
              <a:t>index</a:t>
            </a:r>
            <a:r>
              <a:rPr lang="ru" dirty="0">
                <a:latin typeface="Calibri Light"/>
                <a:cs typeface="Calibri"/>
              </a:rPr>
              <a:t>) </a:t>
            </a:r>
            <a:r>
              <a:rPr lang="ru" dirty="0" err="1">
                <a:latin typeface="Calibri Light"/>
                <a:cs typeface="Calibri"/>
              </a:rPr>
              <a:t>який</a:t>
            </a:r>
            <a:r>
              <a:rPr lang="ru" dirty="0">
                <a:latin typeface="Calibri Light"/>
                <a:cs typeface="Calibri"/>
              </a:rPr>
              <a:t> буде </a:t>
            </a:r>
            <a:r>
              <a:rPr lang="ru" dirty="0" err="1">
                <a:latin typeface="Calibri Light"/>
                <a:cs typeface="Calibri"/>
              </a:rPr>
              <a:t>повертати</a:t>
            </a:r>
            <a:r>
              <a:rPr lang="ru" dirty="0">
                <a:latin typeface="Calibri Light"/>
                <a:cs typeface="Calibri"/>
              </a:rPr>
              <a:t> </a:t>
            </a:r>
            <a:r>
              <a:rPr lang="ru" dirty="0" err="1">
                <a:latin typeface="Calibri Light"/>
                <a:cs typeface="Calibri"/>
              </a:rPr>
              <a:t>конкретний</a:t>
            </a:r>
            <a:r>
              <a:rPr lang="ru" dirty="0">
                <a:latin typeface="Calibri Light"/>
                <a:cs typeface="Calibri"/>
              </a:rPr>
              <a:t> </a:t>
            </a:r>
            <a:r>
              <a:rPr lang="ru" dirty="0" err="1">
                <a:latin typeface="Calibri Light"/>
                <a:cs typeface="Calibri"/>
              </a:rPr>
              <a:t>Vehicle</a:t>
            </a:r>
            <a:r>
              <a:rPr lang="ru" dirty="0">
                <a:latin typeface="Calibri Light"/>
                <a:cs typeface="Calibri"/>
              </a:rPr>
              <a:t> по </a:t>
            </a:r>
            <a:r>
              <a:rPr lang="ru" dirty="0" err="1">
                <a:latin typeface="Calibri Light"/>
                <a:cs typeface="Calibri"/>
              </a:rPr>
              <a:t>індексу</a:t>
            </a:r>
            <a:r>
              <a:rPr lang="ru" dirty="0">
                <a:latin typeface="Calibri Light"/>
                <a:cs typeface="Calibri"/>
              </a:rPr>
              <a:t>, і </a:t>
            </a:r>
            <a:r>
              <a:rPr lang="ru" dirty="0" err="1">
                <a:latin typeface="Calibri Light"/>
                <a:cs typeface="Calibri"/>
              </a:rPr>
              <a:t>видаляти</a:t>
            </a:r>
            <a:r>
              <a:rPr lang="ru" dirty="0">
                <a:latin typeface="Calibri Light"/>
                <a:cs typeface="Calibri"/>
              </a:rPr>
              <a:t> </a:t>
            </a:r>
            <a:r>
              <a:rPr lang="ru" dirty="0" err="1">
                <a:latin typeface="Calibri Light"/>
                <a:cs typeface="Calibri"/>
              </a:rPr>
              <a:t>його</a:t>
            </a:r>
            <a:r>
              <a:rPr lang="ru">
                <a:latin typeface="Calibri Light"/>
                <a:cs typeface="Calibri"/>
              </a:rPr>
              <a:t> з гаражу</a:t>
            </a:r>
            <a:r>
              <a:rPr lang="ru" dirty="0">
                <a:latin typeface="Calibri Light"/>
                <a:cs typeface="Calibri"/>
              </a:rPr>
              <a:t>.</a:t>
            </a:r>
            <a:endParaRPr lang="ru">
              <a:latin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cs typeface="Calibri Light"/>
              </a:rPr>
              <a:t>Створіть</a:t>
            </a:r>
            <a:r>
              <a:rPr lang="ru" dirty="0">
                <a:latin typeface="Calibri Light"/>
                <a:cs typeface="Calibri Light"/>
              </a:rPr>
              <a:t> метод </a:t>
            </a:r>
            <a:r>
              <a:rPr lang="ru" dirty="0" err="1">
                <a:latin typeface="Calibri Light"/>
                <a:cs typeface="Calibri Light"/>
              </a:rPr>
              <a:t>void</a:t>
            </a:r>
            <a:r>
              <a:rPr lang="ru" dirty="0">
                <a:latin typeface="Calibri Light"/>
                <a:cs typeface="Calibri Light"/>
              </a:rPr>
              <a:t> </a:t>
            </a:r>
            <a:r>
              <a:rPr lang="ru" dirty="0" err="1">
                <a:latin typeface="Calibri Light"/>
                <a:cs typeface="Calibri Light"/>
              </a:rPr>
              <a:t>SetVehicle</a:t>
            </a:r>
            <a:r>
              <a:rPr lang="ru" dirty="0">
                <a:latin typeface="Calibri Light"/>
                <a:cs typeface="Calibri Light"/>
              </a:rPr>
              <a:t>(</a:t>
            </a:r>
            <a:r>
              <a:rPr lang="ru" dirty="0" err="1">
                <a:latin typeface="Calibri Light"/>
                <a:cs typeface="Calibri Light"/>
              </a:rPr>
              <a:t>int</a:t>
            </a:r>
            <a:r>
              <a:rPr lang="ru" dirty="0">
                <a:latin typeface="Calibri Light"/>
                <a:cs typeface="Calibri Light"/>
              </a:rPr>
              <a:t> </a:t>
            </a:r>
            <a:r>
              <a:rPr lang="ru" dirty="0" err="1">
                <a:latin typeface="Calibri Light"/>
                <a:cs typeface="Calibri Light"/>
              </a:rPr>
              <a:t>index</a:t>
            </a:r>
            <a:r>
              <a:rPr lang="ru" dirty="0">
                <a:latin typeface="Calibri Light"/>
                <a:cs typeface="Calibri Light"/>
              </a:rPr>
              <a:t>, </a:t>
            </a:r>
            <a:r>
              <a:rPr lang="ru" dirty="0" err="1">
                <a:latin typeface="Calibri"/>
                <a:cs typeface="Calibri"/>
              </a:rPr>
              <a:t>Vehicle</a:t>
            </a:r>
            <a:r>
              <a:rPr lang="ru" dirty="0">
                <a:latin typeface="Calibri"/>
                <a:cs typeface="Calibri"/>
              </a:rPr>
              <a:t>  </a:t>
            </a:r>
            <a:r>
              <a:rPr lang="ru" dirty="0" err="1">
                <a:latin typeface="Calibri"/>
                <a:cs typeface="Calibri"/>
              </a:rPr>
              <a:t>vehicle</a:t>
            </a:r>
            <a:r>
              <a:rPr lang="ru" dirty="0">
                <a:ea typeface="+mn-lt"/>
                <a:cs typeface="+mn-lt"/>
              </a:rPr>
              <a:t> </a:t>
            </a:r>
            <a:r>
              <a:rPr lang="ru" dirty="0">
                <a:latin typeface="Calibri Light"/>
                <a:ea typeface="+mn-lt"/>
                <a:cs typeface="Calibri Light"/>
              </a:rPr>
              <a:t>) </a:t>
            </a:r>
            <a:r>
              <a:rPr lang="ru" dirty="0" err="1">
                <a:latin typeface="Calibri Light"/>
                <a:ea typeface="+mn-lt"/>
                <a:cs typeface="Calibri Light"/>
              </a:rPr>
              <a:t>який</a:t>
            </a:r>
            <a:r>
              <a:rPr lang="ru" dirty="0">
                <a:latin typeface="Calibri Light"/>
                <a:ea typeface="+mn-lt"/>
                <a:cs typeface="Calibri Light"/>
              </a:rPr>
              <a:t> буде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додавати</a:t>
            </a:r>
            <a:r>
              <a:rPr lang="ru" dirty="0">
                <a:latin typeface="Calibri Light"/>
                <a:ea typeface="+mn-lt"/>
                <a:cs typeface="Calibri Light"/>
              </a:rPr>
              <a:t> 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конкретний</a:t>
            </a:r>
            <a:r>
              <a:rPr lang="ru" dirty="0">
                <a:latin typeface="Calibri Light"/>
                <a:ea typeface="+mn-lt"/>
                <a:cs typeface="Calibri Light"/>
              </a:rPr>
              <a:t> </a:t>
            </a:r>
            <a:r>
              <a:rPr lang="ru" dirty="0" err="1">
                <a:latin typeface="Calibri Light"/>
                <a:ea typeface="+mn-lt"/>
                <a:cs typeface="Calibri Light"/>
              </a:rPr>
              <a:t>Vehicle</a:t>
            </a:r>
            <a:r>
              <a:rPr lang="ru" dirty="0">
                <a:latin typeface="Calibri Light"/>
                <a:ea typeface="+mn-lt"/>
                <a:cs typeface="Calibri Light"/>
              </a:rPr>
              <a:t> по </a:t>
            </a:r>
            <a:r>
              <a:rPr lang="ru" dirty="0" err="1">
                <a:latin typeface="Calibri Light"/>
                <a:ea typeface="+mn-lt"/>
                <a:cs typeface="Calibri Light"/>
              </a:rPr>
              <a:t>індексу</a:t>
            </a:r>
            <a:r>
              <a:rPr lang="ru">
                <a:latin typeface="Calibri Light"/>
                <a:ea typeface="+mn-lt"/>
                <a:cs typeface="Calibri Light"/>
              </a:rPr>
              <a:t> у гараж.</a:t>
            </a:r>
            <a:endParaRPr lang="ru">
              <a:cs typeface="Calibri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ea typeface="+mn-lt"/>
                <a:cs typeface="Calibri Light"/>
              </a:rPr>
              <a:t>Виконайте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перевірку</a:t>
            </a:r>
            <a:r>
              <a:rPr lang="ru" dirty="0">
                <a:latin typeface="Calibri Light"/>
                <a:ea typeface="+mn-lt"/>
                <a:cs typeface="Calibri Light"/>
              </a:rPr>
              <a:t> у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двох</a:t>
            </a:r>
            <a:r>
              <a:rPr lang="ru" dirty="0">
                <a:latin typeface="Calibri Light"/>
                <a:ea typeface="+mn-lt"/>
                <a:cs typeface="Calibri Light"/>
              </a:rPr>
              <a:t> методах на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наявність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машини</a:t>
            </a:r>
            <a:r>
              <a:rPr lang="ru" dirty="0">
                <a:latin typeface="Calibri Light"/>
                <a:ea typeface="+mn-lt"/>
                <a:cs typeface="Calibri Light"/>
              </a:rPr>
              <a:t> у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гаражі</a:t>
            </a:r>
            <a:r>
              <a:rPr lang="ru" dirty="0">
                <a:latin typeface="Calibri Light"/>
                <a:ea typeface="+mn-lt"/>
                <a:cs typeface="Calibri Light"/>
              </a:rPr>
              <a:t> за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конкретним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місцем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Calibri Light"/>
              </a:rPr>
              <a:t>і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виведіть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відповідне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повідомлення</a:t>
            </a:r>
            <a:r>
              <a:rPr lang="ru" dirty="0">
                <a:latin typeface="Calibri Light"/>
                <a:ea typeface="+mn-lt"/>
                <a:cs typeface="Calibri Light"/>
              </a:rPr>
              <a:t> на </a:t>
            </a:r>
            <a:r>
              <a:rPr lang="ru">
                <a:latin typeface="Calibri Light"/>
                <a:ea typeface="+mn-lt"/>
                <a:cs typeface="Calibri Light"/>
              </a:rPr>
              <a:t>екран.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err="1">
                <a:latin typeface="Calibri Light"/>
                <a:ea typeface="+mn-lt"/>
                <a:cs typeface="Calibri Light"/>
              </a:rPr>
              <a:t>Після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err="1">
                <a:latin typeface="Calibri Light"/>
                <a:ea typeface="+mn-lt"/>
                <a:cs typeface="Calibri Light"/>
              </a:rPr>
              <a:t>отримання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err="1">
                <a:latin typeface="Calibri Light"/>
                <a:ea typeface="+mn-lt"/>
                <a:cs typeface="Calibri Light"/>
              </a:rPr>
              <a:t>машини</a:t>
            </a:r>
            <a:r>
              <a:rPr lang="ru" dirty="0">
                <a:latin typeface="Calibri Light"/>
                <a:ea typeface="+mn-lt"/>
                <a:cs typeface="Calibri Light"/>
              </a:rPr>
              <a:t> з гаражу </a:t>
            </a:r>
            <a:r>
              <a:rPr lang="ru" err="1">
                <a:latin typeface="Calibri Light"/>
                <a:ea typeface="+mn-lt"/>
                <a:cs typeface="Calibri Light"/>
              </a:rPr>
              <a:t>запустіть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err="1">
                <a:latin typeface="Calibri Light"/>
                <a:ea typeface="+mn-lt"/>
                <a:cs typeface="Calibri Light"/>
              </a:rPr>
              <a:t>її</a:t>
            </a:r>
            <a:r>
              <a:rPr lang="ru">
                <a:latin typeface="Calibri Light"/>
                <a:ea typeface="+mn-lt"/>
                <a:cs typeface="Calibri Light"/>
              </a:rPr>
              <a:t> і зупиніть.</a:t>
            </a:r>
            <a:endParaRPr lang="ru" dirty="0">
              <a:latin typeface="Calibri Light"/>
              <a:ea typeface="+mn-lt"/>
              <a:cs typeface="Calibri Light"/>
            </a:endParaRPr>
          </a:p>
          <a:p>
            <a:pPr>
              <a:spcAft>
                <a:spcPts val="300"/>
              </a:spcAft>
              <a:buNone/>
            </a:pPr>
            <a:endParaRPr lang="uk-UA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uk-UA">
                <a:latin typeface="Calibri Light"/>
                <a:cs typeface="Calibri" panose="020F0502020204030204"/>
              </a:rPr>
              <a:t>+</a:t>
            </a:r>
            <a:endParaRPr lang="uk-UA" dirty="0">
              <a:latin typeface="Calibri Light"/>
              <a:cs typeface="Calibri" panose="020F0502020204030204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dirty="0">
              <a:latin typeface="Calibri Light"/>
              <a:cs typeface="Calibri" panose="020F0502020204030204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dirty="0">
              <a:latin typeface="Calibri Light"/>
              <a:cs typeface="Calibri" panose="020F0502020204030204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dirty="0">
              <a:latin typeface="Calibri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065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808E-5DFD-457C-A4D0-2E7C29EB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309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Наслідування / </a:t>
            </a:r>
            <a:r>
              <a:rPr lang="uk-UA" sz="3200" err="1">
                <a:latin typeface="Calibri"/>
                <a:cs typeface="Calibri"/>
              </a:rPr>
              <a:t>Inheritance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34E63D4-E180-41EC-A9B8-5AF1DC49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476"/>
            <a:ext cx="10515600" cy="4965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Наслідування - це механізм об'єктно-орієнтованого програмування (поряд з інкапсуляцією, поліморфізмом і абстракцією), що дозволяє створити новий клас на основі вже існуючого (батьківського), при цьому властивості і функціональність батьківського класу </a:t>
            </a:r>
            <a:r>
              <a:rPr lang="uk-UA" sz="2000" dirty="0" err="1">
                <a:ea typeface="+mn-lt"/>
                <a:cs typeface="+mn-lt"/>
              </a:rPr>
              <a:t>наслідуються</a:t>
            </a:r>
            <a:r>
              <a:rPr lang="uk-UA" sz="2000" dirty="0">
                <a:ea typeface="+mn-lt"/>
                <a:cs typeface="+mn-lt"/>
              </a:rPr>
              <a:t> новим класом.</a:t>
            </a:r>
            <a:endParaRPr lang="uk-UA" sz="2000" dirty="0">
              <a:cs typeface="Calibri"/>
            </a:endParaRPr>
          </a:p>
        </p:txBody>
      </p:sp>
      <p:pic>
        <p:nvPicPr>
          <p:cNvPr id="7" name="Рисунок 7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4D992476-D4AB-4A7A-B22E-ED72C0D5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88" y="2421864"/>
            <a:ext cx="5131558" cy="4050062"/>
          </a:xfrm>
          <a:prstGeom prst="rect">
            <a:avLst/>
          </a:prstGeom>
        </p:spPr>
      </p:pic>
      <p:pic>
        <p:nvPicPr>
          <p:cNvPr id="8" name="Рисунок 8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91E673D2-6DAF-40E8-AD98-C3AD8686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04" y="3158105"/>
            <a:ext cx="2807316" cy="22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1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306CE-B728-4D41-9483-C1881B5C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669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Calibri"/>
              </a:rPr>
              <a:t>Переваги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Advantages</a:t>
            </a:r>
            <a:r>
              <a:rPr lang="uk-UA" sz="3200" dirty="0">
                <a:latin typeface="Calibri"/>
                <a:ea typeface="+mj-lt"/>
                <a:cs typeface="+mj-lt"/>
              </a:rPr>
              <a:t> 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59C7628-70CB-4DF3-AC60-9CE93732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689"/>
            <a:ext cx="10515600" cy="5032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2000" dirty="0">
                <a:ea typeface="+mn-lt"/>
                <a:cs typeface="+mn-lt"/>
              </a:rPr>
              <a:t>Наслідування сприяє повторному використанню. Таким чином зменшується написання коду. Коли клас успадковує або наслідує інший клас, він може отримати доступ до всіх функціональних можливостей батьківського класу.</a:t>
            </a:r>
            <a:endParaRPr lang="uk-UA" sz="2000" dirty="0">
              <a:cs typeface="Calibri" panose="020F0502020204030204"/>
            </a:endParaRPr>
          </a:p>
          <a:p>
            <a:r>
              <a:rPr lang="uk-UA" sz="2000" dirty="0">
                <a:ea typeface="+mn-lt"/>
                <a:cs typeface="+mn-lt"/>
              </a:rPr>
              <a:t>Оскільки існуючий код повторно використовується, це призводить до менших витрат на розробку та обслуговування.</a:t>
            </a:r>
            <a:endParaRPr lang="uk-UA" sz="2000" dirty="0">
              <a:cs typeface="Calibri" panose="020F0502020204030204"/>
            </a:endParaRPr>
          </a:p>
          <a:p>
            <a:r>
              <a:rPr lang="uk-UA" sz="2000" dirty="0">
                <a:ea typeface="+mn-lt"/>
                <a:cs typeface="+mn-lt"/>
              </a:rPr>
              <a:t>Наслідування покращує майбутнє розширення коду.</a:t>
            </a:r>
            <a:endParaRPr lang="uk-UA" sz="2000" dirty="0">
              <a:cs typeface="Calibri" panose="020F0502020204030204"/>
            </a:endParaRPr>
          </a:p>
          <a:p>
            <a:r>
              <a:rPr lang="uk-UA" sz="2000" dirty="0">
                <a:ea typeface="+mn-lt"/>
                <a:cs typeface="+mn-lt"/>
              </a:rPr>
              <a:t>Надійність. Код базового класу буде вже протестований і налагоджений.</a:t>
            </a:r>
          </a:p>
          <a:p>
            <a:endParaRPr lang="uk-UA" sz="2000" dirty="0">
              <a:ea typeface="+mn-lt"/>
              <a:cs typeface="+mn-lt"/>
            </a:endParaRPr>
          </a:p>
          <a:p>
            <a:r>
              <a:rPr lang="uk-UA" sz="2000" dirty="0">
                <a:ea typeface="+mn-lt"/>
                <a:cs typeface="+mn-lt"/>
              </a:rPr>
              <a:t>Наслідування сприяє створенню бібліотек класів.</a:t>
            </a:r>
          </a:p>
          <a:p>
            <a:r>
              <a:rPr lang="uk-UA" sz="2000" dirty="0">
                <a:cs typeface="Calibri" panose="020F0502020204030204"/>
              </a:rPr>
              <a:t>Наслідування змушує підкласи слідувати стандартному інтерфейсу.</a:t>
            </a:r>
          </a:p>
        </p:txBody>
      </p:sp>
    </p:spTree>
    <p:extLst>
      <p:ext uri="{BB962C8B-B14F-4D97-AF65-F5344CB8AC3E}">
        <p14:creationId xmlns:p14="http://schemas.microsoft.com/office/powerpoint/2010/main" val="215541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57586-A420-4457-8DF6-B0767DBC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37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Наслідування 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BDE0BA4-38E6-48B6-938E-A6FC6D43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999"/>
            <a:ext cx="10515600" cy="51019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Використання ключового слово </a:t>
            </a:r>
            <a:r>
              <a:rPr lang="uk-UA" sz="2000">
                <a:solidFill>
                  <a:schemeClr val="accent1"/>
                </a:solidFill>
                <a:ea typeface="+mn-lt"/>
                <a:cs typeface="+mn-lt"/>
              </a:rPr>
              <a:t>base </a:t>
            </a:r>
            <a:r>
              <a:rPr lang="uk-UA" sz="2000">
                <a:solidFill>
                  <a:srgbClr val="000000"/>
                </a:solidFill>
                <a:ea typeface="+mn-lt"/>
                <a:cs typeface="+mn-lt"/>
              </a:rPr>
              <a:t>дозволяє </a:t>
            </a:r>
            <a:r>
              <a:rPr lang="uk-UA" sz="2000">
                <a:ea typeface="+mn-lt"/>
                <a:cs typeface="+mn-lt"/>
              </a:rPr>
              <a:t>викликати конструктор базового класу.</a:t>
            </a:r>
            <a:endParaRPr lang="uk-UA" sz="2000"/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06AA5ACA-F96B-4BBB-996F-BC5018DF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34" y="2457130"/>
            <a:ext cx="7121855" cy="32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0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1BDE1-A465-404E-B0DE-6C33FB65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817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Інкапсуляція / </a:t>
            </a:r>
            <a:r>
              <a:rPr lang="uk-UA" sz="3200">
                <a:latin typeface="Calibri"/>
                <a:ea typeface="+mj-lt"/>
                <a:cs typeface="Calibri"/>
              </a:rPr>
              <a:t>E</a:t>
            </a:r>
            <a:r>
              <a:rPr lang="uk-UA" sz="3200">
                <a:latin typeface="Calibri"/>
                <a:ea typeface="+mj-lt"/>
                <a:cs typeface="+mj-lt"/>
              </a:rPr>
              <a:t>ncapsulation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056C17A-D3EB-4C43-A4D0-986410E2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491"/>
            <a:ext cx="10515600" cy="5056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>
                <a:ea typeface="+mn-lt"/>
                <a:cs typeface="+mn-lt"/>
              </a:rPr>
              <a:t>Інкапсуляція - це приховування реалізації членів класу.</a:t>
            </a:r>
            <a:endParaRPr lang="uk-UA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По-іншому інкапсуляція - це захисний щит, який запобігає доступу до даних, кодом поза цим щитом.</a:t>
            </a:r>
            <a:endParaRPr lang="uk-UA">
              <a:cs typeface="Calibri" panose="020F0502020204030204"/>
            </a:endParaRP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Інкапсуляція досягається використовуючи модифікатори доступу.</a:t>
            </a:r>
            <a:endParaRPr lang="uk-UA" sz="2000">
              <a:cs typeface="Calibri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A1380-4A55-4D46-8FD3-9130CE8AB62D}"/>
              </a:ext>
            </a:extLst>
          </p:cNvPr>
          <p:cNvSpPr txBox="1"/>
          <p:nvPr/>
        </p:nvSpPr>
        <p:spPr>
          <a:xfrm>
            <a:off x="2269112" y="5516335"/>
            <a:ext cx="87140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>
                <a:solidFill>
                  <a:srgbClr val="C00000"/>
                </a:solidFill>
                <a:cs typeface="Segoe UI"/>
              </a:rPr>
              <a:t>Ніколи не слід робити поля відкритими, це поганий стиль.</a:t>
            </a:r>
            <a:r>
              <a:rPr lang="en-US" sz="1600" dirty="0">
                <a:solidFill>
                  <a:srgbClr val="C00000"/>
                </a:solidFill>
                <a:cs typeface="Segoe UI"/>
              </a:rPr>
              <a:t>​</a:t>
            </a:r>
          </a:p>
          <a:p>
            <a:r>
              <a:rPr lang="uk-UA" sz="1600" dirty="0">
                <a:solidFill>
                  <a:srgbClr val="C00000"/>
                </a:solidFill>
                <a:cs typeface="Segoe UI"/>
              </a:rPr>
              <a:t>Для звернення до поля, рекомендується використовувати методи доступу </a:t>
            </a:r>
            <a:r>
              <a:rPr lang="uk-UA" sz="1600" dirty="0" err="1">
                <a:solidFill>
                  <a:schemeClr val="accent1"/>
                </a:solidFill>
                <a:cs typeface="Segoe UI"/>
              </a:rPr>
              <a:t>get</a:t>
            </a:r>
            <a:r>
              <a:rPr lang="uk-UA" sz="1600" dirty="0">
                <a:solidFill>
                  <a:schemeClr val="accent1"/>
                </a:solidFill>
                <a:cs typeface="Segoe UI"/>
              </a:rPr>
              <a:t> </a:t>
            </a:r>
            <a:r>
              <a:rPr lang="uk-UA" sz="1600" dirty="0">
                <a:solidFill>
                  <a:srgbClr val="C00000"/>
                </a:solidFill>
                <a:cs typeface="Segoe UI"/>
              </a:rPr>
              <a:t>і </a:t>
            </a:r>
            <a:r>
              <a:rPr lang="uk-UA" sz="1600" dirty="0" err="1">
                <a:solidFill>
                  <a:schemeClr val="accent1"/>
                </a:solidFill>
                <a:cs typeface="Segoe UI"/>
              </a:rPr>
              <a:t>set</a:t>
            </a:r>
            <a:r>
              <a:rPr lang="uk-UA" sz="1600" dirty="0">
                <a:solidFill>
                  <a:srgbClr val="C00000"/>
                </a:solidFill>
                <a:cs typeface="Segoe UI"/>
              </a:rPr>
              <a:t>.</a:t>
            </a:r>
          </a:p>
        </p:txBody>
      </p:sp>
      <p:pic>
        <p:nvPicPr>
          <p:cNvPr id="6" name="Рисунок 6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1A1EE6B6-E95E-4541-AB06-DEFCD61D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41" y="5518380"/>
            <a:ext cx="596884" cy="507181"/>
          </a:xfrm>
          <a:prstGeom prst="rect">
            <a:avLst/>
          </a:prstGeom>
        </p:spPr>
      </p:pic>
      <p:pic>
        <p:nvPicPr>
          <p:cNvPr id="5" name="Рисунок 6" descr="Зображення, що містить їжа&#10;&#10;Опис створено автоматично">
            <a:extLst>
              <a:ext uri="{FF2B5EF4-FFF2-40B4-BE49-F238E27FC236}">
                <a16:creationId xmlns:a16="http://schemas.microsoft.com/office/drawing/2014/main" id="{792186C7-8A16-4F0D-BBDC-01DC5742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521" y="-210061"/>
            <a:ext cx="2743200" cy="1823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BE3C3F-A432-4A8D-8C0F-78976461205F}"/>
              </a:ext>
            </a:extLst>
          </p:cNvPr>
          <p:cNvSpPr txBox="1"/>
          <p:nvPr/>
        </p:nvSpPr>
        <p:spPr>
          <a:xfrm>
            <a:off x="881974" y="2795080"/>
            <a:ext cx="10890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sz="1400" dirty="0">
                <a:hlinkClick r:id="rId4"/>
              </a:rPr>
              <a:t>public</a:t>
            </a:r>
            <a:r>
              <a:rPr lang="af-ZA" sz="1400" dirty="0">
                <a:ea typeface="+mn-lt"/>
                <a:cs typeface="+mn-lt"/>
              </a:rPr>
              <a:t>       </a:t>
            </a:r>
            <a:r>
              <a:rPr lang="af-ZA" sz="1400" dirty="0">
                <a:hlinkClick r:id="rId5"/>
              </a:rPr>
              <a:t>private</a:t>
            </a:r>
            <a:r>
              <a:rPr lang="af-ZA" sz="1400" dirty="0"/>
              <a:t>     </a:t>
            </a:r>
            <a:r>
              <a:rPr lang="af-ZA" sz="1400" dirty="0">
                <a:ea typeface="+mn-lt"/>
                <a:cs typeface="+mn-lt"/>
              </a:rPr>
              <a:t>   </a:t>
            </a:r>
            <a:r>
              <a:rPr lang="af-ZA" sz="1400" dirty="0">
                <a:hlinkClick r:id="rId6"/>
              </a:rPr>
              <a:t>protected</a:t>
            </a:r>
            <a:r>
              <a:rPr lang="af-ZA" sz="1400" dirty="0"/>
              <a:t>        </a:t>
            </a:r>
            <a:r>
              <a:rPr lang="af-ZA" sz="1400" dirty="0">
                <a:hlinkClick r:id="rId7"/>
              </a:rPr>
              <a:t>internal</a:t>
            </a:r>
            <a:r>
              <a:rPr lang="af-ZA" sz="1400" dirty="0"/>
              <a:t> </a:t>
            </a:r>
            <a:r>
              <a:rPr lang="af-ZA" sz="1400" dirty="0">
                <a:ea typeface="+mn-lt"/>
                <a:cs typeface="+mn-lt"/>
              </a:rPr>
              <a:t>       </a:t>
            </a:r>
            <a:r>
              <a:rPr lang="af-ZA" sz="1400" dirty="0">
                <a:hlinkClick r:id="rId8"/>
              </a:rPr>
              <a:t>protected internal</a:t>
            </a:r>
            <a:r>
              <a:rPr lang="af-ZA" sz="1400" dirty="0"/>
              <a:t>        </a:t>
            </a:r>
            <a:r>
              <a:rPr lang="af-ZA" sz="1400" dirty="0">
                <a:hlinkClick r:id="rId9"/>
              </a:rPr>
              <a:t>private protected</a:t>
            </a:r>
            <a:r>
              <a:rPr lang="af-ZA" sz="1400" dirty="0"/>
              <a:t>        </a:t>
            </a:r>
            <a:endParaRPr lang="af-ZA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98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08C70-3398-42E6-A52A-4274F0E2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310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+mj-lt"/>
              </a:rPr>
              <a:t>Модифікатори доступу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7C5F3-F427-4EE9-9030-6331DDC1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611"/>
            <a:ext cx="10515600" cy="5022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uk-UA" sz="2000">
                <a:ea typeface="+mn-lt"/>
                <a:cs typeface="+mn-lt"/>
              </a:rPr>
              <a:t>Модифікатори доступу - це ключові слова, які визначають доступність члена або типу. </a:t>
            </a:r>
            <a:endParaRPr lang="uk-UA"/>
          </a:p>
          <a:p>
            <a:pPr marL="0" indent="0">
              <a:spcBef>
                <a:spcPts val="300"/>
              </a:spcBef>
              <a:buNone/>
            </a:pPr>
            <a:r>
              <a:rPr lang="uk-UA" sz="2000">
                <a:ea typeface="+mn-lt"/>
                <a:cs typeface="+mn-lt"/>
              </a:rPr>
              <a:t>За допомогою модифікаторів доступу можна задавати різні рівні доступу до членів.</a:t>
            </a:r>
            <a:endParaRPr lang="uk-UA" sz="2000">
              <a:cs typeface="Calibri"/>
            </a:endParaRPr>
          </a:p>
          <a:p>
            <a:pPr marL="0" indent="0">
              <a:spcBef>
                <a:spcPts val="300"/>
              </a:spcBef>
              <a:buNone/>
            </a:pPr>
            <a:endParaRPr lang="uk-UA" sz="2000">
              <a:ea typeface="+mn-lt"/>
              <a:cs typeface="+mn-lt"/>
            </a:endParaRPr>
          </a:p>
          <a:p>
            <a:pPr marL="0" indent="0">
              <a:spcBef>
                <a:spcPts val="300"/>
              </a:spcBef>
              <a:buNone/>
            </a:pPr>
            <a:endParaRPr lang="uk-UA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public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                           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будь-яким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іншим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кодом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тій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же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іншій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, </a:t>
            </a:r>
            <a:r>
              <a:rPr lang="af-ZA" sz="1500" err="1">
                <a:ea typeface="+mn-lt"/>
                <a:cs typeface="+mn-lt"/>
              </a:rPr>
              <a:t>на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яку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посилається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private                         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лише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кодом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того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класу</a:t>
            </a:r>
            <a:r>
              <a:rPr lang="af-ZA" sz="1500">
                <a:ea typeface="+mn-lt"/>
                <a:cs typeface="+mn-lt"/>
              </a:rPr>
              <a:t>, у </a:t>
            </a:r>
            <a:r>
              <a:rPr lang="af-ZA" sz="1500" err="1">
                <a:ea typeface="+mn-lt"/>
                <a:cs typeface="+mn-lt"/>
              </a:rPr>
              <a:t>якому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він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оголошений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protected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                    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лише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за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допомогою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коду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того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класу</a:t>
            </a:r>
            <a:r>
              <a:rPr lang="af-ZA" sz="1500">
                <a:ea typeface="+mn-lt"/>
                <a:cs typeface="+mn-lt"/>
              </a:rPr>
              <a:t>, у </a:t>
            </a:r>
            <a:r>
              <a:rPr lang="af-ZA" sz="1500" err="1">
                <a:ea typeface="+mn-lt"/>
                <a:cs typeface="+mn-lt"/>
              </a:rPr>
              <a:t>якому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він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оголошений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похідному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internal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                        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будь-яким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кодом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тій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же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, </a:t>
            </a:r>
            <a:r>
              <a:rPr lang="af-ZA" sz="1500" err="1">
                <a:ea typeface="+mn-lt"/>
                <a:cs typeface="+mn-lt"/>
              </a:rPr>
              <a:t>але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не</a:t>
            </a:r>
            <a:r>
              <a:rPr lang="af-ZA" sz="1500">
                <a:ea typeface="+mn-lt"/>
                <a:cs typeface="+mn-lt"/>
              </a:rPr>
              <a:t> з </a:t>
            </a:r>
            <a:r>
              <a:rPr lang="af-ZA" sz="1500" err="1">
                <a:ea typeface="+mn-lt"/>
                <a:cs typeface="+mn-lt"/>
              </a:rPr>
              <a:t>іншої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збірки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protected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internal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     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будь-яким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кодом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тій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же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будь-якого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похідного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класу</a:t>
            </a:r>
            <a:r>
              <a:rPr lang="af-ZA" sz="1500">
                <a:ea typeface="+mn-lt"/>
                <a:cs typeface="+mn-lt"/>
              </a:rPr>
              <a:t> в </a:t>
            </a:r>
            <a:r>
              <a:rPr lang="af-ZA" sz="1500" err="1">
                <a:ea typeface="+mn-lt"/>
                <a:cs typeface="+mn-lt"/>
              </a:rPr>
              <a:t>іншій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private </a:t>
            </a: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protected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      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кодом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тому</a:t>
            </a:r>
            <a:r>
              <a:rPr lang="af-ZA" sz="1500">
                <a:ea typeface="+mn-lt"/>
                <a:cs typeface="+mn-lt"/>
              </a:rPr>
              <a:t> ж </a:t>
            </a:r>
            <a:r>
              <a:rPr lang="af-ZA" sz="1500" err="1">
                <a:ea typeface="+mn-lt"/>
                <a:cs typeface="+mn-lt"/>
              </a:rPr>
              <a:t>класі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похідному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класі</a:t>
            </a:r>
            <a:r>
              <a:rPr lang="af-ZA" sz="1500">
                <a:ea typeface="+mn-lt"/>
                <a:cs typeface="+mn-lt"/>
              </a:rPr>
              <a:t>, </a:t>
            </a:r>
            <a:r>
              <a:rPr lang="af-ZA" sz="1500" err="1">
                <a:ea typeface="+mn-lt"/>
                <a:cs typeface="+mn-lt"/>
              </a:rPr>
              <a:t>але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базового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класу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endParaRPr lang="uk-UA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28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ACC28-C745-44EF-8DF0-4819E469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989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Переваги / </a:t>
            </a:r>
            <a:r>
              <a:rPr lang="uk-UA" sz="3200" dirty="0" err="1">
                <a:latin typeface="Calibri"/>
                <a:cs typeface="Calibri"/>
              </a:rPr>
              <a:t>Advantages</a:t>
            </a:r>
            <a:r>
              <a:rPr lang="uk-UA" sz="3200" dirty="0">
                <a:latin typeface="Calibri"/>
                <a:cs typeface="Calibri"/>
              </a:rPr>
              <a:t> </a:t>
            </a:r>
            <a:endParaRPr lang="uk-UA" sz="3200" dirty="0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ABA845C-E349-4711-999A-A3952524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83"/>
            <a:ext cx="10515600" cy="5040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uk-UA" sz="2000" dirty="0">
                <a:ea typeface="+mn-lt"/>
                <a:cs typeface="+mn-lt"/>
              </a:rPr>
              <a:t>Приховування даних: Користувач не матиме уявлення про внутрішню реалізацію класу. Таким чином наша система є більш захищена, оскільки користувач не може </a:t>
            </a:r>
            <a:r>
              <a:rPr lang="uk-UA" sz="2000" dirty="0" err="1">
                <a:ea typeface="+mn-lt"/>
                <a:cs typeface="+mn-lt"/>
              </a:rPr>
              <a:t>внести</a:t>
            </a:r>
            <a:r>
              <a:rPr lang="uk-UA" sz="2000" dirty="0">
                <a:ea typeface="+mn-lt"/>
                <a:cs typeface="+mn-lt"/>
              </a:rPr>
              <a:t> некоректні дані. Користувачеві не буде видно, як у класі зберігаються значення змінних. Він знає лише, що ми передаємо значення до </a:t>
            </a:r>
            <a:r>
              <a:rPr lang="uk-UA" sz="2000" dirty="0" err="1">
                <a:ea typeface="+mn-lt"/>
                <a:cs typeface="+mn-lt"/>
              </a:rPr>
              <a:t>аксесорів</a:t>
            </a:r>
            <a:r>
              <a:rPr lang="uk-UA" sz="2000" dirty="0">
                <a:ea typeface="+mn-lt"/>
                <a:cs typeface="+mn-lt"/>
              </a:rPr>
              <a:t>, після чого змінні </a:t>
            </a:r>
            <a:r>
              <a:rPr lang="uk-UA" sz="2000" dirty="0" err="1">
                <a:ea typeface="+mn-lt"/>
                <a:cs typeface="+mn-lt"/>
              </a:rPr>
              <a:t>ініціалізуються</a:t>
            </a:r>
            <a:r>
              <a:rPr lang="uk-UA" sz="2000" dirty="0">
                <a:ea typeface="+mn-lt"/>
                <a:cs typeface="+mn-lt"/>
              </a:rPr>
              <a:t> цим значення.</a:t>
            </a:r>
            <a:endParaRPr lang="uk-UA" sz="2000" dirty="0">
              <a:cs typeface="Calibri"/>
            </a:endParaRPr>
          </a:p>
          <a:p>
            <a:pPr marL="342900" indent="-342900"/>
            <a:r>
              <a:rPr lang="uk-UA" sz="2000" dirty="0">
                <a:ea typeface="+mn-lt"/>
                <a:cs typeface="+mn-lt"/>
              </a:rPr>
              <a:t>Підвищена гнучкість: Ми можемо зробити змінні класу, як лише для читання, так і лише для запису, залежно від наших вимог. Якщо ми хочемо зробити змінні лише для читання, то в коді нам слід використовувати лише </a:t>
            </a:r>
            <a:r>
              <a:rPr lang="uk-UA" sz="2000" dirty="0" err="1">
                <a:ea typeface="+mn-lt"/>
                <a:cs typeface="+mn-lt"/>
              </a:rPr>
              <a:t>Get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Accessor</a:t>
            </a:r>
            <a:r>
              <a:rPr lang="uk-UA" sz="2000" dirty="0">
                <a:ea typeface="+mn-lt"/>
                <a:cs typeface="+mn-lt"/>
              </a:rPr>
              <a:t>. Якщо ми хочемо зробити змінні лише для запису, тоді нам потрібно використовувати лише </a:t>
            </a:r>
            <a:r>
              <a:rPr lang="uk-UA" sz="2000" dirty="0" err="1">
                <a:ea typeface="+mn-lt"/>
                <a:cs typeface="+mn-lt"/>
              </a:rPr>
              <a:t>Set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Accessor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  <a:p>
            <a:pPr marL="342900" indent="-342900"/>
            <a:r>
              <a:rPr lang="uk-UA" sz="2000" dirty="0">
                <a:ea typeface="+mn-lt"/>
                <a:cs typeface="+mn-lt"/>
              </a:rPr>
              <a:t>Повторне використання: Інкапсуляція також покращує повторне використання та дозволяє легко змінюватись під час нових вимог. Оскільки інкапсуляція дозволяє змінити реалізацію на новішу версію, не ламаючи існуючу систему.</a:t>
            </a:r>
            <a:endParaRPr lang="uk-UA" sz="2000" dirty="0">
              <a:cs typeface="Calibri"/>
            </a:endParaRPr>
          </a:p>
          <a:p>
            <a:pPr marL="342900" indent="-342900"/>
            <a:r>
              <a:rPr lang="uk-UA" sz="2000" dirty="0">
                <a:ea typeface="+mn-lt"/>
                <a:cs typeface="+mn-lt"/>
              </a:rPr>
              <a:t>Код для тестування є простим: </a:t>
            </a:r>
            <a:r>
              <a:rPr lang="uk-UA" sz="2000" dirty="0" err="1">
                <a:ea typeface="+mn-lt"/>
                <a:cs typeface="+mn-lt"/>
              </a:rPr>
              <a:t>Інкапсульований</a:t>
            </a:r>
            <a:r>
              <a:rPr lang="uk-UA" sz="2000" dirty="0">
                <a:ea typeface="+mn-lt"/>
                <a:cs typeface="+mn-lt"/>
              </a:rPr>
              <a:t> код легко перевірити для </a:t>
            </a:r>
            <a:r>
              <a:rPr lang="uk-UA" sz="2000" dirty="0" err="1">
                <a:ea typeface="+mn-lt"/>
                <a:cs typeface="+mn-lt"/>
              </a:rPr>
              <a:t>unit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testing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03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4CDB8-2C75-4E82-B6C9-D3E197CD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190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+mj-lt"/>
              </a:rPr>
              <a:t>Поліморфізм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0B6CF61-9D02-4ACF-8252-C83AB8D2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74" y="11045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Поліморфізм - можливість об'єктів з однаковою специфікацією мати різну реалізацію.</a:t>
            </a:r>
          </a:p>
          <a:p>
            <a:pPr>
              <a:buNone/>
            </a:pPr>
            <a:endParaRPr lang="uk-UA" sz="2000">
              <a:cs typeface="Calibri"/>
            </a:endParaRP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Форми поліморфізму:</a:t>
            </a:r>
          </a:p>
          <a:p>
            <a:r>
              <a:rPr lang="uk-UA" sz="2000" dirty="0">
                <a:ea typeface="+mn-lt"/>
                <a:cs typeface="+mn-lt"/>
              </a:rPr>
              <a:t>використання віртуальних членів (</a:t>
            </a:r>
            <a:r>
              <a:rPr lang="uk-UA" sz="2000" err="1">
                <a:ea typeface="+mn-lt"/>
                <a:cs typeface="+mn-lt"/>
              </a:rPr>
              <a:t>перевизначення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virtual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/ </a:t>
            </a: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override</a:t>
            </a:r>
            <a:r>
              <a:rPr lang="uk-UA" sz="2000" dirty="0">
                <a:ea typeface="+mn-lt"/>
                <a:cs typeface="+mn-lt"/>
              </a:rPr>
              <a:t>).</a:t>
            </a:r>
            <a:endParaRPr lang="uk-UA">
              <a:cs typeface="Calibri" panose="020F0502020204030204"/>
            </a:endParaRPr>
          </a:p>
          <a:p>
            <a:r>
              <a:rPr lang="uk-UA" sz="2000" dirty="0">
                <a:ea typeface="+mn-lt"/>
                <a:cs typeface="+mn-lt"/>
              </a:rPr>
              <a:t>приведення типів.</a:t>
            </a:r>
          </a:p>
          <a:p>
            <a:r>
              <a:rPr lang="uk-UA" sz="2000">
                <a:cs typeface="Calibri" panose="020F0502020204030204"/>
              </a:rPr>
              <a:t>перевантаження методів</a:t>
            </a:r>
            <a:endParaRPr lang="uk-UA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245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3E8FE-CFC1-4867-A642-53A2C30B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4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+mj-lt"/>
              </a:rPr>
              <a:t>Приведення типів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D9F34A1-BD59-44A3-B892-C3B18110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64"/>
            <a:ext cx="10515600" cy="5045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>
                <a:ea typeface="+mn-lt"/>
                <a:cs typeface="+mn-lt"/>
              </a:rPr>
              <a:t>Приведення до базового типу</a:t>
            </a: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Приведення до базового типу використовується для приховування реалізації членів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похідного класу.</a:t>
            </a:r>
            <a:endParaRPr lang="uk-UA" sz="2000">
              <a:cs typeface="Calibri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Змінна </a:t>
            </a:r>
            <a:r>
              <a:rPr lang="uk-UA" sz="2000" err="1">
                <a:ea typeface="+mn-lt"/>
                <a:cs typeface="+mn-lt"/>
              </a:rPr>
              <a:t>instance</a:t>
            </a:r>
            <a:r>
              <a:rPr lang="uk-UA" sz="2000">
                <a:ea typeface="+mn-lt"/>
                <a:cs typeface="+mn-lt"/>
              </a:rPr>
              <a:t> типу </a:t>
            </a:r>
            <a:r>
              <a:rPr lang="uk-UA" sz="2000" err="1">
                <a:ea typeface="+mn-lt"/>
                <a:cs typeface="+mn-lt"/>
              </a:rPr>
              <a:t>BaseClass</a:t>
            </a:r>
            <a:r>
              <a:rPr lang="uk-UA" sz="2000">
                <a:ea typeface="+mn-lt"/>
                <a:cs typeface="+mn-lt"/>
              </a:rPr>
              <a:t> зберігає посилання на екземпляр класу </a:t>
            </a:r>
            <a:r>
              <a:rPr lang="uk-UA" sz="2000" err="1">
                <a:ea typeface="+mn-lt"/>
                <a:cs typeface="+mn-lt"/>
              </a:rPr>
              <a:t>DerivedClass</a:t>
            </a:r>
            <a:r>
              <a:rPr lang="uk-UA" sz="2000">
                <a:ea typeface="+mn-lt"/>
                <a:cs typeface="+mn-lt"/>
              </a:rPr>
              <a:t>.</a:t>
            </a:r>
            <a:endParaRPr lang="uk-UA"/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71C2DA2F-9529-4BE6-BDF3-F1994046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49" y="2601552"/>
            <a:ext cx="4688005" cy="9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985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12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3" baseType="lpstr">
      <vt:lpstr>Тема Office</vt:lpstr>
      <vt:lpstr>Презентація PowerPoint</vt:lpstr>
      <vt:lpstr>Наслідування / Inheritance</vt:lpstr>
      <vt:lpstr>Переваги / Advantages </vt:lpstr>
      <vt:lpstr>Наслідування </vt:lpstr>
      <vt:lpstr>Інкапсуляція / Encapsulation</vt:lpstr>
      <vt:lpstr>Модифікатори доступу</vt:lpstr>
      <vt:lpstr>Переваги / Advantages </vt:lpstr>
      <vt:lpstr>Поліморфізм</vt:lpstr>
      <vt:lpstr>Приведення типів</vt:lpstr>
      <vt:lpstr>Приведення типів</vt:lpstr>
      <vt:lpstr>sealed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revision>276</cp:revision>
  <dcterms:created xsi:type="dcterms:W3CDTF">2020-07-18T20:19:12Z</dcterms:created>
  <dcterms:modified xsi:type="dcterms:W3CDTF">2020-08-27T15:52:31Z</dcterms:modified>
</cp:coreProperties>
</file>