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B76D3-0409-469E-8F90-202FBDB17CCD}" v="142" dt="2020-11-07T22:47:51.279"/>
    <p1510:client id="{50A91087-BF47-4C3A-B53C-251763239676}" v="3" dt="2020-11-08T20:48:25.239"/>
    <p1510:client id="{809AFDEC-FFB7-4939-7506-57C05092A87F}" v="1711" dt="2020-08-29T10:11:23.082"/>
    <p1510:client id="{8819070A-0F9B-48C4-A8D9-B543C580BF44}" v="225" dt="2020-08-16T14:39:26.482"/>
    <p1510:client id="{89A11481-7F15-4382-B5C2-7B2AB3903761}" v="1159" dt="2020-09-01T15:16:52.105"/>
    <p1510:client id="{C9F42EFD-E2FE-48EC-B286-C1B972AC0855}" v="511" dt="2020-07-18T21:09:54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12.11.2020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4D572D2-FDE7-4D10-BF59-D97A7A25FCF7}"/>
              </a:ext>
            </a:extLst>
          </p:cNvPr>
          <p:cNvSpPr>
            <a:spLocks noGrp="1"/>
          </p:cNvSpPr>
          <p:nvPr/>
        </p:nvSpPr>
        <p:spPr>
          <a:xfrm>
            <a:off x="1450786" y="1265238"/>
            <a:ext cx="936008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dirty="0">
                <a:ea typeface="+mn-lt"/>
                <a:cs typeface="+mn-lt"/>
              </a:rPr>
              <a:t>Абстрактні класи та інтерфейси</a:t>
            </a:r>
            <a:endParaRPr lang="uk-UA" dirty="0">
              <a:cs typeface="Calibri" panose="020F0502020204030204"/>
            </a:endParaRPr>
          </a:p>
        </p:txBody>
      </p:sp>
      <p:sp>
        <p:nvSpPr>
          <p:cNvPr id="6" name="Підзаголовок 2">
            <a:extLst>
              <a:ext uri="{FF2B5EF4-FFF2-40B4-BE49-F238E27FC236}">
                <a16:creationId xmlns:a16="http://schemas.microsoft.com/office/drawing/2014/main" id="{1187F876-77F9-4B33-A12D-026425BEE90C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Abstract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classes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and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interfaces</a:t>
            </a:r>
            <a:endParaRPr lang="uk-UA" dirty="0" err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B955484-1BDC-43E9-B091-6B4A73E9E36E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D6A1D-E6D5-4A00-8364-5BD0E0E3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56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Інтерфейс </a:t>
            </a:r>
            <a:r>
              <a:rPr lang="uk-UA" sz="3200" dirty="0" err="1">
                <a:latin typeface="Calibri"/>
                <a:cs typeface="Calibri"/>
              </a:rPr>
              <a:t>vs</a:t>
            </a:r>
            <a:r>
              <a:rPr lang="uk-UA" sz="3200" dirty="0">
                <a:latin typeface="Calibri"/>
                <a:cs typeface="Calibri"/>
              </a:rPr>
              <a:t> Абстрактний клас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C57B38-13C8-4394-87B3-3752CA9F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237"/>
            <a:ext cx="10515600" cy="5033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1800" dirty="0">
                <a:ea typeface="+mn-lt"/>
                <a:cs typeface="+mn-lt"/>
              </a:rPr>
              <a:t>Множинна реалізація. 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Клас або структура може реалізувати кілька інтерфейсів (допустимо множинне успадкування від інтерфейсів), на відмінно від абстрактних класів, де можливе наслідування лише від одного класу.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Реалізації членів за замовчуванням. Наявність полів і </a:t>
            </a:r>
            <a:r>
              <a:rPr lang="uk-UA" sz="1800" dirty="0" err="1">
                <a:ea typeface="+mn-lt"/>
                <a:cs typeface="+mn-lt"/>
              </a:rPr>
              <a:t>кострукторів</a:t>
            </a:r>
            <a:r>
              <a:rPr lang="uk-UA" sz="1800" dirty="0">
                <a:ea typeface="+mn-lt"/>
                <a:cs typeface="+mn-lt"/>
              </a:rPr>
              <a:t>.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Якщо клас або структура реалізовує інтерфейс, вона отримує тільки імена і сигнатури методів, жодної реалізації. Інтерфейси не містять жодної реалізації, а також полів і конструкторів.</a:t>
            </a:r>
          </a:p>
          <a:p>
            <a:pPr indent="0">
              <a:buNone/>
            </a:pPr>
            <a:r>
              <a:rPr lang="uk-UA" sz="1800" dirty="0">
                <a:ea typeface="+mn-lt"/>
                <a:cs typeface="+mn-lt"/>
              </a:rPr>
              <a:t>На відмінно від абстрактних класів, де можлива реалізація членів, а також </a:t>
            </a:r>
            <a:r>
              <a:rPr lang="uk-UA" sz="1800" dirty="0" err="1">
                <a:ea typeface="+mn-lt"/>
                <a:cs typeface="+mn-lt"/>
              </a:rPr>
              <a:t>дуступні</a:t>
            </a:r>
            <a:r>
              <a:rPr lang="uk-UA" sz="1800" dirty="0">
                <a:ea typeface="+mn-lt"/>
                <a:cs typeface="+mn-lt"/>
              </a:rPr>
              <a:t> поля і конструктори.</a:t>
            </a:r>
            <a:endParaRPr lang="uk-UA" sz="1800" dirty="0">
              <a:cs typeface="Calibri"/>
            </a:endParaRPr>
          </a:p>
          <a:p>
            <a:pPr marL="0" indent="0">
              <a:buNone/>
            </a:pPr>
            <a:endParaRPr lang="uk-UA" sz="1800" dirty="0">
              <a:cs typeface="Calibri"/>
            </a:endParaRPr>
          </a:p>
        </p:txBody>
      </p:sp>
      <p:pic>
        <p:nvPicPr>
          <p:cNvPr id="4" name="Рисунок 4" descr="Зображення, що містить їжа&#10;&#10;Опис створено автоматично">
            <a:extLst>
              <a:ext uri="{FF2B5EF4-FFF2-40B4-BE49-F238E27FC236}">
                <a16:creationId xmlns:a16="http://schemas.microsoft.com/office/drawing/2014/main" id="{C8B52FD4-0AF3-47F7-B780-C82C5FD3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2" y="4141937"/>
            <a:ext cx="2743200" cy="1675288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, книга&#10;&#10;Опис створено автоматично">
            <a:extLst>
              <a:ext uri="{FF2B5EF4-FFF2-40B4-BE49-F238E27FC236}">
                <a16:creationId xmlns:a16="http://schemas.microsoft.com/office/drawing/2014/main" id="{9F757510-2585-49CB-9093-8C1A406B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21" y="3988317"/>
            <a:ext cx="2575229" cy="2468724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348BBD1-5851-425D-A3A3-ABA8C5447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121" y="428211"/>
            <a:ext cx="595934" cy="4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63D59-FB0C-4AC7-9660-4725FA3A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Переваги / </a:t>
            </a:r>
            <a:r>
              <a:rPr lang="uk-UA" sz="3200" dirty="0" err="1">
                <a:latin typeface="Calibri"/>
                <a:cs typeface="Calibri"/>
              </a:rPr>
              <a:t>Advantages</a:t>
            </a:r>
            <a:r>
              <a:rPr lang="uk-UA" sz="3200" dirty="0">
                <a:latin typeface="Calibri"/>
                <a:cs typeface="Calibri"/>
              </a:rPr>
              <a:t> 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1E132F7-7279-4FB8-AF5D-A1B1CE38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812"/>
            <a:ext cx="10515600" cy="4998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1800" dirty="0">
                <a:ea typeface="+mn-lt"/>
                <a:cs typeface="+mn-lt"/>
              </a:rPr>
              <a:t>Дозволяє використовувати поліморфізм.</a:t>
            </a:r>
          </a:p>
          <a:p>
            <a:r>
              <a:rPr lang="uk-UA" sz="1800" dirty="0">
                <a:ea typeface="+mn-lt"/>
                <a:cs typeface="+mn-lt"/>
              </a:rPr>
              <a:t>Покращує розширення програми, заміну існуючого функціоналу. </a:t>
            </a:r>
          </a:p>
          <a:p>
            <a:r>
              <a:rPr lang="uk-UA" sz="1800" dirty="0">
                <a:ea typeface="+mn-lt"/>
                <a:cs typeface="+mn-lt"/>
              </a:rPr>
              <a:t>Ослаблення зв'язку між класами. Що дозволяє легко заміняти існуючу реалізацію.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Покращує тестування.</a:t>
            </a:r>
            <a:endParaRPr lang="uk-UA" sz="1800" dirty="0">
              <a:cs typeface="Calibri"/>
            </a:endParaRPr>
          </a:p>
        </p:txBody>
      </p:sp>
      <p:pic>
        <p:nvPicPr>
          <p:cNvPr id="4" name="Рисунок 4" descr="Зображення, що містить дзеркало&#10;&#10;Опис створено автоматично">
            <a:extLst>
              <a:ext uri="{FF2B5EF4-FFF2-40B4-BE49-F238E27FC236}">
                <a16:creationId xmlns:a16="http://schemas.microsoft.com/office/drawing/2014/main" id="{5104436C-444C-4214-A786-BFCBC9FA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17" y="5314793"/>
            <a:ext cx="1057275" cy="1057275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326F7AE3-16BB-4792-90A1-1D8D306E8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579" y="369384"/>
            <a:ext cx="1323975" cy="561975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B1BAA15-0FCC-41FE-A124-FA49BB2A2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423" y="4754292"/>
            <a:ext cx="2743200" cy="1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0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474A537-34DC-4FA7-B94B-382506597B80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620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>
                <a:latin typeface="Calibri"/>
                <a:cs typeface="Calibri"/>
              </a:rPr>
              <a:t>Приклади / 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cs typeface="Calibri"/>
            </a:endParaRPr>
          </a:p>
        </p:txBody>
      </p:sp>
      <p:pic>
        <p:nvPicPr>
          <p:cNvPr id="6" name="Рисунок 6" descr="Зображення, що містить текст, знак, малювання, вулиця&#10;&#10;Опис створено автоматично">
            <a:extLst>
              <a:ext uri="{FF2B5EF4-FFF2-40B4-BE49-F238E27FC236}">
                <a16:creationId xmlns:a16="http://schemas.microsoft.com/office/drawing/2014/main" id="{6A11B4A5-3443-4006-8F07-92836117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68" y="2815510"/>
            <a:ext cx="4737370" cy="18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9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6D8EC9B-C4C3-4AE0-BD1F-DA6B9A0E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74"/>
            <a:ext cx="10515600" cy="6377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400" dirty="0" err="1">
                <a:latin typeface="Calibri Light"/>
                <a:cs typeface="Calibri Light"/>
              </a:rPr>
              <a:t>Tasks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400" dirty="0">
                <a:latin typeface="Calibri Light"/>
                <a:cs typeface="Calibri Light"/>
              </a:rPr>
              <a:t>Task1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Використовуючи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Visual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Studio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проект за шаблоном </a:t>
            </a:r>
            <a:r>
              <a:rPr lang="ru" sz="1400" dirty="0" err="1">
                <a:latin typeface="Calibri Light"/>
                <a:cs typeface="Calibri Light"/>
              </a:rPr>
              <a:t>Console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Application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назвіть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його</a:t>
            </a:r>
            <a:r>
              <a:rPr lang="ru" sz="1400" dirty="0">
                <a:latin typeface="Calibri Light"/>
                <a:cs typeface="Calibri Light"/>
              </a:rPr>
              <a:t> Lesson012_Task1.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1)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класи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Dog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Parrot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Alligator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Frog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Cockroach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Shark</a:t>
            </a:r>
            <a:r>
              <a:rPr lang="ru" sz="1400" dirty="0">
                <a:latin typeface="Calibri Light"/>
                <a:cs typeface="Calibri Light"/>
              </a:rPr>
              <a:t> у них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поля, але </a:t>
            </a:r>
            <a:r>
              <a:rPr lang="ru" sz="1400" dirty="0" err="1">
                <a:latin typeface="Calibri Light"/>
                <a:cs typeface="Calibri Light"/>
              </a:rPr>
              <a:t>які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відрізняються</a:t>
            </a:r>
            <a:r>
              <a:rPr lang="ru" sz="1400" dirty="0">
                <a:latin typeface="Calibri Light"/>
                <a:cs typeface="Calibri Light"/>
              </a:rPr>
              <a:t> для </a:t>
            </a:r>
            <a:r>
              <a:rPr lang="ru" sz="1400" dirty="0" err="1">
                <a:latin typeface="Calibri Light"/>
                <a:cs typeface="Calibri Light"/>
              </a:rPr>
              <a:t>кожної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тварини</a:t>
            </a:r>
            <a:r>
              <a:rPr lang="ru" sz="1400" dirty="0">
                <a:latin typeface="Calibri Light"/>
                <a:cs typeface="Calibri Light"/>
              </a:rPr>
              <a:t>.</a:t>
            </a:r>
            <a:endParaRPr lang="ru" sz="140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2) 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базовий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абстрактний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клас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Animal</a:t>
            </a:r>
            <a:r>
              <a:rPr lang="ru" sz="1400" dirty="0">
                <a:latin typeface="Calibri Light"/>
                <a:cs typeface="Calibri Light"/>
              </a:rPr>
              <a:t> і </a:t>
            </a:r>
            <a:r>
              <a:rPr lang="ru" sz="1400" dirty="0" err="1">
                <a:latin typeface="Calibri Light"/>
                <a:cs typeface="Calibri Light"/>
              </a:rPr>
              <a:t>класи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нащадки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Dog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Parrot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Alligator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Frog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Cockroach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Shark</a:t>
            </a:r>
            <a:endParaRPr lang="en-US" sz="1400" dirty="0" err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у </a:t>
            </a:r>
            <a:r>
              <a:rPr lang="ru" sz="1400" dirty="0" err="1">
                <a:latin typeface="Calibri Light"/>
                <a:cs typeface="Calibri Light"/>
              </a:rPr>
              <a:t>батьківському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класі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поля </a:t>
            </a:r>
            <a:r>
              <a:rPr lang="ru" sz="1400" dirty="0" err="1">
                <a:latin typeface="Calibri Light"/>
                <a:cs typeface="Calibri Light"/>
              </a:rPr>
              <a:t>weight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height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width</a:t>
            </a:r>
            <a:r>
              <a:rPr lang="ru" sz="1400" dirty="0">
                <a:latin typeface="Calibri Light"/>
                <a:cs typeface="Calibri Light"/>
              </a:rPr>
              <a:t>, і </a:t>
            </a:r>
            <a:r>
              <a:rPr lang="ru" sz="1400" dirty="0" err="1">
                <a:latin typeface="Calibri Light"/>
                <a:cs typeface="Calibri Light"/>
              </a:rPr>
              <a:t>методи</a:t>
            </a:r>
            <a:r>
              <a:rPr lang="ru" sz="1400" dirty="0">
                <a:latin typeface="Calibri Light"/>
                <a:cs typeface="Calibri Light"/>
              </a:rPr>
              <a:t>:</a:t>
            </a:r>
            <a:endParaRPr lang="ru" sz="1400">
              <a:latin typeface="Calibri Light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В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іртуальний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OpenMouth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CloseMouth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який</a:t>
            </a:r>
            <a:r>
              <a:rPr lang="ru" sz="1400" dirty="0">
                <a:latin typeface="Calibri Light"/>
                <a:cs typeface="Calibri Light"/>
              </a:rPr>
              <a:t> просто </a:t>
            </a:r>
            <a:r>
              <a:rPr lang="ru" sz="1400" dirty="0" err="1">
                <a:latin typeface="Calibri Light"/>
                <a:cs typeface="Calibri Light"/>
              </a:rPr>
              <a:t>виводить</a:t>
            </a:r>
            <a:r>
              <a:rPr lang="ru" sz="1400" dirty="0">
                <a:latin typeface="Calibri Light"/>
                <a:cs typeface="Calibri Light"/>
              </a:rPr>
              <a:t> на </a:t>
            </a:r>
            <a:r>
              <a:rPr lang="ru" sz="1400" dirty="0" err="1">
                <a:latin typeface="Calibri Light"/>
                <a:cs typeface="Calibri Light"/>
              </a:rPr>
              <a:t>екран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відповідну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інформацію</a:t>
            </a:r>
            <a:r>
              <a:rPr lang="ru" sz="1400" dirty="0">
                <a:latin typeface="Calibri Light"/>
                <a:cs typeface="Calibri Light"/>
              </a:rPr>
              <a:t>;</a:t>
            </a:r>
            <a:endParaRPr lang="ru" sz="1400">
              <a:latin typeface="Calibri Light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Абстрактні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Move</a:t>
            </a:r>
            <a:r>
              <a:rPr lang="ru" sz="1400" dirty="0">
                <a:latin typeface="Calibri Light"/>
                <a:cs typeface="Calibri"/>
              </a:rPr>
              <a:t>()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Eat</a:t>
            </a:r>
            <a:r>
              <a:rPr lang="ru" sz="1400" dirty="0">
                <a:latin typeface="Calibri Light"/>
                <a:cs typeface="Calibri Light"/>
              </a:rPr>
              <a:t>(</a:t>
            </a:r>
            <a:r>
              <a:rPr lang="ru" sz="1400" dirty="0" err="1">
                <a:latin typeface="Calibri Light"/>
                <a:cs typeface="Calibri Light"/>
              </a:rPr>
              <a:t>string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food</a:t>
            </a:r>
            <a:r>
              <a:rPr lang="ru" sz="1400" dirty="0">
                <a:latin typeface="Calibri Light"/>
                <a:cs typeface="Calibri Light"/>
              </a:rPr>
              <a:t>).</a:t>
            </a:r>
            <a:endParaRPr lang="ru" sz="1400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400" dirty="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-UA" sz="1400" dirty="0">
                <a:latin typeface="Calibri Light"/>
                <a:cs typeface="Calibri Light"/>
              </a:rPr>
              <a:t>Task2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sz="1400" dirty="0">
                <a:latin typeface="Calibri Light"/>
                <a:cs typeface="Calibri Light"/>
              </a:rPr>
              <a:t>Використовуючи </a:t>
            </a:r>
            <a:r>
              <a:rPr lang="uk" sz="1400" dirty="0" err="1">
                <a:latin typeface="Calibri Light"/>
                <a:cs typeface="Calibri Light"/>
              </a:rPr>
              <a:t>Visual</a:t>
            </a:r>
            <a:r>
              <a:rPr lang="uk" sz="1400" dirty="0">
                <a:latin typeface="Calibri Light"/>
                <a:cs typeface="Calibri Light"/>
              </a:rPr>
              <a:t> </a:t>
            </a:r>
            <a:r>
              <a:rPr lang="uk" sz="1400" dirty="0" err="1">
                <a:latin typeface="Calibri Light"/>
                <a:cs typeface="Calibri Light"/>
              </a:rPr>
              <a:t>Studio</a:t>
            </a:r>
            <a:r>
              <a:rPr lang="uk" sz="1400" dirty="0">
                <a:latin typeface="Calibri Light"/>
                <a:cs typeface="Calibri Light"/>
              </a:rPr>
              <a:t>, створіть проект за шаблоном </a:t>
            </a:r>
            <a:r>
              <a:rPr lang="uk" sz="1400" dirty="0" err="1">
                <a:latin typeface="Calibri Light"/>
                <a:cs typeface="Calibri Light"/>
              </a:rPr>
              <a:t>Console</a:t>
            </a:r>
            <a:r>
              <a:rPr lang="uk" sz="1400" dirty="0">
                <a:latin typeface="Calibri Light"/>
                <a:cs typeface="Calibri Light"/>
              </a:rPr>
              <a:t> </a:t>
            </a:r>
            <a:r>
              <a:rPr lang="uk" sz="1400" dirty="0" err="1">
                <a:latin typeface="Calibri Light"/>
                <a:cs typeface="Calibri Light"/>
              </a:rPr>
              <a:t>Application</a:t>
            </a:r>
            <a:r>
              <a:rPr lang="uk" sz="1400" dirty="0">
                <a:latin typeface="Calibri Light"/>
                <a:cs typeface="Calibri Light"/>
              </a:rPr>
              <a:t>,  назвіть його Lesson012_Task2.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Базуючись</a:t>
            </a:r>
            <a:r>
              <a:rPr lang="ru" sz="1400" dirty="0">
                <a:latin typeface="Calibri Light"/>
                <a:cs typeface="Calibri Light"/>
              </a:rPr>
              <a:t> на </a:t>
            </a:r>
            <a:r>
              <a:rPr lang="ru" sz="1400" dirty="0" err="1">
                <a:latin typeface="Calibri Light"/>
                <a:cs typeface="Calibri Light"/>
              </a:rPr>
              <a:t>попередній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програмі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інтерфейси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IMammals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I</a:t>
            </a:r>
            <a:r>
              <a:rPr lang="ru" sz="1400" dirty="0" err="1">
                <a:latin typeface="Calibri Light"/>
                <a:cs typeface="Calibri"/>
              </a:rPr>
              <a:t>Birds</a:t>
            </a:r>
            <a:r>
              <a:rPr lang="ru" sz="1400" dirty="0">
                <a:latin typeface="Calibri Light"/>
                <a:cs typeface="Calibri"/>
              </a:rPr>
              <a:t>, </a:t>
            </a:r>
            <a:r>
              <a:rPr lang="ru" sz="1400" dirty="0" err="1">
                <a:latin typeface="Calibri Light"/>
                <a:cs typeface="Calibri"/>
              </a:rPr>
              <a:t>IReptiles</a:t>
            </a:r>
            <a:r>
              <a:rPr lang="ru" sz="1400" dirty="0">
                <a:latin typeface="Calibri Light"/>
                <a:cs typeface="Calibri"/>
              </a:rPr>
              <a:t>, </a:t>
            </a:r>
            <a:r>
              <a:rPr lang="ru" sz="1400" dirty="0" err="1">
                <a:latin typeface="Calibri Light"/>
                <a:cs typeface="Calibri"/>
              </a:rPr>
              <a:t>IAmphibians</a:t>
            </a:r>
            <a:r>
              <a:rPr lang="ru" sz="1400" dirty="0">
                <a:latin typeface="Calibri Light"/>
                <a:ea typeface="+mn-lt"/>
                <a:cs typeface="+mn-lt"/>
              </a:rPr>
              <a:t>, 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IInvertebrates</a:t>
            </a:r>
            <a:r>
              <a:rPr lang="ru" sz="1400" dirty="0">
                <a:latin typeface="Calibri Light"/>
                <a:ea typeface="+mn-lt"/>
                <a:cs typeface="+mn-lt"/>
              </a:rPr>
              <a:t>, 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IFish</a:t>
            </a:r>
            <a:r>
              <a:rPr lang="ru" sz="1400" dirty="0">
                <a:latin typeface="Calibri Light"/>
                <a:ea typeface="+mn-lt"/>
                <a:cs typeface="+mn-lt"/>
              </a:rPr>
              <a:t>.</a:t>
            </a:r>
            <a:endParaRPr lang="ru" sz="1400" dirty="0">
              <a:latin typeface="Calibri Light"/>
              <a:cs typeface="Calibri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"/>
              </a:rPr>
              <a:t>У </a:t>
            </a:r>
            <a:r>
              <a:rPr lang="ru" sz="1400" dirty="0" err="1">
                <a:latin typeface="Calibri Light"/>
                <a:cs typeface="Calibri"/>
              </a:rPr>
              <a:t>яких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створіть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відповідни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властивості</a:t>
            </a:r>
            <a:r>
              <a:rPr lang="ru" sz="1400" dirty="0">
                <a:latin typeface="Calibri Light"/>
                <a:cs typeface="Calibri"/>
              </a:rPr>
              <a:t> і </a:t>
            </a:r>
            <a:r>
              <a:rPr lang="ru" sz="1400" dirty="0" err="1">
                <a:latin typeface="Calibri Light"/>
                <a:cs typeface="Calibri"/>
              </a:rPr>
              <a:t>методи</a:t>
            </a:r>
            <a:r>
              <a:rPr lang="ru" sz="1400" dirty="0">
                <a:latin typeface="Calibri Light"/>
                <a:cs typeface="Calibri"/>
              </a:rPr>
              <a:t>, </a:t>
            </a:r>
            <a:r>
              <a:rPr lang="ru" sz="1400" dirty="0" err="1">
                <a:latin typeface="Calibri Light"/>
                <a:cs typeface="Calibri"/>
              </a:rPr>
              <a:t>реалізуйте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їх</a:t>
            </a:r>
            <a:r>
              <a:rPr lang="ru" sz="1400" dirty="0">
                <a:latin typeface="Calibri Light"/>
                <a:cs typeface="Calibri"/>
              </a:rPr>
              <a:t> у </a:t>
            </a:r>
            <a:r>
              <a:rPr lang="ru" sz="1400" dirty="0" err="1">
                <a:latin typeface="Calibri Light"/>
                <a:cs typeface="Calibri"/>
              </a:rPr>
              <a:t>відповідній</a:t>
            </a:r>
            <a:r>
              <a:rPr lang="ru" sz="1400" dirty="0">
                <a:latin typeface="Calibri Light"/>
                <a:cs typeface="Calibri"/>
              </a:rPr>
              <a:t> </a:t>
            </a:r>
            <a:r>
              <a:rPr lang="ru" sz="1400" dirty="0" err="1">
                <a:latin typeface="Calibri Light"/>
                <a:cs typeface="Calibri"/>
              </a:rPr>
              <a:t>тварині</a:t>
            </a:r>
            <a:r>
              <a:rPr lang="ru" sz="1400" dirty="0">
                <a:latin typeface="Calibri Light"/>
                <a:cs typeface="Calibri"/>
              </a:rPr>
              <a:t>.</a:t>
            </a:r>
          </a:p>
          <a:p>
            <a:pPr>
              <a:spcAft>
                <a:spcPts val="300"/>
              </a:spcAft>
              <a:buNone/>
            </a:pPr>
            <a:r>
              <a:rPr lang="uk-UA" sz="1400" dirty="0">
                <a:latin typeface="Calibri Light"/>
                <a:cs typeface="Calibri Light"/>
              </a:rPr>
              <a:t>Task3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sz="1400" dirty="0">
                <a:latin typeface="Calibri Light"/>
                <a:cs typeface="Calibri Light"/>
              </a:rPr>
              <a:t>Використовуючи </a:t>
            </a:r>
            <a:r>
              <a:rPr lang="uk" sz="1400" dirty="0" err="1">
                <a:latin typeface="Calibri Light"/>
                <a:cs typeface="Calibri Light"/>
              </a:rPr>
              <a:t>Visual</a:t>
            </a:r>
            <a:r>
              <a:rPr lang="uk" sz="1400" dirty="0">
                <a:latin typeface="Calibri Light"/>
                <a:cs typeface="Calibri Light"/>
              </a:rPr>
              <a:t> </a:t>
            </a:r>
            <a:r>
              <a:rPr lang="uk" sz="1400" dirty="0" err="1">
                <a:latin typeface="Calibri Light"/>
                <a:cs typeface="Calibri Light"/>
              </a:rPr>
              <a:t>Studio</a:t>
            </a:r>
            <a:r>
              <a:rPr lang="uk" sz="1400" dirty="0">
                <a:latin typeface="Calibri Light"/>
                <a:cs typeface="Calibri Light"/>
              </a:rPr>
              <a:t>, створіть проект за шаблоном </a:t>
            </a:r>
            <a:r>
              <a:rPr lang="uk" sz="1400" dirty="0" err="1">
                <a:latin typeface="Calibri Light"/>
                <a:cs typeface="Calibri Light"/>
              </a:rPr>
              <a:t>Console</a:t>
            </a:r>
            <a:r>
              <a:rPr lang="uk" sz="1400" dirty="0">
                <a:latin typeface="Calibri Light"/>
                <a:cs typeface="Calibri Light"/>
              </a:rPr>
              <a:t> </a:t>
            </a:r>
            <a:r>
              <a:rPr lang="uk" sz="1400" dirty="0" err="1">
                <a:latin typeface="Calibri Light"/>
                <a:cs typeface="Calibri Light"/>
              </a:rPr>
              <a:t>Application</a:t>
            </a:r>
            <a:r>
              <a:rPr lang="uk" sz="1400" dirty="0">
                <a:latin typeface="Calibri Light"/>
                <a:cs typeface="Calibri Light"/>
              </a:rPr>
              <a:t>,  назвіть його Lesson012_Task3.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Базуючись</a:t>
            </a:r>
            <a:r>
              <a:rPr lang="ru" sz="1400" dirty="0">
                <a:latin typeface="Calibri Light"/>
                <a:cs typeface="Calibri Light"/>
              </a:rPr>
              <a:t> на </a:t>
            </a:r>
            <a:r>
              <a:rPr lang="ru" sz="1400" dirty="0" err="1">
                <a:latin typeface="Calibri Light"/>
                <a:cs typeface="Calibri Light"/>
              </a:rPr>
              <a:t>попередній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програмі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клас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Zoo</a:t>
            </a:r>
            <a:r>
              <a:rPr lang="ru" sz="1400" dirty="0">
                <a:latin typeface="Calibri Light"/>
                <a:cs typeface="Calibri Light"/>
              </a:rPr>
              <a:t> у </a:t>
            </a:r>
            <a:r>
              <a:rPr lang="ru" sz="1400" dirty="0" err="1">
                <a:latin typeface="Calibri Light"/>
                <a:cs typeface="Calibri Light"/>
              </a:rPr>
              <a:t>яому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поле </a:t>
            </a:r>
            <a:r>
              <a:rPr lang="ru" sz="1400" dirty="0" err="1">
                <a:latin typeface="Calibri Light"/>
                <a:cs typeface="Calibri Light"/>
              </a:rPr>
              <a:t>animals</a:t>
            </a:r>
            <a:r>
              <a:rPr lang="ru" sz="1400" dirty="0">
                <a:latin typeface="Calibri Light"/>
                <a:cs typeface="Calibri Light"/>
              </a:rPr>
              <a:t> типу </a:t>
            </a:r>
            <a:r>
              <a:rPr lang="ru" sz="1400" dirty="0" err="1">
                <a:latin typeface="Calibri Light"/>
                <a:cs typeface="Calibri Light"/>
              </a:rPr>
              <a:t>масив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endParaRPr lang="en-US" sz="1400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коструктор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який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приймає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масив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і </a:t>
            </a:r>
            <a:r>
              <a:rPr lang="ru" sz="1400" dirty="0" err="1">
                <a:latin typeface="Calibri Light"/>
                <a:cs typeface="Calibri Light"/>
              </a:rPr>
              <a:t>присвоює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його</a:t>
            </a:r>
            <a:r>
              <a:rPr lang="ru" sz="1400" dirty="0">
                <a:latin typeface="Calibri Light"/>
                <a:cs typeface="Calibri Light"/>
              </a:rPr>
              <a:t> у </a:t>
            </a:r>
            <a:r>
              <a:rPr lang="ru" sz="1400" dirty="0" err="1">
                <a:latin typeface="Calibri Light"/>
                <a:cs typeface="Calibri Light"/>
              </a:rPr>
              <a:t>відповідне</a:t>
            </a:r>
            <a:r>
              <a:rPr lang="ru" sz="1400" dirty="0">
                <a:latin typeface="Calibri Light"/>
                <a:cs typeface="Calibri Light"/>
              </a:rPr>
              <a:t> поле. </a:t>
            </a:r>
            <a:endParaRPr lang="en-US" sz="1400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метод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Get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(</a:t>
            </a:r>
            <a:r>
              <a:rPr lang="ru" sz="1400" dirty="0" err="1">
                <a:latin typeface="Calibri Light"/>
                <a:cs typeface="Calibri Light"/>
              </a:rPr>
              <a:t>int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index</a:t>
            </a:r>
            <a:r>
              <a:rPr lang="ru" sz="1400" dirty="0">
                <a:latin typeface="Calibri Light"/>
                <a:cs typeface="Calibri Light"/>
              </a:rPr>
              <a:t>) </a:t>
            </a:r>
            <a:r>
              <a:rPr lang="ru" sz="1400" dirty="0" err="1">
                <a:latin typeface="Calibri Light"/>
                <a:cs typeface="Calibri Light"/>
              </a:rPr>
              <a:t>який</a:t>
            </a:r>
            <a:r>
              <a:rPr lang="ru" sz="1400" dirty="0">
                <a:latin typeface="Calibri Light"/>
                <a:cs typeface="Calibri Light"/>
              </a:rPr>
              <a:t> буде </a:t>
            </a:r>
            <a:r>
              <a:rPr lang="ru" sz="1400" dirty="0" err="1">
                <a:latin typeface="Calibri Light"/>
                <a:cs typeface="Calibri Light"/>
              </a:rPr>
              <a:t>повертати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конкретний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Vehicle</a:t>
            </a:r>
            <a:r>
              <a:rPr lang="ru" sz="1400" dirty="0">
                <a:latin typeface="Calibri Light"/>
                <a:cs typeface="Calibri Light"/>
              </a:rPr>
              <a:t> по </a:t>
            </a:r>
            <a:r>
              <a:rPr lang="ru" sz="1400" dirty="0" err="1">
                <a:latin typeface="Calibri Light"/>
                <a:cs typeface="Calibri Light"/>
              </a:rPr>
              <a:t>індексу</a:t>
            </a:r>
            <a:r>
              <a:rPr lang="ru" sz="1400" dirty="0">
                <a:latin typeface="Calibri Light"/>
                <a:cs typeface="Calibri Light"/>
              </a:rPr>
              <a:t>, і </a:t>
            </a:r>
            <a:r>
              <a:rPr lang="ru" sz="1400" dirty="0" err="1">
                <a:latin typeface="Calibri Light"/>
                <a:cs typeface="Calibri Light"/>
              </a:rPr>
              <a:t>видаляти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його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із</a:t>
            </a:r>
            <a:r>
              <a:rPr lang="ru" sz="1400" dirty="0">
                <a:latin typeface="Calibri Light"/>
                <a:cs typeface="Calibri Light"/>
              </a:rPr>
              <a:t> зоопарку.</a:t>
            </a:r>
            <a:endParaRPr lang="ru" sz="1400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метод </a:t>
            </a:r>
            <a:r>
              <a:rPr lang="ru" sz="1400" dirty="0" err="1">
                <a:latin typeface="Calibri Light"/>
                <a:cs typeface="Calibri Light"/>
              </a:rPr>
              <a:t>void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Set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(</a:t>
            </a:r>
            <a:r>
              <a:rPr lang="ru" sz="1400" dirty="0" err="1">
                <a:latin typeface="Calibri Light"/>
                <a:cs typeface="Calibri Light"/>
              </a:rPr>
              <a:t>int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index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) </a:t>
            </a:r>
            <a:r>
              <a:rPr lang="ru" sz="1400" dirty="0" err="1">
                <a:latin typeface="Calibri Light"/>
                <a:cs typeface="Calibri Light"/>
              </a:rPr>
              <a:t>який</a:t>
            </a:r>
            <a:r>
              <a:rPr lang="ru" sz="1400" dirty="0">
                <a:latin typeface="Calibri Light"/>
                <a:cs typeface="Calibri Light"/>
              </a:rPr>
              <a:t> буде </a:t>
            </a:r>
            <a:r>
              <a:rPr lang="ru" sz="1400" dirty="0" err="1">
                <a:latin typeface="Calibri Light"/>
                <a:cs typeface="Calibri Light"/>
              </a:rPr>
              <a:t>додавати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конкретний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Animal</a:t>
            </a:r>
            <a:r>
              <a:rPr lang="ru" sz="1400" dirty="0">
                <a:latin typeface="Calibri Light"/>
                <a:ea typeface="+mn-lt"/>
                <a:cs typeface="+mn-lt"/>
              </a:rPr>
              <a:t> </a:t>
            </a:r>
            <a:r>
              <a:rPr lang="ru" sz="1400" dirty="0">
                <a:latin typeface="Calibri Light"/>
                <a:cs typeface="Calibri Light"/>
              </a:rPr>
              <a:t>по </a:t>
            </a:r>
            <a:r>
              <a:rPr lang="ru" sz="1400" dirty="0" err="1">
                <a:latin typeface="Calibri Light"/>
                <a:cs typeface="Calibri Light"/>
              </a:rPr>
              <a:t>індексу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із</a:t>
            </a:r>
            <a:r>
              <a:rPr lang="ru" sz="1400" dirty="0">
                <a:latin typeface="Calibri Light"/>
                <a:cs typeface="Calibri Light"/>
              </a:rPr>
              <a:t> зоопарку.</a:t>
            </a:r>
            <a:endParaRPr lang="ru" sz="140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Виконайте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перевірку</a:t>
            </a:r>
            <a:r>
              <a:rPr lang="ru" sz="1400" dirty="0">
                <a:latin typeface="Calibri Light"/>
                <a:cs typeface="Calibri Light"/>
              </a:rPr>
              <a:t> у </a:t>
            </a:r>
            <a:r>
              <a:rPr lang="ru" sz="1400" dirty="0" err="1">
                <a:latin typeface="Calibri Light"/>
                <a:cs typeface="Calibri Light"/>
              </a:rPr>
              <a:t>двох</a:t>
            </a:r>
            <a:r>
              <a:rPr lang="ru" sz="1400" dirty="0">
                <a:latin typeface="Calibri Light"/>
                <a:cs typeface="Calibri Light"/>
              </a:rPr>
              <a:t> методах на </a:t>
            </a:r>
            <a:r>
              <a:rPr lang="ru" sz="1400" dirty="0" err="1">
                <a:latin typeface="Calibri Light"/>
                <a:cs typeface="Calibri Light"/>
              </a:rPr>
              <a:t>наявність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тварини</a:t>
            </a:r>
            <a:r>
              <a:rPr lang="ru" sz="1400" dirty="0">
                <a:latin typeface="Calibri Light"/>
                <a:cs typeface="Calibri Light"/>
              </a:rPr>
              <a:t> у зоопарку за </a:t>
            </a:r>
            <a:r>
              <a:rPr lang="ru" sz="1400" dirty="0" err="1">
                <a:latin typeface="Calibri Light"/>
                <a:cs typeface="Calibri Light"/>
              </a:rPr>
              <a:t>конкретним</a:t>
            </a:r>
            <a:r>
              <a:rPr lang="ru" sz="1400" dirty="0">
                <a:latin typeface="Calibri Light"/>
                <a:cs typeface="Calibri Light"/>
              </a:rPr>
              <a:t> номером </a:t>
            </a:r>
            <a:r>
              <a:rPr lang="ru" sz="1400" dirty="0" err="1">
                <a:latin typeface="Calibri Light"/>
                <a:cs typeface="Calibri Light"/>
              </a:rPr>
              <a:t>клітки</a:t>
            </a:r>
            <a:endParaRPr lang="ru" sz="1400" dirty="0" err="1">
              <a:latin typeface="Calibri Light"/>
              <a:ea typeface="+mn-lt"/>
              <a:cs typeface="Calibri Ligh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і </a:t>
            </a:r>
            <a:r>
              <a:rPr lang="ru" sz="1400" dirty="0" err="1">
                <a:latin typeface="Calibri Light"/>
                <a:cs typeface="Calibri Light"/>
              </a:rPr>
              <a:t>виведіть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відповідне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повідомлення</a:t>
            </a:r>
            <a:r>
              <a:rPr lang="ru" sz="1400" dirty="0">
                <a:latin typeface="Calibri Light"/>
                <a:cs typeface="Calibri Light"/>
              </a:rPr>
              <a:t> на </a:t>
            </a:r>
            <a:r>
              <a:rPr lang="ru" sz="1400" dirty="0" err="1">
                <a:latin typeface="Calibri Light"/>
                <a:cs typeface="Calibri Light"/>
              </a:rPr>
              <a:t>екран</a:t>
            </a:r>
            <a:r>
              <a:rPr lang="ru" sz="1400" dirty="0">
                <a:latin typeface="Calibri Light"/>
                <a:cs typeface="Calibri Light"/>
              </a:rPr>
              <a:t>. </a:t>
            </a:r>
            <a:r>
              <a:rPr lang="ru" sz="1400" dirty="0" err="1">
                <a:latin typeface="Calibri Light"/>
                <a:cs typeface="Calibri Light"/>
              </a:rPr>
              <a:t>Продемонмтруйте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усі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можливості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тварин</a:t>
            </a:r>
            <a:r>
              <a:rPr lang="ru" sz="1400" dirty="0">
                <a:latin typeface="Calibri Light"/>
                <a:cs typeface="Calibri Light"/>
              </a:rPr>
              <a:t>.</a:t>
            </a:r>
            <a:endParaRPr lang="ru" dirty="0">
              <a:latin typeface="Calibri Light"/>
              <a:cs typeface="Calibri Light"/>
            </a:endParaRPr>
          </a:p>
          <a:p>
            <a:pPr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  <a:p>
            <a:pPr>
              <a:buNone/>
            </a:pPr>
            <a:endParaRPr lang="uk-UA" sz="1400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256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6145-77A0-478C-8E8E-795757AF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68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Абстракція / </a:t>
            </a:r>
            <a:r>
              <a:rPr lang="uk-UA" sz="3200" dirty="0" err="1">
                <a:latin typeface="Calibri"/>
                <a:cs typeface="Calibri"/>
              </a:rPr>
              <a:t>Abstraction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FADAB4E-2FA5-4E8E-A113-34803D44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407"/>
            <a:ext cx="10515600" cy="4970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Абстракція в об'єктно-орієнтованому програмуванні - це використання тільки тих характеристик об'єкта, які з достатньою точністю представляють його в даній системі (нічого зайвого). Основна ідея полягає в тому, щоб представити об'єкт мінімальним набором полів і методів і при цьому з достатньою точністю для поставленої задачі.</a:t>
            </a:r>
          </a:p>
          <a:p>
            <a:pPr marL="0" indent="0">
              <a:buNone/>
            </a:pPr>
            <a:endParaRPr lang="uk-UA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Абстрагування в ООП - це спосіб виділити набір найважливіших характеристик об'єкта, виключаючи неважливі.</a:t>
            </a:r>
            <a:endParaRPr lang="uk-UA" sz="180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знак, стіл, дівчинка, жінка&#10;&#10;Опис створено автоматично">
            <a:extLst>
              <a:ext uri="{FF2B5EF4-FFF2-40B4-BE49-F238E27FC236}">
                <a16:creationId xmlns:a16="http://schemas.microsoft.com/office/drawing/2014/main" id="{3AB0C5BF-9FA6-4CF2-9B51-1B81A5D4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022" y="4640234"/>
            <a:ext cx="2635527" cy="1754257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A53288E-A895-49EE-970B-24D059BB9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7" y="4706973"/>
            <a:ext cx="2743200" cy="1618488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BFFF28A-2AAB-47C4-89B2-6CB7B7E10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009" y="301827"/>
            <a:ext cx="631135" cy="5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8386F-51BE-44C7-B4CC-2AD2066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37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Абстрактний клас / </a:t>
            </a:r>
            <a:r>
              <a:rPr lang="uk-UA" sz="3200" dirty="0" err="1">
                <a:latin typeface="Calibri"/>
                <a:cs typeface="Calibri"/>
              </a:rPr>
              <a:t>Abstract</a:t>
            </a:r>
            <a:r>
              <a:rPr lang="uk-UA" sz="3200" dirty="0">
                <a:latin typeface="Calibri"/>
                <a:cs typeface="Calibri"/>
              </a:rPr>
              <a:t> </a:t>
            </a:r>
            <a:r>
              <a:rPr lang="uk-UA" sz="3200" dirty="0" err="1">
                <a:latin typeface="Calibri"/>
                <a:cs typeface="Calibri"/>
              </a:rPr>
              <a:t>Class</a:t>
            </a:r>
            <a:endParaRPr lang="uk-UA" sz="3200" dirty="0" err="1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40964AB-74E2-474D-823C-D84540F1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26"/>
            <a:ext cx="10515600" cy="5113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Абстрактний клас в об'єктно-орієнтованому програмуванні - це базовий клас, що не передбачає створення екземплярів безпосередньо через виклик конструктора, але екземпляр абстрактного класу створюється неявно при побудові екземпляра похідного конкретного класу.</a:t>
            </a:r>
          </a:p>
        </p:txBody>
      </p:sp>
      <p:pic>
        <p:nvPicPr>
          <p:cNvPr id="6" name="Рисунок 6" descr="Зображення, що містить ніж, стіл&#10;&#10;Опис створено автоматично">
            <a:extLst>
              <a:ext uri="{FF2B5EF4-FFF2-40B4-BE49-F238E27FC236}">
                <a16:creationId xmlns:a16="http://schemas.microsoft.com/office/drawing/2014/main" id="{3EC1B3BF-65DE-4660-97E2-A4F61E72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7" y="2965479"/>
            <a:ext cx="2743200" cy="661227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091E273-71A2-4270-932F-96D4E367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753" y="4590498"/>
            <a:ext cx="2743200" cy="1747810"/>
          </a:xfrm>
          <a:prstGeom prst="rect">
            <a:avLst/>
          </a:prstGeom>
        </p:spPr>
      </p:pic>
      <p:pic>
        <p:nvPicPr>
          <p:cNvPr id="4" name="Рисунок 8" descr="Зображення, що містить транспорт, літак&#10;&#10;Опис створено автоматично">
            <a:extLst>
              <a:ext uri="{FF2B5EF4-FFF2-40B4-BE49-F238E27FC236}">
                <a16:creationId xmlns:a16="http://schemas.microsoft.com/office/drawing/2014/main" id="{78FD2FAB-8312-4919-B747-CDCD11D4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009" y="301827"/>
            <a:ext cx="631135" cy="589042"/>
          </a:xfrm>
          <a:prstGeom prst="rect">
            <a:avLst/>
          </a:prstGeom>
        </p:spPr>
      </p:pic>
      <p:pic>
        <p:nvPicPr>
          <p:cNvPr id="9" name="Рисунок 9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B2923BA8-27C4-4AAE-B094-219E0CD85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965" y="4109347"/>
            <a:ext cx="5650394" cy="10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4F30A-9367-4D70-AE40-A1AD1FE5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56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Абстракція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0339A5-ABEC-4F4E-BA65-CB416351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559"/>
            <a:ext cx="10515600" cy="4995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Ключове слово </a:t>
            </a:r>
            <a:r>
              <a:rPr lang="uk-UA" sz="1800" dirty="0" err="1">
                <a:solidFill>
                  <a:schemeClr val="accent1"/>
                </a:solidFill>
                <a:ea typeface="+mn-lt"/>
                <a:cs typeface="+mn-lt"/>
              </a:rPr>
              <a:t>abstract</a:t>
            </a:r>
            <a:r>
              <a:rPr lang="uk-UA" sz="18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1800" dirty="0">
                <a:ea typeface="+mn-lt"/>
                <a:cs typeface="+mn-lt"/>
              </a:rPr>
              <a:t>може використовуватися з класами, методами, властивостями, індексаторами і подіями.</a:t>
            </a:r>
            <a:endParaRPr lang="uk-UA" sz="1800" dirty="0">
              <a:cs typeface="Calibri"/>
            </a:endParaRPr>
          </a:p>
        </p:txBody>
      </p:sp>
      <p:pic>
        <p:nvPicPr>
          <p:cNvPr id="7" name="Рисунок 7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CF5363D3-2F2B-45C2-BC4D-5B79BCA3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79" y="1987044"/>
            <a:ext cx="3115338" cy="4461076"/>
          </a:xfrm>
          <a:prstGeom prst="rect">
            <a:avLst/>
          </a:prstGeom>
        </p:spPr>
      </p:pic>
      <p:pic>
        <p:nvPicPr>
          <p:cNvPr id="4" name="Рисунок 8" descr="Зображення, що містить транспорт, літак&#10;&#10;Опис створено автоматично">
            <a:extLst>
              <a:ext uri="{FF2B5EF4-FFF2-40B4-BE49-F238E27FC236}">
                <a16:creationId xmlns:a16="http://schemas.microsoft.com/office/drawing/2014/main" id="{28521F58-7534-4918-A32E-C6DAB928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009" y="301827"/>
            <a:ext cx="631135" cy="589042"/>
          </a:xfrm>
          <a:prstGeom prst="rect">
            <a:avLst/>
          </a:prstGeom>
        </p:spPr>
      </p:pic>
      <p:pic>
        <p:nvPicPr>
          <p:cNvPr id="5" name="Рисунок 8">
            <a:extLst>
              <a:ext uri="{FF2B5EF4-FFF2-40B4-BE49-F238E27FC236}">
                <a16:creationId xmlns:a16="http://schemas.microsoft.com/office/drawing/2014/main" id="{5672410E-03F7-491B-A841-8EA83333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965" y="4842723"/>
            <a:ext cx="2743200" cy="11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9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FCAF-29B6-43E7-8555-41A944C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68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Можливості та обмеження </a:t>
            </a:r>
            <a:r>
              <a:rPr lang="uk-UA" sz="3200" dirty="0">
                <a:latin typeface="Calibri"/>
                <a:ea typeface="+mj-lt"/>
                <a:cs typeface="Calibri"/>
              </a:rPr>
              <a:t>абстрактних класів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F3E3709-C1C9-496F-A624-2BDF92F0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745"/>
            <a:ext cx="10515600" cy="5079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/>
            <a:endParaRPr lang="uk-UA" sz="1800" dirty="0">
              <a:ea typeface="+mn-lt"/>
              <a:cs typeface="+mn-lt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Не можна створювати екземпляри абстрактного класу безпосередньо через виклик його конструктора, але екземпляр абстрактного класу створюється неявно при побудові екземпляра похідного конкретного класу.</a:t>
            </a:r>
            <a:endParaRPr lang="uk-UA" sz="1800" dirty="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Абстрактні класи можуть містити як абстрактні, так і не абстрактні члени.</a:t>
            </a:r>
            <a:endParaRPr lang="uk-UA" sz="1800" dirty="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Абстрактні члени не можуть мати реалізації.</a:t>
            </a: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Не абстрактний (конкретний) клас, який є похідним від абстрактного, повинен мати реалізацію всіх успадкованих абстрактних членів.</a:t>
            </a:r>
            <a:endParaRPr lang="uk-UA" sz="1800" dirty="0">
              <a:cs typeface="Calibri"/>
            </a:endParaRPr>
          </a:p>
        </p:txBody>
      </p:sp>
      <p:pic>
        <p:nvPicPr>
          <p:cNvPr id="5" name="Рисунок 5" descr="Зображення, що містить книга&#10;&#10;Опис створено автоматично">
            <a:extLst>
              <a:ext uri="{FF2B5EF4-FFF2-40B4-BE49-F238E27FC236}">
                <a16:creationId xmlns:a16="http://schemas.microsoft.com/office/drawing/2014/main" id="{2B7EC63E-9271-414E-9EF2-7DFB9FF8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65" y="4550735"/>
            <a:ext cx="3496339" cy="1743739"/>
          </a:xfrm>
          <a:prstGeom prst="rect">
            <a:avLst/>
          </a:prstGeom>
        </p:spPr>
      </p:pic>
      <p:pic>
        <p:nvPicPr>
          <p:cNvPr id="4" name="Рисунок 8" descr="Зображення, що містить транспорт, літак&#10;&#10;Опис створено автоматично">
            <a:extLst>
              <a:ext uri="{FF2B5EF4-FFF2-40B4-BE49-F238E27FC236}">
                <a16:creationId xmlns:a16="http://schemas.microsoft.com/office/drawing/2014/main" id="{C1D96469-7258-4111-9204-766119AE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009" y="301827"/>
            <a:ext cx="631135" cy="58904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B9D98CD-19C4-4085-A317-C01153E26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46" y="4246907"/>
            <a:ext cx="1605998" cy="22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D8960-DD0F-44B3-B137-E2D9164A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19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Можливості </a:t>
            </a:r>
            <a:r>
              <a:rPr lang="uk-UA" sz="3200" dirty="0">
                <a:latin typeface="Calibri"/>
                <a:ea typeface="+mj-lt"/>
                <a:cs typeface="Calibri"/>
              </a:rPr>
              <a:t>абстрактних методів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540D9DE-7D90-46D8-BBE8-69D2E15E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491"/>
            <a:ext cx="10515600" cy="5056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/>
            <a:r>
              <a:rPr lang="uk-UA" sz="1800" dirty="0">
                <a:ea typeface="+mn-lt"/>
                <a:cs typeface="+mn-lt"/>
              </a:rPr>
              <a:t>Абстрактний метод є неявним віртуальним методом.</a:t>
            </a:r>
            <a:endParaRPr lang="uk-UA" sz="180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Створення абстрактних методів допускається тільки в абстрактних класах.</a:t>
            </a:r>
            <a:endParaRPr lang="uk-UA" sz="180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Тіло абстрактного методу відсутнє, створення методу просто закінчується двокрапкою, а після сигнатури ставити фігурні дужки {} не потрібно.</a:t>
            </a:r>
            <a:endParaRPr lang="uk-UA" sz="180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Реалізація повинна виконатись методами похідного класу, які за допомогою ключового слова </a:t>
            </a:r>
            <a:r>
              <a:rPr lang="uk-UA" sz="1800" dirty="0" err="1">
                <a:solidFill>
                  <a:schemeClr val="accent1"/>
                </a:solidFill>
                <a:ea typeface="+mn-lt"/>
                <a:cs typeface="+mn-lt"/>
              </a:rPr>
              <a:t>override</a:t>
            </a:r>
            <a:r>
              <a:rPr lang="uk-UA" sz="18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1800" dirty="0" err="1">
                <a:ea typeface="+mn-lt"/>
                <a:cs typeface="+mn-lt"/>
              </a:rPr>
              <a:t>перевизначають</a:t>
            </a:r>
            <a:r>
              <a:rPr lang="uk-UA" sz="1800" dirty="0">
                <a:ea typeface="+mn-lt"/>
                <a:cs typeface="+mn-lt"/>
              </a:rPr>
              <a:t> абстрактний метод.</a:t>
            </a:r>
            <a:endParaRPr lang="uk-UA" sz="1800" dirty="0">
              <a:cs typeface="Calibri"/>
            </a:endParaRPr>
          </a:p>
        </p:txBody>
      </p:sp>
      <p:pic>
        <p:nvPicPr>
          <p:cNvPr id="4" name="Рисунок 4" descr="Зображення, що містить пташка, квітка&#10;&#10;Опис створено автоматично">
            <a:extLst>
              <a:ext uri="{FF2B5EF4-FFF2-40B4-BE49-F238E27FC236}">
                <a16:creationId xmlns:a16="http://schemas.microsoft.com/office/drawing/2014/main" id="{E9FDDB79-EC70-4CCE-A9AE-DA8CFE7D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79" y="3646675"/>
            <a:ext cx="2592573" cy="973465"/>
          </a:xfrm>
          <a:prstGeom prst="rect">
            <a:avLst/>
          </a:prstGeom>
        </p:spPr>
      </p:pic>
      <p:pic>
        <p:nvPicPr>
          <p:cNvPr id="5" name="Рисунок 5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F7F42051-57CE-4CB9-962C-56C7C08C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5" y="3559719"/>
            <a:ext cx="2946992" cy="1395468"/>
          </a:xfrm>
          <a:prstGeom prst="rect">
            <a:avLst/>
          </a:prstGeom>
        </p:spPr>
      </p:pic>
      <p:pic>
        <p:nvPicPr>
          <p:cNvPr id="7" name="Рисунок 7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AE0045E7-F1D3-4788-8329-770A51BC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56" y="5542993"/>
            <a:ext cx="7456967" cy="778178"/>
          </a:xfrm>
          <a:prstGeom prst="rect">
            <a:avLst/>
          </a:prstGeom>
        </p:spPr>
      </p:pic>
      <p:pic>
        <p:nvPicPr>
          <p:cNvPr id="8" name="Рисунок 8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6151A40C-6273-4249-9DAC-A0AA55397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074" y="3561177"/>
            <a:ext cx="2964710" cy="1392553"/>
          </a:xfrm>
          <a:prstGeom prst="rect">
            <a:avLst/>
          </a:prstGeom>
        </p:spPr>
      </p:pic>
      <p:pic>
        <p:nvPicPr>
          <p:cNvPr id="6" name="Рисунок 8" descr="Зображення, що містить транспорт, літак&#10;&#10;Опис створено автоматично">
            <a:extLst>
              <a:ext uri="{FF2B5EF4-FFF2-40B4-BE49-F238E27FC236}">
                <a16:creationId xmlns:a16="http://schemas.microsoft.com/office/drawing/2014/main" id="{59CD0B2F-805F-400A-9C41-C71126A75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1009" y="301827"/>
            <a:ext cx="631135" cy="589042"/>
          </a:xfrm>
          <a:prstGeom prst="rect">
            <a:avLst/>
          </a:prstGeom>
        </p:spPr>
      </p:pic>
      <p:pic>
        <p:nvPicPr>
          <p:cNvPr id="10" name="Рисунок 10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3EE1F0F2-25DB-4BB6-AD8B-D7A717FB7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27" y="4992474"/>
            <a:ext cx="1460810" cy="14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8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B96DA-E535-4268-8B67-101C28FC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03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І</a:t>
            </a:r>
            <a:r>
              <a:rPr lang="uk-UA" sz="3200" dirty="0">
                <a:latin typeface="Calibri"/>
                <a:ea typeface="+mj-lt"/>
                <a:cs typeface="+mj-lt"/>
              </a:rPr>
              <a:t>нтерфейс /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Interface</a:t>
            </a:r>
            <a:endParaRPr lang="uk-UA" sz="3200" dirty="0" err="1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449DB3-A2B4-4E8C-B529-6CB287CC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497"/>
            <a:ext cx="10515600" cy="4967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Інтерфейс (</a:t>
            </a:r>
            <a:r>
              <a:rPr lang="uk-UA" sz="1800" dirty="0" err="1">
                <a:solidFill>
                  <a:schemeClr val="accent1"/>
                </a:solidFill>
                <a:ea typeface="+mn-lt"/>
                <a:cs typeface="+mn-lt"/>
              </a:rPr>
              <a:t>interface</a:t>
            </a:r>
            <a:r>
              <a:rPr lang="uk-UA" sz="1800" dirty="0">
                <a:ea typeface="+mn-lt"/>
                <a:cs typeface="+mn-lt"/>
              </a:rPr>
              <a:t>) - це не більш ніж просто іменований набір абстрактних членів. Абстрактні члени не мають ніякої стандартної реалізації.</a:t>
            </a:r>
          </a:p>
          <a:p>
            <a:pPr marL="0" indent="0">
              <a:buNone/>
            </a:pPr>
            <a:endParaRPr lang="uk-UA" sz="1800" dirty="0">
              <a:ea typeface="+mn-lt"/>
              <a:cs typeface="+mn-lt"/>
            </a:endParaRPr>
          </a:p>
          <a:p>
            <a:pPr>
              <a:buNone/>
            </a:pPr>
            <a:r>
              <a:rPr lang="uk-UA" sz="1800" dirty="0">
                <a:ea typeface="+mn-lt"/>
                <a:cs typeface="+mn-lt"/>
              </a:rPr>
              <a:t>Для імені інтерфейсу слід застосовувати в якості </a:t>
            </a:r>
            <a:r>
              <a:rPr lang="uk-UA" sz="1800" dirty="0" err="1">
                <a:ea typeface="+mn-lt"/>
                <a:cs typeface="+mn-lt"/>
              </a:rPr>
              <a:t>префікса</a:t>
            </a:r>
            <a:r>
              <a:rPr lang="uk-UA" sz="1800" dirty="0">
                <a:ea typeface="+mn-lt"/>
                <a:cs typeface="+mn-lt"/>
              </a:rPr>
              <a:t> букву "I".</a:t>
            </a:r>
          </a:p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Це підказує, що даний тип є інтерфейсом.</a:t>
            </a:r>
            <a:endParaRPr lang="uk-UA" sz="180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F30D16D9-F331-4274-B89F-56A1D220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56" y="3499565"/>
            <a:ext cx="2743200" cy="2020824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935D70D-6296-4A34-8383-2F1AF578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013" y="485775"/>
            <a:ext cx="386799" cy="386799"/>
          </a:xfrm>
          <a:prstGeom prst="rect">
            <a:avLst/>
          </a:prstGeom>
        </p:spPr>
      </p:pic>
      <p:pic>
        <p:nvPicPr>
          <p:cNvPr id="6" name="Рисунок 6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4518360B-F3ED-4EEB-8CD0-422D80C8A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444" y="4054618"/>
            <a:ext cx="2113722" cy="22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84F98-2B11-41C9-AE6F-1264635E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429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Правила використання інтерфейсів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229F8BB-DBC1-4117-B222-334CFB85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72"/>
            <a:ext cx="10515600" cy="4996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1800" dirty="0">
                <a:ea typeface="+mn-lt"/>
                <a:cs typeface="+mn-lt"/>
              </a:rPr>
              <a:t>Неможливо створити екземпляр інтерфейсу.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Інтерфейси і члени інтерфейсів є абстрактними. Інтерфейси не мають реалізації в C #.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Інтерфейс може містити тільки абстрактні члени (методи, властивості, події або індексатори).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Члени інтерфейсів автоматично є відкритими, абстрактними, і вони не можуть мати модифікаторів доступу.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Інтерфейси не можуть містити константи, поля, оператори, конструктори, деструктори або вкладені типи (інтерфейси в тому числі).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Клас або структура, які реалізують інтерфейс, повинні реалізовувати члени цього інтерфейсу, зазначені при його створенні.</a:t>
            </a:r>
            <a:endParaRPr lang="uk-UA" sz="1800" dirty="0">
              <a:cs typeface="Calibri"/>
            </a:endParaRPr>
          </a:p>
        </p:txBody>
      </p:sp>
      <p:pic>
        <p:nvPicPr>
          <p:cNvPr id="5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C53A7043-651B-4288-8711-DFBACEBB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30" y="4394471"/>
            <a:ext cx="2309038" cy="1701848"/>
          </a:xfrm>
          <a:prstGeom prst="rect">
            <a:avLst/>
          </a:prstGeom>
        </p:spPr>
      </p:pic>
      <p:pic>
        <p:nvPicPr>
          <p:cNvPr id="6" name="Рисунок 6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2010364A-8E74-4870-A12D-C8489EC9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09" y="4171537"/>
            <a:ext cx="3186223" cy="2464768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764FCBBE-CBB8-4F30-959E-712DC6004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13" y="485775"/>
            <a:ext cx="386799" cy="386799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B794275C-BD61-4D0B-A1B9-D5B4D13B2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307" y="4357216"/>
            <a:ext cx="3000153" cy="22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6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A0DE1-206E-428A-8BE9-7C4F4473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02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Правила використання інтерфейсів</a:t>
            </a:r>
            <a:endParaRPr lang="uk-UA" sz="3200" dirty="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BDB003-EA43-428F-87B9-EDB1D56E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798"/>
            <a:ext cx="10515600" cy="48711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82880" indent="-182880"/>
            <a:r>
              <a:rPr lang="uk-UA" sz="1800" dirty="0">
                <a:ea typeface="+mn-lt"/>
                <a:cs typeface="+mn-lt"/>
              </a:rPr>
              <a:t>Інтерфейс може успадковуватися від одного або декількох базових інтерфейсів.</a:t>
            </a:r>
            <a:endParaRPr lang="uk-UA" sz="180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Базовий клас також може реалізувати члени інтерфейсу за допомогою віртуальних членів. В цьому випадку похідний клас може змінити поведінку інтерфейсу шляхом </a:t>
            </a:r>
            <a:r>
              <a:rPr lang="uk-UA" sz="1800" dirty="0" err="1">
                <a:ea typeface="+mn-lt"/>
                <a:cs typeface="+mn-lt"/>
              </a:rPr>
              <a:t>перевизначення</a:t>
            </a:r>
            <a:r>
              <a:rPr lang="uk-UA" sz="1800" dirty="0">
                <a:ea typeface="+mn-lt"/>
                <a:cs typeface="+mn-lt"/>
              </a:rPr>
              <a:t> віртуальних членів.</a:t>
            </a:r>
            <a:endParaRPr lang="uk-UA" sz="180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Якщо клас реалізує два інтерфейси, що містять член з однаковою сигнатурою, то при реалізації цього члена в класі обидва інтерфейсу будуть використовувати цей член для своєї реалізації.</a:t>
            </a:r>
            <a:endParaRPr lang="uk-UA" sz="1800">
              <a:cs typeface="Calibri"/>
            </a:endParaRPr>
          </a:p>
          <a:p>
            <a:pPr marL="182880" indent="-182880"/>
            <a:r>
              <a:rPr lang="uk-UA" sz="1800" dirty="0">
                <a:ea typeface="+mn-lt"/>
                <a:cs typeface="+mn-lt"/>
              </a:rPr>
              <a:t>Якщо члени двох інтерфейсів з однаковою сигнатурою методів повинні виконувати різні дії при їх реалізації, необхідно скористатися явною реалізацією члена інтерфейсу - технікою явного вказівки в імені члена імені інтерфейсу, якому належить даний член. Це досягається шляхом включення в ім'я члена класу імені інтерфейсу з точкою. Даний член в похідному класі буде позначений за замовчуванням як </a:t>
            </a:r>
            <a:r>
              <a:rPr lang="uk-UA" sz="1800" dirty="0" err="1">
                <a:solidFill>
                  <a:schemeClr val="accent1"/>
                </a:solidFill>
                <a:ea typeface="+mn-lt"/>
                <a:cs typeface="+mn-lt"/>
              </a:rPr>
              <a:t>private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09C6D46-95A0-40DE-B9B2-2560C531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013" y="485775"/>
            <a:ext cx="386799" cy="38679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ED07198-589E-42C1-A503-25866A25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62" y="5256464"/>
            <a:ext cx="2743200" cy="10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74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Тема Office</vt:lpstr>
      <vt:lpstr>PowerPoint Presentation</vt:lpstr>
      <vt:lpstr>Абстракція / Abstraction</vt:lpstr>
      <vt:lpstr>Абстрактний клас / Abstract Class</vt:lpstr>
      <vt:lpstr>Абстракція</vt:lpstr>
      <vt:lpstr>Можливості та обмеження абстрактних класів</vt:lpstr>
      <vt:lpstr>Можливості абстрактних методів</vt:lpstr>
      <vt:lpstr>Інтерфейс / Interface</vt:lpstr>
      <vt:lpstr>Правила використання інтерфейсів</vt:lpstr>
      <vt:lpstr>Правила використання інтерфейсів</vt:lpstr>
      <vt:lpstr>Інтерфейс vs Абстрактний клас</vt:lpstr>
      <vt:lpstr>Переваги / Advantages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831</cp:revision>
  <dcterms:created xsi:type="dcterms:W3CDTF">2020-07-18T20:44:13Z</dcterms:created>
  <dcterms:modified xsi:type="dcterms:W3CDTF">2020-11-12T16:51:48Z</dcterms:modified>
</cp:coreProperties>
</file>