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25CB10-69CD-4D99-B203-F17C48D7CD26}" v="14" dt="2020-07-19T13:08:33.245"/>
    <p1510:client id="{1FC3D8AE-C495-4814-F19E-E5FD253ACD33}" v="244" dt="2020-08-30T12:47:09.220"/>
    <p1510:client id="{2A6CAE72-DE86-417F-2FDB-3B1F0FB3B6A5}" v="232" dt="2020-09-05T10:21:47.169"/>
    <p1510:client id="{FFC6FBA4-3F78-461E-BE3F-E7C52968BA92}" v="391" dt="2020-07-19T13:44:20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08.09.2020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DA6F1BD-B424-4733-A2CA-B77838A216FC}"/>
              </a:ext>
            </a:extLst>
          </p:cNvPr>
          <p:cNvSpPr>
            <a:spLocks noGrp="1"/>
          </p:cNvSpPr>
          <p:nvPr/>
        </p:nvSpPr>
        <p:spPr>
          <a:xfrm>
            <a:off x="1450786" y="1265238"/>
            <a:ext cx="936008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5400" dirty="0">
                <a:ea typeface="+mn-lt"/>
                <a:cs typeface="+mn-lt"/>
              </a:rPr>
              <a:t>Масиви і індексатори</a:t>
            </a:r>
            <a:endParaRPr lang="uk-UA" dirty="0"/>
          </a:p>
        </p:txBody>
      </p:sp>
      <p:sp>
        <p:nvSpPr>
          <p:cNvPr id="5" name="Підзаголовок 2">
            <a:extLst>
              <a:ext uri="{FF2B5EF4-FFF2-40B4-BE49-F238E27FC236}">
                <a16:creationId xmlns:a16="http://schemas.microsoft.com/office/drawing/2014/main" id="{F860EDCB-42F1-4B87-8E0E-D4E2AAB49F4B}"/>
              </a:ext>
            </a:extLst>
          </p:cNvPr>
          <p:cNvSpPr>
            <a:spLocks noGrp="1"/>
          </p:cNvSpPr>
          <p:nvPr/>
        </p:nvSpPr>
        <p:spPr>
          <a:xfrm>
            <a:off x="2207560" y="493264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uk-UA" sz="3200" dirty="0" err="1">
                <a:ea typeface="+mn-lt"/>
                <a:cs typeface="+mn-lt"/>
              </a:rPr>
              <a:t>Arrays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and</a:t>
            </a:r>
            <a:r>
              <a:rPr lang="uk-UA" sz="3200" dirty="0">
                <a:ea typeface="+mn-lt"/>
                <a:cs typeface="+mn-lt"/>
              </a:rPr>
              <a:t> </a:t>
            </a:r>
            <a:r>
              <a:rPr lang="uk-UA" sz="3200" dirty="0" err="1">
                <a:ea typeface="+mn-lt"/>
                <a:cs typeface="+mn-lt"/>
              </a:rPr>
              <a:t>Indexers</a:t>
            </a:r>
            <a:endParaRPr lang="uk-UA" dirty="0" err="1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6943306-812A-4346-9E80-DBB340A3B867}"/>
              </a:ext>
            </a:extLst>
          </p:cNvPr>
          <p:cNvSpPr txBox="1"/>
          <p:nvPr/>
        </p:nvSpPr>
        <p:spPr>
          <a:xfrm>
            <a:off x="788843" y="936048"/>
            <a:ext cx="8241722" cy="58541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4">
                <a:solidFill>
                  <a:srgbClr val="404040"/>
                </a:solidFill>
                <a:latin typeface="Segoe UI,sans-serif"/>
              </a:rPr>
              <a:t>The C# Programming Language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A6955-8633-4C69-BDAF-CBADA0B4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055"/>
          </a:xfrm>
        </p:spPr>
        <p:txBody>
          <a:bodyPr>
            <a:normAutofit/>
          </a:bodyPr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UpCast</a:t>
            </a:r>
            <a:r>
              <a:rPr lang="uk-UA" sz="3200" dirty="0">
                <a:latin typeface="Calibri"/>
                <a:ea typeface="+mj-lt"/>
                <a:cs typeface="+mj-lt"/>
              </a:rPr>
              <a:t> /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DownCast</a:t>
            </a:r>
            <a:endParaRPr lang="uk-UA" sz="3200" dirty="0" err="1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0ECBC95-5215-4372-82CE-69D97F7C8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003"/>
            <a:ext cx="10515600" cy="4925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uk-UA" sz="2000">
                <a:ea typeface="+mn-lt"/>
                <a:cs typeface="+mn-lt"/>
              </a:rPr>
              <a:t>Масиви коваріантні, але не контрваріантні</a:t>
            </a:r>
            <a:endParaRPr lang="uk-UA" sz="2000" dirty="0" err="1">
              <a:cs typeface="Calibri"/>
            </a:endParaRPr>
          </a:p>
          <a:p>
            <a:pPr>
              <a:buNone/>
            </a:pPr>
            <a:endParaRPr lang="uk-UA" sz="2000" dirty="0">
              <a:ea typeface="+mn-lt"/>
              <a:cs typeface="+mn-lt"/>
            </a:endParaRPr>
          </a:p>
          <a:p>
            <a:pPr>
              <a:buNone/>
            </a:pPr>
            <a:r>
              <a:rPr lang="uk-UA" sz="2000" err="1">
                <a:ea typeface="+mn-lt"/>
                <a:cs typeface="+mn-lt"/>
              </a:rPr>
              <a:t>Коваріантність</a:t>
            </a:r>
            <a:r>
              <a:rPr lang="uk-UA" sz="2000" dirty="0">
                <a:ea typeface="+mn-lt"/>
                <a:cs typeface="+mn-lt"/>
              </a:rPr>
              <a:t> - це </a:t>
            </a:r>
            <a:r>
              <a:rPr lang="uk-UA" sz="2000" b="1" err="1">
                <a:ea typeface="+mn-lt"/>
                <a:cs typeface="+mn-lt"/>
              </a:rPr>
              <a:t>UpCast</a:t>
            </a:r>
            <a:r>
              <a:rPr lang="uk-UA" sz="2000" b="1" dirty="0"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всіх елементів масиву.</a:t>
            </a:r>
          </a:p>
          <a:p>
            <a:pPr>
              <a:buNone/>
            </a:pPr>
            <a:r>
              <a:rPr lang="uk-UA" sz="2000" err="1">
                <a:ea typeface="+mn-lt"/>
                <a:cs typeface="+mn-lt"/>
              </a:rPr>
              <a:t>Контрваріантность</a:t>
            </a:r>
            <a:r>
              <a:rPr lang="uk-UA" sz="2000" dirty="0">
                <a:ea typeface="+mn-lt"/>
                <a:cs typeface="+mn-lt"/>
              </a:rPr>
              <a:t> - це </a:t>
            </a:r>
            <a:r>
              <a:rPr lang="uk-UA" sz="2000" b="1" err="1">
                <a:ea typeface="+mn-lt"/>
                <a:cs typeface="+mn-lt"/>
              </a:rPr>
              <a:t>DownCast</a:t>
            </a:r>
            <a:r>
              <a:rPr lang="uk-UA" sz="2000" b="1" dirty="0"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всіх елементів масиву.</a:t>
            </a:r>
          </a:p>
          <a:p>
            <a:pPr>
              <a:buNone/>
            </a:pPr>
            <a:endParaRPr lang="uk-UA" sz="2000" dirty="0">
              <a:ea typeface="+mn-lt"/>
              <a:cs typeface="+mn-lt"/>
            </a:endParaRPr>
          </a:p>
          <a:p>
            <a:pPr>
              <a:buNone/>
            </a:pPr>
            <a:endParaRPr lang="uk-UA" sz="2000" dirty="0">
              <a:ea typeface="+mn-lt"/>
              <a:cs typeface="+mn-lt"/>
            </a:endParaRPr>
          </a:p>
          <a:p>
            <a:pPr>
              <a:buNone/>
            </a:pPr>
            <a:endParaRPr lang="uk-UA" sz="2000" dirty="0">
              <a:ea typeface="+mn-lt"/>
              <a:cs typeface="+mn-lt"/>
            </a:endParaRPr>
          </a:p>
          <a:p>
            <a:pPr>
              <a:buNone/>
            </a:pPr>
            <a:endParaRPr lang="uk-UA" sz="2000" dirty="0">
              <a:ea typeface="+mn-lt"/>
              <a:cs typeface="+mn-lt"/>
            </a:endParaRPr>
          </a:p>
          <a:p>
            <a:pPr>
              <a:buNone/>
            </a:pPr>
            <a:endParaRPr lang="uk-UA" sz="2000" dirty="0">
              <a:ea typeface="+mn-lt"/>
              <a:cs typeface="+mn-lt"/>
            </a:endParaRPr>
          </a:p>
          <a:p>
            <a:pPr>
              <a:buNone/>
            </a:pPr>
            <a:endParaRPr lang="uk-UA" sz="2000" dirty="0">
              <a:ea typeface="+mn-lt"/>
              <a:cs typeface="+mn-lt"/>
            </a:endParaRPr>
          </a:p>
          <a:p>
            <a:pPr>
              <a:buNone/>
            </a:pPr>
            <a:r>
              <a:rPr lang="uk-UA" sz="2000">
                <a:ea typeface="+mn-lt"/>
                <a:cs typeface="+mn-lt"/>
              </a:rPr>
              <a:t>Масиви, у якого елементи типів за посиланням 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коваріантні </a:t>
            </a:r>
            <a:r>
              <a:rPr lang="uk-UA" sz="2000" dirty="0">
                <a:ea typeface="+mn-lt"/>
                <a:cs typeface="+mn-lt"/>
              </a:rPr>
              <a:t>однак, </a:t>
            </a:r>
            <a:r>
              <a:rPr lang="uk-UA" sz="2000" dirty="0">
                <a:solidFill>
                  <a:srgbClr val="C00000"/>
                </a:solidFill>
                <a:ea typeface="+mn-lt"/>
                <a:cs typeface="+mn-lt"/>
              </a:rPr>
              <a:t>не контрваріантні</a:t>
            </a:r>
            <a:r>
              <a:rPr lang="uk-UA" sz="2000" dirty="0">
                <a:ea typeface="+mn-lt"/>
                <a:cs typeface="+mn-lt"/>
              </a:rPr>
              <a:t>.</a:t>
            </a:r>
          </a:p>
          <a:p>
            <a:pPr>
              <a:buNone/>
            </a:pPr>
            <a:r>
              <a:rPr lang="uk-UA" sz="2000">
                <a:ea typeface="+mn-lt"/>
                <a:cs typeface="+mn-lt"/>
              </a:rPr>
              <a:t>Масиви , у якого елементи типів за значенням </a:t>
            </a:r>
            <a:r>
              <a:rPr lang="uk-UA" sz="2000">
                <a:solidFill>
                  <a:srgbClr val="C00000"/>
                </a:solidFill>
                <a:ea typeface="+mn-lt"/>
                <a:cs typeface="+mn-lt"/>
              </a:rPr>
              <a:t>не коваріантні</a:t>
            </a:r>
            <a:r>
              <a:rPr lang="uk-UA" sz="2000">
                <a:ea typeface="+mn-lt"/>
                <a:cs typeface="+mn-lt"/>
              </a:rPr>
              <a:t> і </a:t>
            </a:r>
            <a:r>
              <a:rPr lang="uk-UA" sz="2000">
                <a:solidFill>
                  <a:srgbClr val="C00000"/>
                </a:solidFill>
                <a:ea typeface="+mn-lt"/>
                <a:cs typeface="+mn-lt"/>
              </a:rPr>
              <a:t>не контрваріантні</a:t>
            </a:r>
            <a:r>
              <a:rPr lang="uk-UA" sz="2000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00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3039-A92D-498B-AD67-366BEE41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056"/>
          </a:xfrm>
        </p:spPr>
        <p:txBody>
          <a:bodyPr/>
          <a:lstStyle/>
          <a:p>
            <a:r>
              <a:rPr lang="uk-UA" sz="3200" dirty="0">
                <a:latin typeface="Calibri"/>
                <a:ea typeface="+mj-lt"/>
                <a:cs typeface="+mj-lt"/>
              </a:rPr>
              <a:t>Ключове слово </a:t>
            </a:r>
            <a:r>
              <a:rPr lang="uk-UA" sz="3200" dirty="0" err="1">
                <a:latin typeface="Calibri"/>
                <a:ea typeface="+mj-lt"/>
                <a:cs typeface="+mj-lt"/>
              </a:rPr>
              <a:t>params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CBDFF70-94F9-421C-B54A-50695254A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35"/>
            <a:ext cx="10515600" cy="4975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Ключове слово </a:t>
            </a:r>
            <a:r>
              <a:rPr lang="uk-UA" sz="2000" dirty="0" err="1">
                <a:solidFill>
                  <a:schemeClr val="accent1"/>
                </a:solidFill>
                <a:ea typeface="+mn-lt"/>
                <a:cs typeface="+mn-lt"/>
              </a:rPr>
              <a:t>params</a:t>
            </a:r>
            <a:r>
              <a:rPr lang="uk-UA" sz="2000" dirty="0">
                <a:solidFill>
                  <a:schemeClr val="accent1"/>
                </a:solidFill>
                <a:ea typeface="+mn-lt"/>
                <a:cs typeface="+mn-lt"/>
              </a:rPr>
              <a:t> </a:t>
            </a:r>
            <a:r>
              <a:rPr lang="uk-UA" sz="2000" dirty="0">
                <a:ea typeface="+mn-lt"/>
                <a:cs typeface="+mn-lt"/>
              </a:rPr>
              <a:t>дозволяє задати параметр методу, який приймає змінну кількість аргументів.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FFC4BC2E-7688-4163-B4CD-0C71BC0A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850" y="2491224"/>
            <a:ext cx="4791854" cy="11264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E6993C-DEDD-4895-8106-BD2D4E9EB76A}"/>
              </a:ext>
            </a:extLst>
          </p:cNvPr>
          <p:cNvSpPr txBox="1"/>
          <p:nvPr/>
        </p:nvSpPr>
        <p:spPr>
          <a:xfrm>
            <a:off x="1751350" y="5011711"/>
            <a:ext cx="98760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Метод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може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приймати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тільки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один</a:t>
            </a:r>
            <a:r>
              <a:rPr lang="en-US" dirty="0">
                <a:solidFill>
                  <a:srgbClr val="C00000"/>
                </a:solidFill>
              </a:rPr>
              <a:t> params-</a:t>
            </a:r>
            <a:r>
              <a:rPr lang="en-US" dirty="0" err="1">
                <a:solidFill>
                  <a:srgbClr val="C00000"/>
                </a:solidFill>
              </a:rPr>
              <a:t>аргумент</a:t>
            </a:r>
            <a:r>
              <a:rPr lang="en-US" dirty="0">
                <a:solidFill>
                  <a:srgbClr val="C00000"/>
                </a:solidFill>
              </a:rPr>
              <a:t>, і </a:t>
            </a:r>
            <a:r>
              <a:rPr lang="en-US" dirty="0" err="1">
                <a:solidFill>
                  <a:srgbClr val="C00000"/>
                </a:solidFill>
              </a:rPr>
              <a:t>він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dirty="0" err="1">
                <a:solidFill>
                  <a:srgbClr val="C00000"/>
                </a:solidFill>
              </a:rPr>
              <a:t>повинен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бути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останнім</a:t>
            </a:r>
            <a:r>
              <a:rPr lang="en-US" dirty="0">
                <a:solidFill>
                  <a:srgbClr val="C00000"/>
                </a:solidFill>
              </a:rPr>
              <a:t> у </a:t>
            </a:r>
            <a:r>
              <a:rPr lang="en-US" dirty="0" err="1">
                <a:solidFill>
                  <a:srgbClr val="C00000"/>
                </a:solidFill>
              </a:rPr>
              <a:t>списку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аргументів</a:t>
            </a:r>
            <a:r>
              <a:rPr lang="en-US" dirty="0">
                <a:solidFill>
                  <a:srgbClr val="C00000"/>
                </a:solidFill>
              </a:rPr>
              <a:t>.</a:t>
            </a:r>
            <a:endParaRPr lang="uk-UA">
              <a:solidFill>
                <a:srgbClr val="C00000"/>
              </a:solidFill>
              <a:cs typeface="Calibri"/>
            </a:endParaRPr>
          </a:p>
        </p:txBody>
      </p:sp>
      <p:pic>
        <p:nvPicPr>
          <p:cNvPr id="7" name="Рисунок 7" descr="Зображення, що містить малювання&#10;&#10;Опис створено автоматично">
            <a:extLst>
              <a:ext uri="{FF2B5EF4-FFF2-40B4-BE49-F238E27FC236}">
                <a16:creationId xmlns:a16="http://schemas.microsoft.com/office/drawing/2014/main" id="{E79D1300-AD36-46F4-BB7B-DBC5739EF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18" y="4936118"/>
            <a:ext cx="705163" cy="61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40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C92AF-39B5-4A3B-9E01-871FEF62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547"/>
          </a:xfrm>
        </p:spPr>
        <p:txBody>
          <a:bodyPr/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Indexers</a:t>
            </a:r>
            <a:r>
              <a:rPr lang="uk-UA" sz="3200" dirty="0">
                <a:latin typeface="Calibri"/>
                <a:ea typeface="+mj-lt"/>
                <a:cs typeface="+mj-lt"/>
              </a:rPr>
              <a:t> / Індексатори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6A69CDB-9E24-44EE-93AD-B4D6971EE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019"/>
            <a:ext cx="10515600" cy="49509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Індексатори дозволяють індексувати екземпляри класу або структури так само, як масиви. Індексатори нагадують властивості, але їх методи доступу приймають параметри.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, пташка&#10;&#10;Опис створено автоматично">
            <a:extLst>
              <a:ext uri="{FF2B5EF4-FFF2-40B4-BE49-F238E27FC236}">
                <a16:creationId xmlns:a16="http://schemas.microsoft.com/office/drawing/2014/main" id="{50D60C6C-D3BB-41C9-9BE1-A32B81D3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49" y="3086833"/>
            <a:ext cx="4042347" cy="2558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751E6E-FA93-4286-9F54-FBC51EDEF6B9}"/>
              </a:ext>
            </a:extLst>
          </p:cNvPr>
          <p:cNvSpPr txBox="1"/>
          <p:nvPr/>
        </p:nvSpPr>
        <p:spPr>
          <a:xfrm>
            <a:off x="5461416" y="3200400"/>
            <a:ext cx="488102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Метод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set </a:t>
            </a:r>
            <a:r>
              <a:rPr lang="en-US" err="1"/>
              <a:t>автоматично</a:t>
            </a:r>
            <a:r>
              <a:rPr lang="en-US" dirty="0"/>
              <a:t> </a:t>
            </a:r>
            <a:r>
              <a:rPr lang="en-US" err="1"/>
              <a:t>спрацьовує</a:t>
            </a:r>
            <a:r>
              <a:rPr lang="en-US" dirty="0"/>
              <a:t> </a:t>
            </a:r>
            <a:r>
              <a:rPr lang="en-US" err="1"/>
              <a:t>тоді</a:t>
            </a:r>
            <a:r>
              <a:rPr lang="en-US" dirty="0"/>
              <a:t>, </a:t>
            </a:r>
            <a:r>
              <a:rPr lang="en-US" err="1"/>
              <a:t>коли</a:t>
            </a:r>
            <a:r>
              <a:rPr lang="en-US" dirty="0"/>
              <a:t> </a:t>
            </a:r>
            <a:r>
              <a:rPr lang="en-US" err="1"/>
              <a:t>властивості</a:t>
            </a:r>
            <a:r>
              <a:rPr lang="en-US" dirty="0"/>
              <a:t> </a:t>
            </a:r>
            <a:r>
              <a:rPr lang="en-US"/>
              <a:t>намагаються присвоїти значення. Це значення </a:t>
            </a:r>
            <a:r>
              <a:rPr lang="en-US" err="1"/>
              <a:t>представлено</a:t>
            </a:r>
            <a:r>
              <a:rPr lang="en-US" dirty="0"/>
              <a:t> </a:t>
            </a:r>
            <a:r>
              <a:rPr lang="en-US" err="1"/>
              <a:t>ключовим</a:t>
            </a:r>
            <a:r>
              <a:rPr lang="en-US" dirty="0"/>
              <a:t> </a:t>
            </a:r>
            <a:r>
              <a:rPr lang="en-US" err="1"/>
              <a:t>словом</a:t>
            </a:r>
            <a:r>
              <a:rPr lang="en-US" dirty="0"/>
              <a:t> value.</a:t>
            </a:r>
            <a:endParaRPr lang="en-US" dirty="0" err="1">
              <a:cs typeface="Calibri"/>
            </a:endParaRPr>
          </a:p>
          <a:p>
            <a:endParaRPr lang="en-US" dirty="0"/>
          </a:p>
          <a:p>
            <a:r>
              <a:rPr lang="en-US" err="1"/>
              <a:t>Метод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get </a:t>
            </a:r>
            <a:r>
              <a:rPr lang="en-US" err="1"/>
              <a:t>автоматично</a:t>
            </a:r>
            <a:r>
              <a:rPr lang="en-US" dirty="0"/>
              <a:t> </a:t>
            </a:r>
            <a:r>
              <a:rPr lang="en-US" err="1"/>
              <a:t>спрацьовує</a:t>
            </a:r>
            <a:r>
              <a:rPr lang="en-US" dirty="0"/>
              <a:t> </a:t>
            </a:r>
            <a:r>
              <a:rPr lang="en-US" err="1"/>
              <a:t>тоді</a:t>
            </a:r>
            <a:r>
              <a:rPr lang="en-US" dirty="0"/>
              <a:t>, </a:t>
            </a:r>
            <a:r>
              <a:rPr lang="en-US" err="1"/>
              <a:t>коли</a:t>
            </a:r>
            <a:r>
              <a:rPr lang="en-US" dirty="0"/>
              <a:t> </a:t>
            </a:r>
            <a:r>
              <a:rPr lang="en-US" err="1"/>
              <a:t>ми</a:t>
            </a:r>
            <a:r>
              <a:rPr lang="en-US" dirty="0"/>
              <a:t> </a:t>
            </a:r>
            <a:r>
              <a:rPr lang="en-US" err="1"/>
              <a:t>намагаємося</a:t>
            </a:r>
            <a:r>
              <a:rPr lang="en-US" dirty="0"/>
              <a:t> </a:t>
            </a:r>
            <a:r>
              <a:rPr lang="en-US" err="1"/>
              <a:t>отримати</a:t>
            </a:r>
            <a:r>
              <a:rPr lang="en-US" dirty="0"/>
              <a:t> </a:t>
            </a:r>
            <a:r>
              <a:rPr lang="en-US" err="1"/>
              <a:t>значення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187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7D5FD-A429-4863-9E28-CC48A9004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547"/>
          </a:xfrm>
        </p:spPr>
        <p:txBody>
          <a:bodyPr/>
          <a:lstStyle/>
          <a:p>
            <a:r>
              <a:rPr lang="uk-UA" sz="3200" dirty="0" err="1">
                <a:latin typeface="Calibri"/>
                <a:cs typeface="Calibri"/>
              </a:rPr>
              <a:t>Indexers</a:t>
            </a:r>
            <a:r>
              <a:rPr lang="uk-UA" sz="3200" dirty="0">
                <a:latin typeface="Calibri"/>
                <a:cs typeface="Calibri"/>
              </a:rPr>
              <a:t> / Індексатори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A28C8D6-15A0-41FD-A6E0-9BF38BA8E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86"/>
            <a:ext cx="10515600" cy="49009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Аналіз коду індексатора з використанням програми .NET </a:t>
            </a:r>
            <a:r>
              <a:rPr lang="uk-UA" sz="2000" dirty="0" err="1">
                <a:ea typeface="+mn-lt"/>
                <a:cs typeface="+mn-lt"/>
              </a:rPr>
              <a:t>Reflector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/>
            </a:endParaRPr>
          </a:p>
        </p:txBody>
      </p:sp>
      <p:pic>
        <p:nvPicPr>
          <p:cNvPr id="4" name="Рисунок 4" descr="Зображення, що містить знімок екрана&#10;&#10;Опис створено автоматично">
            <a:extLst>
              <a:ext uri="{FF2B5EF4-FFF2-40B4-BE49-F238E27FC236}">
                <a16:creationId xmlns:a16="http://schemas.microsoft.com/office/drawing/2014/main" id="{81AD8542-E06E-4AC4-9257-E0A49D3A3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79" y="1852664"/>
            <a:ext cx="9688641" cy="3652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DCD46-F1E5-49A8-9D3C-B0CF24996F83}"/>
              </a:ext>
            </a:extLst>
          </p:cNvPr>
          <p:cNvSpPr txBox="1"/>
          <p:nvPr/>
        </p:nvSpPr>
        <p:spPr>
          <a:xfrm>
            <a:off x="2375941" y="57237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Метод</a:t>
            </a:r>
            <a:r>
              <a:rPr lang="en-US" dirty="0"/>
              <a:t> </a:t>
            </a:r>
            <a:r>
              <a:rPr lang="en-US" dirty="0" err="1"/>
              <a:t>доступа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9CD19-2DB2-4812-8FEF-AECC80AFAC2F}"/>
              </a:ext>
            </a:extLst>
          </p:cNvPr>
          <p:cNvSpPr txBox="1"/>
          <p:nvPr/>
        </p:nvSpPr>
        <p:spPr>
          <a:xfrm>
            <a:off x="7260236" y="57237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Метод</a:t>
            </a:r>
            <a:r>
              <a:rPr lang="en-US" dirty="0"/>
              <a:t> </a:t>
            </a:r>
            <a:r>
              <a:rPr lang="en-US" dirty="0" err="1"/>
              <a:t>доступа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137737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86173-B03F-4DA7-B524-354B1885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1038"/>
          </a:xfrm>
        </p:spPr>
        <p:txBody>
          <a:bodyPr>
            <a:normAutofit/>
          </a:bodyPr>
          <a:lstStyle/>
          <a:p>
            <a:r>
              <a:rPr lang="uk-UA" sz="3200" dirty="0" err="1">
                <a:latin typeface="Calibri"/>
                <a:cs typeface="Calibri"/>
              </a:rPr>
              <a:t>Indexers</a:t>
            </a:r>
            <a:r>
              <a:rPr lang="uk-UA" sz="3200" dirty="0">
                <a:latin typeface="Calibri"/>
                <a:cs typeface="Calibri"/>
              </a:rPr>
              <a:t> / Індексатори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73C14B0-F46C-4C7D-86F2-4A51312E7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478"/>
            <a:ext cx="10515600" cy="48884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uk-UA" sz="2000">
                <a:ea typeface="+mn-lt"/>
                <a:cs typeface="+mn-lt"/>
              </a:rPr>
              <a:t>Індексатори не зобов'язані використовувати в якості індексу цілочислене значення, </a:t>
            </a:r>
            <a:r>
              <a:rPr lang="uk-UA" sz="2000" dirty="0">
                <a:ea typeface="+mn-lt"/>
                <a:cs typeface="+mn-lt"/>
              </a:rPr>
              <a:t>конкретний механізм пошуку визначає розробник.</a:t>
            </a:r>
            <a:endParaRPr lang="uk-UA" sz="2000" dirty="0">
              <a:cs typeface="Calibri" panose="020F0502020204030204"/>
            </a:endParaRPr>
          </a:p>
          <a:p>
            <a:pPr marL="342900" indent="-342900"/>
            <a:r>
              <a:rPr lang="uk-UA" sz="2000">
                <a:ea typeface="+mn-lt"/>
                <a:cs typeface="+mn-lt"/>
              </a:rPr>
              <a:t>Індексатори можна перевантажувати.</a:t>
            </a:r>
            <a:endParaRPr lang="uk-UA" sz="2000">
              <a:cs typeface="Calibri" panose="020F0502020204030204"/>
            </a:endParaRPr>
          </a:p>
          <a:p>
            <a:pPr marL="342900" indent="-342900"/>
            <a:r>
              <a:rPr lang="uk-UA" sz="2000">
                <a:ea typeface="+mn-lt"/>
                <a:cs typeface="+mn-lt"/>
              </a:rPr>
              <a:t>Індексатори можуть мати більше одного формального параметра, наприклад, при доступі до двовимірних масивів.</a:t>
            </a:r>
            <a:endParaRPr lang="uk-UA" sz="20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23480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BA7DE18-9925-498D-88AC-E0F89326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00"/>
            <a:ext cx="10515600" cy="62644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uk-UA" sz="1600" dirty="0" err="1">
                <a:latin typeface="Calibri Light"/>
                <a:cs typeface="Calibri Light"/>
              </a:rPr>
              <a:t>Tasks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uk-UA" sz="1600" dirty="0">
                <a:latin typeface="Calibri Light"/>
                <a:cs typeface="Calibri Light"/>
              </a:rPr>
              <a:t>Task1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r>
              <a:rPr lang="ru" sz="1600" dirty="0" err="1">
                <a:latin typeface="Calibri Light"/>
                <a:cs typeface="Calibri Light"/>
              </a:rPr>
              <a:t>Використовуючи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r>
              <a:rPr lang="ru" sz="1600" dirty="0" err="1">
                <a:latin typeface="Calibri Light"/>
                <a:cs typeface="Calibri Light"/>
              </a:rPr>
              <a:t>Visual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r>
              <a:rPr lang="ru" sz="1600" dirty="0" err="1">
                <a:latin typeface="Calibri Light"/>
                <a:cs typeface="Calibri Light"/>
              </a:rPr>
              <a:t>Studio</a:t>
            </a:r>
            <a:r>
              <a:rPr lang="ru" sz="1600" dirty="0">
                <a:latin typeface="Calibri Light"/>
                <a:cs typeface="Calibri Light"/>
              </a:rPr>
              <a:t>, </a:t>
            </a:r>
            <a:r>
              <a:rPr lang="ru" sz="1600" dirty="0" err="1">
                <a:latin typeface="Calibri Light"/>
                <a:cs typeface="Calibri Light"/>
              </a:rPr>
              <a:t>створіть</a:t>
            </a:r>
            <a:r>
              <a:rPr lang="ru" sz="1600" dirty="0">
                <a:latin typeface="Calibri Light"/>
                <a:cs typeface="Calibri Light"/>
              </a:rPr>
              <a:t> проект за шаблоном </a:t>
            </a:r>
            <a:r>
              <a:rPr lang="ru" sz="1600" dirty="0" err="1">
                <a:latin typeface="Calibri Light"/>
                <a:cs typeface="Calibri Light"/>
              </a:rPr>
              <a:t>Console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r>
              <a:rPr lang="ru" sz="1600" dirty="0" err="1">
                <a:latin typeface="Calibri Light"/>
                <a:cs typeface="Calibri Light"/>
              </a:rPr>
              <a:t>Application</a:t>
            </a:r>
            <a:r>
              <a:rPr lang="ru" sz="1600" dirty="0">
                <a:latin typeface="Calibri Light"/>
                <a:cs typeface="Calibri Light"/>
              </a:rPr>
              <a:t>, </a:t>
            </a:r>
            <a:r>
              <a:rPr lang="ru" sz="1600" dirty="0" err="1">
                <a:latin typeface="Calibri Light"/>
                <a:cs typeface="Calibri Light"/>
              </a:rPr>
              <a:t>назвіть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r>
              <a:rPr lang="ru" sz="1600" dirty="0" err="1">
                <a:latin typeface="Calibri Light"/>
                <a:cs typeface="Calibri Light"/>
              </a:rPr>
              <a:t>його</a:t>
            </a:r>
            <a:r>
              <a:rPr lang="ru" sz="1600" dirty="0">
                <a:latin typeface="Calibri Light"/>
                <a:cs typeface="Calibri Light"/>
              </a:rPr>
              <a:t> Lesson013_Task1.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ru" sz="1600" dirty="0" err="1">
                <a:latin typeface="Calibri Light"/>
                <a:ea typeface="+mn-lt"/>
                <a:cs typeface="Calibri Light"/>
              </a:rPr>
              <a:t>Використовуючи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програму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із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Lesson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11,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створіть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індексатори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замість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методів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SetVehicle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 і </a:t>
            </a:r>
            <a:r>
              <a:rPr lang="ru" sz="1600" dirty="0" err="1">
                <a:latin typeface="Calibri Light"/>
                <a:ea typeface="+mn-lt"/>
                <a:cs typeface="Calibri Light"/>
              </a:rPr>
              <a:t>GetVehicle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. 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spcAft>
                <a:spcPts val="300"/>
              </a:spcAft>
              <a:buNone/>
            </a:pPr>
            <a:endParaRPr lang="ru" sz="1600" dirty="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-UA" sz="1600" dirty="0">
                <a:latin typeface="Calibri Light"/>
                <a:cs typeface="Calibri Light"/>
              </a:rPr>
              <a:t>Task2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" sz="1600" dirty="0">
                <a:latin typeface="Calibri Light"/>
                <a:cs typeface="Calibri Light"/>
              </a:rPr>
              <a:t>Використовуючи </a:t>
            </a:r>
            <a:r>
              <a:rPr lang="uk" sz="1600" dirty="0" err="1">
                <a:latin typeface="Calibri Light"/>
                <a:cs typeface="Calibri Light"/>
              </a:rPr>
              <a:t>Visual</a:t>
            </a:r>
            <a:r>
              <a:rPr lang="uk" sz="1600" dirty="0">
                <a:latin typeface="Calibri Light"/>
                <a:cs typeface="Calibri Light"/>
              </a:rPr>
              <a:t> </a:t>
            </a:r>
            <a:r>
              <a:rPr lang="uk" sz="1600" dirty="0" err="1">
                <a:latin typeface="Calibri Light"/>
                <a:cs typeface="Calibri Light"/>
              </a:rPr>
              <a:t>Studio</a:t>
            </a:r>
            <a:r>
              <a:rPr lang="uk" sz="1600" dirty="0">
                <a:latin typeface="Calibri Light"/>
                <a:cs typeface="Calibri Light"/>
              </a:rPr>
              <a:t>, створіть проект за шаблоном </a:t>
            </a:r>
            <a:r>
              <a:rPr lang="uk" sz="1600" dirty="0" err="1">
                <a:latin typeface="Calibri Light"/>
                <a:cs typeface="Calibri Light"/>
              </a:rPr>
              <a:t>Console</a:t>
            </a:r>
            <a:r>
              <a:rPr lang="uk" sz="1600" dirty="0">
                <a:latin typeface="Calibri Light"/>
                <a:cs typeface="Calibri Light"/>
              </a:rPr>
              <a:t> </a:t>
            </a:r>
            <a:r>
              <a:rPr lang="uk" sz="1600" dirty="0" err="1">
                <a:latin typeface="Calibri Light"/>
                <a:cs typeface="Calibri Light"/>
              </a:rPr>
              <a:t>Application</a:t>
            </a:r>
            <a:r>
              <a:rPr lang="uk" sz="1600" dirty="0">
                <a:latin typeface="Calibri Light"/>
                <a:cs typeface="Calibri Light"/>
              </a:rPr>
              <a:t>,  назвіть його Lesson013_Task2.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" sz="1600">
                <a:latin typeface="Calibri Light"/>
                <a:ea typeface="+mn-lt"/>
                <a:cs typeface="Calibri Light"/>
              </a:rPr>
              <a:t>Використовуючи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>
                <a:latin typeface="Calibri Light"/>
                <a:ea typeface="+mn-lt"/>
                <a:cs typeface="Calibri Light"/>
              </a:rPr>
              <a:t>програму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>
                <a:latin typeface="Calibri Light"/>
                <a:ea typeface="+mn-lt"/>
                <a:cs typeface="Calibri Light"/>
              </a:rPr>
              <a:t>із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>
                <a:latin typeface="Calibri Light"/>
                <a:ea typeface="+mn-lt"/>
                <a:cs typeface="Calibri Light"/>
              </a:rPr>
              <a:t>Lesson 12, створіть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>
                <a:latin typeface="Calibri Light"/>
                <a:ea typeface="+mn-lt"/>
                <a:cs typeface="Calibri Light"/>
              </a:rPr>
              <a:t>індексатори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>
                <a:latin typeface="Calibri Light"/>
                <a:ea typeface="+mn-lt"/>
                <a:cs typeface="Calibri Light"/>
              </a:rPr>
              <a:t>замість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>
                <a:latin typeface="Calibri Light"/>
                <a:ea typeface="+mn-lt"/>
                <a:cs typeface="Calibri Light"/>
              </a:rPr>
              <a:t>методів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 </a:t>
            </a:r>
            <a:r>
              <a:rPr lang="ru" sz="1600">
                <a:latin typeface="Calibri Light"/>
                <a:ea typeface="+mn-lt"/>
                <a:cs typeface="Calibri Light"/>
              </a:rPr>
              <a:t>SetAnimal і GetAnimal</a:t>
            </a:r>
            <a:r>
              <a:rPr lang="ru" sz="1600" dirty="0">
                <a:latin typeface="Calibri Light"/>
                <a:ea typeface="+mn-lt"/>
                <a:cs typeface="Calibri Light"/>
              </a:rPr>
              <a:t>. </a:t>
            </a:r>
            <a:endParaRPr lang="ru" sz="1600" dirty="0"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endParaRPr lang="ru" sz="1600" dirty="0">
              <a:latin typeface="Calibri Light"/>
              <a:ea typeface="+mn-lt"/>
              <a:cs typeface="Calibri Ligh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endParaRPr lang="ru" sz="1600" dirty="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-UA" sz="1600" dirty="0">
                <a:latin typeface="Calibri Light"/>
                <a:cs typeface="Calibri Light"/>
              </a:rPr>
              <a:t>Task3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>
              <a:spcAft>
                <a:spcPts val="300"/>
              </a:spcAft>
              <a:buNone/>
            </a:pPr>
            <a:r>
              <a:rPr lang="uk" sz="1600" dirty="0">
                <a:latin typeface="Calibri Light"/>
                <a:cs typeface="Calibri Light"/>
              </a:rPr>
              <a:t>Використовуючи </a:t>
            </a:r>
            <a:r>
              <a:rPr lang="uk" sz="1600" dirty="0" err="1">
                <a:latin typeface="Calibri Light"/>
                <a:cs typeface="Calibri Light"/>
              </a:rPr>
              <a:t>Visual</a:t>
            </a:r>
            <a:r>
              <a:rPr lang="uk" sz="1600" dirty="0">
                <a:latin typeface="Calibri Light"/>
                <a:cs typeface="Calibri Light"/>
              </a:rPr>
              <a:t> </a:t>
            </a:r>
            <a:r>
              <a:rPr lang="uk" sz="1600" dirty="0" err="1">
                <a:latin typeface="Calibri Light"/>
                <a:cs typeface="Calibri Light"/>
              </a:rPr>
              <a:t>Studio</a:t>
            </a:r>
            <a:r>
              <a:rPr lang="uk" sz="1600" dirty="0">
                <a:latin typeface="Calibri Light"/>
                <a:cs typeface="Calibri Light"/>
              </a:rPr>
              <a:t>, створіть проект за шаблоном </a:t>
            </a:r>
            <a:r>
              <a:rPr lang="uk" sz="1600" dirty="0" err="1">
                <a:latin typeface="Calibri Light"/>
                <a:cs typeface="Calibri Light"/>
              </a:rPr>
              <a:t>Console</a:t>
            </a:r>
            <a:r>
              <a:rPr lang="uk" sz="1600" dirty="0">
                <a:latin typeface="Calibri Light"/>
                <a:cs typeface="Calibri Light"/>
              </a:rPr>
              <a:t> </a:t>
            </a:r>
            <a:r>
              <a:rPr lang="uk" sz="1600" dirty="0" err="1">
                <a:latin typeface="Calibri Light"/>
                <a:cs typeface="Calibri Light"/>
              </a:rPr>
              <a:t>Application</a:t>
            </a:r>
            <a:r>
              <a:rPr lang="uk" sz="1600" dirty="0">
                <a:latin typeface="Calibri Light"/>
                <a:cs typeface="Calibri Light"/>
              </a:rPr>
              <a:t>,  назвіть його Lesson011_Task3.</a:t>
            </a:r>
            <a:r>
              <a:rPr lang="ru" sz="1600" dirty="0">
                <a:latin typeface="Calibri Light"/>
                <a:cs typeface="Calibri Light"/>
              </a:rPr>
              <a:t> </a:t>
            </a:r>
            <a:endParaRPr lang="en-US" sz="1600">
              <a:latin typeface="Calibri Light"/>
              <a:ea typeface="+mn-lt"/>
              <a:cs typeface="+mn-lt"/>
            </a:endParaRPr>
          </a:p>
          <a:p>
            <a:pPr>
              <a:spcBef>
                <a:spcPts val="0"/>
              </a:spcBef>
              <a:spcAft>
                <a:spcPts val="300"/>
              </a:spcAft>
              <a:buNone/>
            </a:pPr>
            <a:endParaRPr lang="ru" sz="1600" dirty="0">
              <a:latin typeface="Calibri Light"/>
              <a:ea typeface="+mn-lt"/>
              <a:cs typeface="Calibri Light"/>
            </a:endParaRPr>
          </a:p>
          <a:p>
            <a:pPr>
              <a:spcAft>
                <a:spcPts val="300"/>
              </a:spcAft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spcAft>
                <a:spcPts val="300"/>
              </a:spcAft>
              <a:buNone/>
            </a:pPr>
            <a:endParaRPr lang="uk-UA" sz="1600" dirty="0">
              <a:latin typeface="Calibri Light"/>
              <a:ea typeface="+mn-lt"/>
              <a:cs typeface="+mn-lt"/>
            </a:endParaRPr>
          </a:p>
          <a:p>
            <a:pPr marL="0" indent="0">
              <a:buNone/>
            </a:pPr>
            <a:endParaRPr lang="uk-UA" sz="1600" dirty="0">
              <a:latin typeface="Calibri Light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01847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55D91-8A2E-4830-8E81-02EB99E12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055"/>
          </a:xfrm>
        </p:spPr>
        <p:txBody>
          <a:bodyPr>
            <a:normAutofit/>
          </a:bodyPr>
          <a:lstStyle/>
          <a:p>
            <a:r>
              <a:rPr lang="uk-UA" sz="3200" dirty="0" err="1">
                <a:latin typeface="Calibri"/>
                <a:ea typeface="+mj-lt"/>
                <a:cs typeface="+mj-lt"/>
              </a:rPr>
              <a:t>Array</a:t>
            </a:r>
            <a:r>
              <a:rPr lang="uk-UA" sz="3200" dirty="0">
                <a:latin typeface="Calibri"/>
                <a:ea typeface="+mj-lt"/>
                <a:cs typeface="+mj-lt"/>
              </a:rPr>
              <a:t> / </a:t>
            </a:r>
            <a:r>
              <a:rPr lang="uk-UA" sz="3200" dirty="0">
                <a:latin typeface="Calibri"/>
                <a:cs typeface="Calibri"/>
              </a:rPr>
              <a:t>Масив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10867622-63FA-40C6-8373-F7A59305928A}"/>
              </a:ext>
            </a:extLst>
          </p:cNvPr>
          <p:cNvSpPr>
            <a:spLocks noGrp="1"/>
          </p:cNvSpPr>
          <p:nvPr/>
        </p:nvSpPr>
        <p:spPr>
          <a:xfrm>
            <a:off x="825709" y="1178629"/>
            <a:ext cx="10528091" cy="45387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Масив - іменований, впорядкований набір фіксованої кількості однотипних елементів, розташованих в пам'яті безпосередньо один за одним, доступ до яких здійснюється за індексом.</a:t>
            </a:r>
            <a:endParaRPr lang="uk-UA" sz="2000" dirty="0">
              <a:cs typeface="Calibri" panose="020F0502020204030204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A06C263C-86CE-48AB-8653-405FE09F91F5}"/>
              </a:ext>
            </a:extLst>
          </p:cNvPr>
          <p:cNvSpPr txBox="1"/>
          <p:nvPr/>
        </p:nvSpPr>
        <p:spPr>
          <a:xfrm>
            <a:off x="835864" y="2414768"/>
            <a:ext cx="5478049" cy="4010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6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sz="2006">
                <a:latin typeface="Consolas,sans-serif"/>
              </a:rPr>
              <a:t>[] array = </a:t>
            </a:r>
            <a:r>
              <a:rPr lang="en-US" sz="2006">
                <a:solidFill>
                  <a:srgbClr val="0000FF"/>
                </a:solidFill>
                <a:latin typeface="Consolas,sans-serif"/>
              </a:rPr>
              <a:t>new</a:t>
            </a:r>
            <a:r>
              <a:rPr lang="en-US" sz="2006">
                <a:latin typeface="Consolas,sans-serif"/>
              </a:rPr>
              <a:t> </a:t>
            </a:r>
            <a:r>
              <a:rPr lang="en-US" sz="2006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sz="2006">
                <a:latin typeface="Consolas,sans-serif"/>
              </a:rPr>
              <a:t>[3]; </a:t>
            </a:r>
            <a:endParaRPr lang="en-US"/>
          </a:p>
        </p:txBody>
      </p:sp>
      <p:pic>
        <p:nvPicPr>
          <p:cNvPr id="7" name="Рисунок 6" descr="Зображення, що містить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204932DD-042F-4507-957A-091D846CC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59" y="3079199"/>
            <a:ext cx="9601199" cy="2276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5D0624-7742-4726-9382-F42483656334}"/>
              </a:ext>
            </a:extLst>
          </p:cNvPr>
          <p:cNvSpPr txBox="1"/>
          <p:nvPr/>
        </p:nvSpPr>
        <p:spPr>
          <a:xfrm>
            <a:off x="790811" y="5646800"/>
            <a:ext cx="1031323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solidFill>
                  <a:schemeClr val="accent1"/>
                </a:solidFill>
              </a:rPr>
              <a:t>Типи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err="1">
                <a:solidFill>
                  <a:schemeClr val="accent1"/>
                </a:solidFill>
              </a:rPr>
              <a:t>масиву</a:t>
            </a:r>
            <a:r>
              <a:rPr lang="en-US" sz="1600" dirty="0">
                <a:solidFill>
                  <a:schemeClr val="accent1"/>
                </a:solidFill>
              </a:rPr>
              <a:t> є </a:t>
            </a:r>
            <a:r>
              <a:rPr lang="en-US" sz="1600">
                <a:solidFill>
                  <a:schemeClr val="accent1"/>
                </a:solidFill>
              </a:rPr>
              <a:t>reference типами (типами по посиланню), </a:t>
            </a:r>
            <a:r>
              <a:rPr lang="en-US" sz="1600" err="1">
                <a:solidFill>
                  <a:schemeClr val="accent1"/>
                </a:solidFill>
              </a:rPr>
              <a:t>похідними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err="1">
                <a:solidFill>
                  <a:schemeClr val="accent1"/>
                </a:solidFill>
              </a:rPr>
              <a:t>від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err="1">
                <a:solidFill>
                  <a:schemeClr val="accent1"/>
                </a:solidFill>
              </a:rPr>
              <a:t>абстрактного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en-US" sz="1600" err="1">
                <a:solidFill>
                  <a:schemeClr val="accent1"/>
                </a:solidFill>
              </a:rPr>
              <a:t>базового</a:t>
            </a:r>
            <a:r>
              <a:rPr lang="en-US" sz="1600" dirty="0">
                <a:solidFill>
                  <a:schemeClr val="accent1"/>
                </a:solidFill>
              </a:rPr>
              <a:t> </a:t>
            </a:r>
            <a:r>
              <a:rPr lang="en-US" sz="1600" err="1">
                <a:solidFill>
                  <a:schemeClr val="accent1"/>
                </a:solidFill>
              </a:rPr>
              <a:t>класу</a:t>
            </a:r>
            <a:r>
              <a:rPr lang="en-US" sz="1600" dirty="0">
                <a:solidFill>
                  <a:schemeClr val="accent1"/>
                </a:solidFill>
              </a:rPr>
              <a:t> Array</a:t>
            </a:r>
            <a:endParaRPr lang="uk-UA" sz="1600">
              <a:solidFill>
                <a:schemeClr val="accent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423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F163E-4E72-46E0-A7E6-6484086B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3563"/>
          </a:xfrm>
        </p:spPr>
        <p:txBody>
          <a:bodyPr/>
          <a:lstStyle/>
          <a:p>
            <a:r>
              <a:rPr lang="uk-UA" sz="3200" dirty="0" err="1">
                <a:latin typeface="Calibri"/>
                <a:cs typeface="Calibri"/>
              </a:rPr>
              <a:t>Array</a:t>
            </a:r>
            <a:r>
              <a:rPr lang="uk-UA" sz="3200" dirty="0">
                <a:latin typeface="Calibri"/>
                <a:cs typeface="Calibri"/>
              </a:rPr>
              <a:t> </a:t>
            </a:r>
            <a:r>
              <a:rPr lang="uk-UA" sz="3200" dirty="0" err="1">
                <a:latin typeface="Calibri"/>
                <a:ea typeface="+mj-lt"/>
                <a:cs typeface="+mj-lt"/>
              </a:rPr>
              <a:t>Index</a:t>
            </a:r>
            <a:r>
              <a:rPr lang="uk-UA" sz="3200" dirty="0">
                <a:latin typeface="Calibri"/>
                <a:cs typeface="Calibri Light"/>
              </a:rPr>
              <a:t> </a:t>
            </a:r>
            <a:r>
              <a:rPr lang="uk-UA" sz="3200" dirty="0">
                <a:latin typeface="Calibri"/>
                <a:cs typeface="Calibri"/>
              </a:rPr>
              <a:t>/ Масив </a:t>
            </a:r>
            <a:r>
              <a:rPr lang="uk-UA" sz="3200" dirty="0">
                <a:latin typeface="Calibri"/>
                <a:ea typeface="+mj-lt"/>
                <a:cs typeface="+mj-lt"/>
              </a:rPr>
              <a:t>індекс</a:t>
            </a:r>
          </a:p>
        </p:txBody>
      </p:sp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890479A6-0640-4D1C-9645-1A2EB10286AA}"/>
              </a:ext>
            </a:extLst>
          </p:cNvPr>
          <p:cNvSpPr>
            <a:spLocks noGrp="1"/>
          </p:cNvSpPr>
          <p:nvPr/>
        </p:nvSpPr>
        <p:spPr>
          <a:xfrm>
            <a:off x="838200" y="12571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Індекс </a:t>
            </a:r>
            <a:r>
              <a:rPr lang="uk-UA" sz="2000" dirty="0" err="1">
                <a:ea typeface="+mn-lt"/>
                <a:cs typeface="+mn-lt"/>
              </a:rPr>
              <a:t>масива</a:t>
            </a:r>
            <a:r>
              <a:rPr lang="uk-UA" sz="2000" dirty="0">
                <a:ea typeface="+mn-lt"/>
                <a:cs typeface="+mn-lt"/>
              </a:rPr>
              <a:t> - ціле число, яке вказує на конкретний елемент </a:t>
            </a:r>
            <a:r>
              <a:rPr lang="uk-UA" sz="2000" dirty="0" err="1">
                <a:ea typeface="+mn-lt"/>
                <a:cs typeface="+mn-lt"/>
              </a:rPr>
              <a:t>масива</a:t>
            </a:r>
            <a:r>
              <a:rPr lang="uk-UA" sz="2000" dirty="0">
                <a:ea typeface="+mn-lt"/>
                <a:cs typeface="+mn-lt"/>
              </a:rPr>
              <a:t>.</a:t>
            </a:r>
            <a:endParaRPr lang="uk-UA" sz="2000" dirty="0">
              <a:cs typeface="Calibri" panose="020F0502020204030204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BE51A699-5D66-4CF6-95F9-7089B875283F}"/>
              </a:ext>
            </a:extLst>
          </p:cNvPr>
          <p:cNvSpPr txBox="1"/>
          <p:nvPr/>
        </p:nvSpPr>
        <p:spPr>
          <a:xfrm>
            <a:off x="833875" y="2004131"/>
            <a:ext cx="5185775" cy="4010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6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sz="2006">
                <a:latin typeface="Consolas,sans-serif"/>
              </a:rPr>
              <a:t>[] array = </a:t>
            </a:r>
            <a:r>
              <a:rPr lang="en-US" sz="2006">
                <a:solidFill>
                  <a:srgbClr val="0000FF"/>
                </a:solidFill>
                <a:latin typeface="Consolas,sans-serif"/>
              </a:rPr>
              <a:t>new</a:t>
            </a:r>
            <a:r>
              <a:rPr lang="en-US" sz="2006">
                <a:latin typeface="Consolas,sans-serif"/>
              </a:rPr>
              <a:t> </a:t>
            </a:r>
            <a:r>
              <a:rPr lang="en-US" sz="2006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sz="2006">
                <a:latin typeface="Consolas,sans-serif"/>
              </a:rPr>
              <a:t>[3]; </a:t>
            </a:r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418649-78EB-458B-9FE5-879445C5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9" y="2908593"/>
            <a:ext cx="9347199" cy="320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88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6793E71-8288-4CD3-BE61-5F83C72BF255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587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>
                <a:latin typeface="Calibri"/>
                <a:ea typeface="+mj-lt"/>
                <a:cs typeface="+mj-lt"/>
              </a:rPr>
              <a:t>Одновимірний масив</a:t>
            </a:r>
            <a:endParaRPr lang="uk-UA" sz="3200">
              <a:latin typeface="Calibri"/>
              <a:cs typeface="Calibri"/>
            </a:endParaRPr>
          </a:p>
        </p:txBody>
      </p:sp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305FF022-30F1-4D3B-8A5A-5B02F4F85472}"/>
              </a:ext>
            </a:extLst>
          </p:cNvPr>
          <p:cNvSpPr>
            <a:spLocks noGrp="1"/>
          </p:cNvSpPr>
          <p:nvPr/>
        </p:nvSpPr>
        <p:spPr>
          <a:xfrm>
            <a:off x="838200" y="1317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Одновимірна масив - масив містить один індекс.</a:t>
            </a:r>
            <a:endParaRPr lang="uk-UA" sz="2000" dirty="0">
              <a:cs typeface="Calibri" panose="020F0502020204030204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C1416C-3E10-449F-879E-57418DE82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2180" y="3019449"/>
            <a:ext cx="4068871" cy="1130016"/>
          </a:xfrm>
          <a:prstGeom prst="rect">
            <a:avLst/>
          </a:prstGeom>
        </p:spPr>
      </p:pic>
      <p:sp>
        <p:nvSpPr>
          <p:cNvPr id="7" name="TextBox 4">
            <a:extLst>
              <a:ext uri="{FF2B5EF4-FFF2-40B4-BE49-F238E27FC236}">
                <a16:creationId xmlns:a16="http://schemas.microsoft.com/office/drawing/2014/main" id="{0F749244-2898-4856-911B-4C62106A1900}"/>
              </a:ext>
            </a:extLst>
          </p:cNvPr>
          <p:cNvSpPr txBox="1"/>
          <p:nvPr/>
        </p:nvSpPr>
        <p:spPr>
          <a:xfrm>
            <a:off x="4588474" y="2754968"/>
            <a:ext cx="1302706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1600" dirty="0"/>
              <a:t>ім'я </a:t>
            </a:r>
            <a:r>
              <a:rPr lang="uk-UA" sz="1600" dirty="0" err="1"/>
              <a:t>масива</a:t>
            </a:r>
            <a:endParaRPr lang="uk-UA" sz="1600" dirty="0" err="1">
              <a:cs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924F4E3F-9A81-45BD-BD55-709212B5CC10}"/>
              </a:ext>
            </a:extLst>
          </p:cNvPr>
          <p:cNvSpPr txBox="1"/>
          <p:nvPr/>
        </p:nvSpPr>
        <p:spPr>
          <a:xfrm>
            <a:off x="879273" y="2923037"/>
            <a:ext cx="2847583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sz="1600" dirty="0">
                <a:latin typeface="Calibri,sans-serif"/>
              </a:rPr>
              <a:t> - </a:t>
            </a:r>
            <a:r>
              <a:rPr lang="en-US" sz="1600" dirty="0" err="1">
                <a:latin typeface="Calibri,sans-serif"/>
              </a:rPr>
              <a:t>тип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елементів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масива</a:t>
            </a:r>
            <a:endParaRPr lang="en-US" sz="1600"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A936482-7FBB-4758-9A3B-B47227F2BAEE}"/>
              </a:ext>
            </a:extLst>
          </p:cNvPr>
          <p:cNvSpPr txBox="1"/>
          <p:nvPr/>
        </p:nvSpPr>
        <p:spPr>
          <a:xfrm>
            <a:off x="7319905" y="2847815"/>
            <a:ext cx="3408438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alibri,sans-serif"/>
              </a:rPr>
              <a:t>[3] - </a:t>
            </a:r>
            <a:r>
              <a:rPr lang="en-US" sz="1600" dirty="0" err="1">
                <a:latin typeface="Calibri,sans-serif"/>
              </a:rPr>
              <a:t>кількість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елементів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масива</a:t>
            </a:r>
            <a:endParaRPr lang="en-US" sz="1600" dirty="0" err="1">
              <a:cs typeface="Calibri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65CCB9E3-9F55-405B-8591-C497B16CA117}"/>
              </a:ext>
            </a:extLst>
          </p:cNvPr>
          <p:cNvSpPr txBox="1"/>
          <p:nvPr/>
        </p:nvSpPr>
        <p:spPr>
          <a:xfrm>
            <a:off x="465717" y="3902421"/>
            <a:ext cx="4134152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>
                <a:latin typeface="Calibri,sans-serif"/>
              </a:rPr>
              <a:t>квадратні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дужки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вказують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на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то</a:t>
            </a:r>
            <a:r>
              <a:rPr lang="en-US" sz="1600" dirty="0">
                <a:latin typeface="Calibri,sans-serif"/>
              </a:rPr>
              <a:t>, </a:t>
            </a:r>
            <a:endParaRPr lang="uk-UA"/>
          </a:p>
          <a:p>
            <a:pPr algn="ctr"/>
            <a:r>
              <a:rPr lang="en-US" sz="1600" dirty="0" err="1">
                <a:latin typeface="Calibri,sans-serif"/>
              </a:rPr>
              <a:t>що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змінна</a:t>
            </a:r>
            <a:r>
              <a:rPr lang="en-US" sz="1600" dirty="0">
                <a:latin typeface="Calibri,sans-serif"/>
              </a:rPr>
              <a:t> array </a:t>
            </a:r>
            <a:r>
              <a:rPr lang="en-US" sz="1600" dirty="0" err="1">
                <a:latin typeface="Calibri,sans-serif"/>
              </a:rPr>
              <a:t>типу</a:t>
            </a:r>
            <a:r>
              <a:rPr lang="en-US" sz="1600" dirty="0">
                <a:latin typeface="Calibri,sans-serif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,sans-serif"/>
              </a:rPr>
              <a:t>byte</a:t>
            </a:r>
            <a:r>
              <a:rPr lang="en-US" sz="1600" dirty="0">
                <a:latin typeface="Calibri,sans-serif"/>
              </a:rPr>
              <a:t> - </a:t>
            </a:r>
            <a:r>
              <a:rPr lang="en-US" sz="1600" dirty="0" err="1">
                <a:latin typeface="Calibri,sans-serif"/>
              </a:rPr>
              <a:t>це</a:t>
            </a:r>
            <a:r>
              <a:rPr lang="en-US" sz="1600" dirty="0">
                <a:latin typeface="Calibri,sans-serif"/>
              </a:rPr>
              <a:t> </a:t>
            </a:r>
            <a:r>
              <a:rPr lang="en-US" sz="1600" dirty="0" err="1">
                <a:latin typeface="Calibri,sans-serif"/>
              </a:rPr>
              <a:t>масив</a:t>
            </a:r>
            <a:endParaRPr lang="en-US" sz="1600" dirty="0">
              <a:latin typeface="Calibri,sans-serif"/>
            </a:endParaRP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F40F3004-46FC-4BE7-9A13-98458F0F1931}"/>
              </a:ext>
            </a:extLst>
          </p:cNvPr>
          <p:cNvSpPr txBox="1"/>
          <p:nvPr/>
        </p:nvSpPr>
        <p:spPr>
          <a:xfrm>
            <a:off x="6799810" y="4144160"/>
            <a:ext cx="2743200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Calibri,sans-serif"/>
              </a:rPr>
              <a:t>вираз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створення</a:t>
            </a:r>
            <a:r>
              <a:rPr lang="en-US" sz="1600" dirty="0">
                <a:latin typeface="Calibri,sans-serif"/>
              </a:rPr>
              <a:t> </a:t>
            </a:r>
            <a:r>
              <a:rPr lang="en-US" sz="1600" dirty="0" err="1">
                <a:latin typeface="Calibri,sans-serif"/>
              </a:rPr>
              <a:t>масиву</a:t>
            </a:r>
            <a:endParaRPr lang="en-US" sz="160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39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46972F-88C5-4158-BB6B-E56DFFCE3E8B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66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>
                <a:latin typeface="Calibri"/>
                <a:ea typeface="+mj-lt"/>
                <a:cs typeface="+mj-lt"/>
              </a:rPr>
              <a:t>Одновимірний масив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5" name="Рисунок 4" descr="Зображення, що містить знімок екрана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2F44DB2A-9187-4D9A-8652-A45DC7C4CC7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87" y="3489380"/>
            <a:ext cx="6254901" cy="2301119"/>
          </a:xfrm>
          <a:prstGeom prst="rect">
            <a:avLst/>
          </a:prstGeom>
        </p:spPr>
      </p:pic>
      <p:pic>
        <p:nvPicPr>
          <p:cNvPr id="6" name="Рисунок 5" descr="Зображення, що містить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7F367879-0D58-477C-8D34-7F4D67784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226" y="1122348"/>
            <a:ext cx="9601199" cy="227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31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5F8D0A4-C6B4-4920-AFC0-04A20DCFF937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>
                <a:latin typeface="Calibri"/>
                <a:ea typeface="+mj-lt"/>
                <a:cs typeface="+mj-lt"/>
              </a:rPr>
              <a:t>Багатовимірні масиви</a:t>
            </a:r>
            <a:endParaRPr lang="uk-UA" sz="3200">
              <a:latin typeface="Calibri"/>
              <a:cs typeface="Calibri Light"/>
            </a:endParaRPr>
          </a:p>
        </p:txBody>
      </p:sp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94CBDDA9-89FA-4001-9AB1-C45B5D58C47E}"/>
              </a:ext>
            </a:extLst>
          </p:cNvPr>
          <p:cNvSpPr>
            <a:spLocks noGrp="1"/>
          </p:cNvSpPr>
          <p:nvPr/>
        </p:nvSpPr>
        <p:spPr>
          <a:xfrm>
            <a:off x="838200" y="12571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Багатовимірні масиви - масиви мають більше одного індексу</a:t>
            </a:r>
            <a:endParaRPr lang="uk-UA" sz="2000" dirty="0">
              <a:cs typeface="Calibri" panose="020F0502020204030204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066E53D4-B2EF-4632-BC2D-8734435C3850}"/>
              </a:ext>
            </a:extLst>
          </p:cNvPr>
          <p:cNvSpPr txBox="1"/>
          <p:nvPr/>
        </p:nvSpPr>
        <p:spPr>
          <a:xfrm>
            <a:off x="3972838" y="1962213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>
                <a:latin typeface="Calibri Light"/>
              </a:rPr>
              <a:t>Багатовимірні масиви</a:t>
            </a:r>
            <a:r>
              <a:rPr lang="uk-UA">
                <a:latin typeface="Calibri Light"/>
                <a:cs typeface="Calibri Light"/>
              </a:rPr>
              <a:t>​</a:t>
            </a:r>
            <a:endParaRPr lang="uk-UA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7700068-FAC4-40C5-B3BB-00304EE08CA2}"/>
              </a:ext>
            </a:extLst>
          </p:cNvPr>
          <p:cNvSpPr txBox="1"/>
          <p:nvPr/>
        </p:nvSpPr>
        <p:spPr>
          <a:xfrm>
            <a:off x="1772333" y="2863391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Прямокутні</a:t>
            </a:r>
            <a:endParaRPr lang="en-US" dirty="0" err="1">
              <a:cs typeface="Calibri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78409150-92F5-4AD7-B313-4B9148E3D73D}"/>
              </a:ext>
            </a:extLst>
          </p:cNvPr>
          <p:cNvSpPr txBox="1"/>
          <p:nvPr/>
        </p:nvSpPr>
        <p:spPr>
          <a:xfrm>
            <a:off x="6718789" y="2863391"/>
            <a:ext cx="274320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Зубчасті</a:t>
            </a:r>
            <a:endParaRPr lang="en-US" dirty="0" err="1">
              <a:cs typeface="Calibri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83A555CB-0137-4D41-AD34-DB620050041D}"/>
              </a:ext>
            </a:extLst>
          </p:cNvPr>
          <p:cNvSpPr txBox="1"/>
          <p:nvPr/>
        </p:nvSpPr>
        <p:spPr>
          <a:xfrm>
            <a:off x="1168069" y="3285232"/>
            <a:ext cx="2743200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Масиви</a:t>
            </a:r>
            <a:r>
              <a:rPr lang="en-US" dirty="0"/>
              <a:t>, </a:t>
            </a:r>
            <a:r>
              <a:rPr lang="en-US" dirty="0" err="1"/>
              <a:t>які</a:t>
            </a:r>
            <a:r>
              <a:rPr lang="en-US" dirty="0"/>
              <a:t> </a:t>
            </a:r>
            <a:r>
              <a:rPr lang="en-US" dirty="0" err="1"/>
              <a:t>містять</a:t>
            </a:r>
            <a:r>
              <a:rPr lang="en-US" dirty="0"/>
              <a:t> </a:t>
            </a:r>
            <a:r>
              <a:rPr lang="en-US" dirty="0" err="1"/>
              <a:t>кілька</a:t>
            </a:r>
            <a:endParaRPr lang="en-US" dirty="0" err="1">
              <a:cs typeface="Calibri"/>
            </a:endParaRPr>
          </a:p>
          <a:p>
            <a:r>
              <a:rPr lang="en-US" dirty="0" err="1"/>
              <a:t>вимірів</a:t>
            </a:r>
            <a:r>
              <a:rPr lang="en-US" dirty="0"/>
              <a:t>, </a:t>
            </a:r>
            <a:r>
              <a:rPr lang="en-US" dirty="0" err="1"/>
              <a:t>де</a:t>
            </a:r>
            <a:r>
              <a:rPr lang="en-US" dirty="0"/>
              <a:t> </a:t>
            </a:r>
            <a:r>
              <a:rPr lang="en-US" dirty="0" err="1"/>
              <a:t>всі</a:t>
            </a:r>
            <a:r>
              <a:rPr lang="en-US" dirty="0"/>
              <a:t> </a:t>
            </a:r>
            <a:r>
              <a:rPr lang="en-US" dirty="0" err="1"/>
              <a:t>рядки</a:t>
            </a:r>
            <a:r>
              <a:rPr lang="en-US" dirty="0"/>
              <a:t> </a:t>
            </a:r>
            <a:r>
              <a:rPr lang="en-US" dirty="0" err="1"/>
              <a:t>мають</a:t>
            </a:r>
            <a:r>
              <a:rPr lang="en-US" dirty="0"/>
              <a:t> </a:t>
            </a:r>
            <a:r>
              <a:rPr lang="en-US" dirty="0" err="1"/>
              <a:t>однакову</a:t>
            </a:r>
            <a:r>
              <a:rPr lang="en-US" dirty="0"/>
              <a:t> </a:t>
            </a:r>
            <a:r>
              <a:rPr lang="en-US" dirty="0" err="1"/>
              <a:t>довжину</a:t>
            </a:r>
            <a:r>
              <a:rPr lang="en-US" dirty="0"/>
              <a:t>.</a:t>
            </a:r>
            <a:endParaRPr lang="en-US" dirty="0">
              <a:cs typeface="Calibri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B2A36CFD-9AB7-44C7-B4FD-ABEF9719686A}"/>
              </a:ext>
            </a:extLst>
          </p:cNvPr>
          <p:cNvSpPr txBox="1"/>
          <p:nvPr/>
        </p:nvSpPr>
        <p:spPr>
          <a:xfrm>
            <a:off x="6354938" y="3285232"/>
            <a:ext cx="4363961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Масиви, які містять деяку кількість внутрішніх масивів, кожен з яких може мати власний унікальний верхня межа.</a:t>
            </a:r>
          </a:p>
        </p:txBody>
      </p:sp>
      <p:pic>
        <p:nvPicPr>
          <p:cNvPr id="11" name="Рисунок 10" descr="Зображення, що містить інший, диспле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6A10D16C-8B7A-4011-99B7-5BC8F6859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80" y="4286133"/>
            <a:ext cx="2743200" cy="18374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DFB7F74-8066-46B9-9EF2-B51FB3B08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38" y="4289948"/>
            <a:ext cx="3529389" cy="1836920"/>
          </a:xfrm>
          <a:prstGeom prst="rect">
            <a:avLst/>
          </a:prstGeom>
        </p:spPr>
      </p:pic>
      <p:cxnSp>
        <p:nvCxnSpPr>
          <p:cNvPr id="13" name="Пряма зі стрілкою 12">
            <a:extLst>
              <a:ext uri="{FF2B5EF4-FFF2-40B4-BE49-F238E27FC236}">
                <a16:creationId xmlns:a16="http://schemas.microsoft.com/office/drawing/2014/main" id="{80FE7BCB-77E0-49F2-939E-91C47A6B7545}"/>
              </a:ext>
            </a:extLst>
          </p:cNvPr>
          <p:cNvCxnSpPr/>
          <p:nvPr/>
        </p:nvCxnSpPr>
        <p:spPr>
          <a:xfrm>
            <a:off x="5005312" y="2398788"/>
            <a:ext cx="2075542" cy="46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9CCCE694-C8C6-4019-ABC8-5A0168BB91B4}"/>
              </a:ext>
            </a:extLst>
          </p:cNvPr>
          <p:cNvCxnSpPr>
            <a:cxnSpLocks/>
          </p:cNvCxnSpPr>
          <p:nvPr/>
        </p:nvCxnSpPr>
        <p:spPr>
          <a:xfrm flipH="1">
            <a:off x="2678187" y="2398787"/>
            <a:ext cx="2290839" cy="46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46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5A06C92-DCD2-458F-B25D-7ADB7EB307C3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>
                <a:latin typeface="Calibri"/>
                <a:cs typeface="Calibri Light"/>
              </a:rPr>
              <a:t>Двовимірні масиви</a:t>
            </a:r>
            <a:endParaRPr lang="uk-UA" sz="3200">
              <a:latin typeface="Calibri"/>
              <a:ea typeface="+mj-lt"/>
              <a:cs typeface="+mj-lt"/>
            </a:endParaRPr>
          </a:p>
        </p:txBody>
      </p:sp>
      <p:sp>
        <p:nvSpPr>
          <p:cNvPr id="5" name="Місце для вмісту 2">
            <a:extLst>
              <a:ext uri="{FF2B5EF4-FFF2-40B4-BE49-F238E27FC236}">
                <a16:creationId xmlns:a16="http://schemas.microsoft.com/office/drawing/2014/main" id="{61E71ED6-BD4A-49E4-933B-A365C2350532}"/>
              </a:ext>
            </a:extLst>
          </p:cNvPr>
          <p:cNvSpPr>
            <a:spLocks noGrp="1"/>
          </p:cNvSpPr>
          <p:nvPr/>
        </p:nvSpPr>
        <p:spPr>
          <a:xfrm>
            <a:off x="838200" y="12571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uk-UA" sz="2000" dirty="0">
                <a:ea typeface="+mn-lt"/>
                <a:cs typeface="+mn-lt"/>
              </a:rPr>
              <a:t>Двовимірний масив - прямокутний масив містить два індекси.</a:t>
            </a:r>
            <a:endParaRPr lang="uk-UA" sz="2000" dirty="0">
              <a:cs typeface="Calibri" panose="020F0502020204030204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361F95F-29C4-4A69-8137-73B5797584BA}"/>
              </a:ext>
            </a:extLst>
          </p:cNvPr>
          <p:cNvSpPr txBox="1"/>
          <p:nvPr/>
        </p:nvSpPr>
        <p:spPr>
          <a:xfrm>
            <a:off x="3805162" y="2256971"/>
            <a:ext cx="484130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uk-UA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0000FF"/>
                </a:solidFill>
                <a:latin typeface="Consolas,sans-serif"/>
              </a:rPr>
              <a:t>int</a:t>
            </a:r>
            <a:r>
              <a:rPr lang="en-US">
                <a:latin typeface="Consolas,sans-serif"/>
              </a:rPr>
              <a:t>[,] array = </a:t>
            </a:r>
            <a:r>
              <a:rPr lang="en-US">
                <a:solidFill>
                  <a:srgbClr val="0000FF"/>
                </a:solidFill>
                <a:latin typeface="Consolas,sans-serif"/>
              </a:rPr>
              <a:t>new</a:t>
            </a:r>
            <a:r>
              <a:rPr lang="en-US">
                <a:latin typeface="Consolas,sans-serif"/>
              </a:rPr>
              <a:t> </a:t>
            </a:r>
            <a:r>
              <a:rPr lang="en-US">
                <a:solidFill>
                  <a:srgbClr val="0000FF"/>
                </a:solidFill>
                <a:latin typeface="Consolas,sans-serif"/>
              </a:rPr>
              <a:t>int</a:t>
            </a:r>
            <a:r>
              <a:rPr lang="en-US">
                <a:latin typeface="Consolas,sans-serif"/>
              </a:rPr>
              <a:t>[3,3]; </a:t>
            </a:r>
            <a:endParaRPr lang="en-US"/>
          </a:p>
        </p:txBody>
      </p:sp>
      <p:pic>
        <p:nvPicPr>
          <p:cNvPr id="7" name="Рисунок 6" descr="Зображення, що містить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57DE4371-0539-4037-9E57-8495E431D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54" y="2949229"/>
            <a:ext cx="2827866" cy="18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2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302DD3F-82FC-4272-8336-7C8246047DD1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6361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>
                <a:latin typeface="Calibri"/>
                <a:ea typeface="+mj-lt"/>
                <a:cs typeface="+mj-lt"/>
              </a:rPr>
              <a:t>Двовимірні масиви</a:t>
            </a:r>
            <a:endParaRPr lang="uk-UA" sz="3200">
              <a:latin typeface="Calibri"/>
              <a:cs typeface="Calibri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E2EA96-0CFE-49C9-9613-579A62C4C22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38" y="4135777"/>
            <a:ext cx="4107541" cy="1799317"/>
          </a:xfrm>
          <a:prstGeom prst="rect">
            <a:avLst/>
          </a:prstGeom>
        </p:spPr>
      </p:pic>
      <p:pic>
        <p:nvPicPr>
          <p:cNvPr id="6" name="Рисунок 5" descr="Зображення, що містить годинник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816111A7-A256-4E8D-B529-D5077ED48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258" y="1360809"/>
            <a:ext cx="8089294" cy="23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4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E4DFD4-9A16-4A86-AA55-2293BA5386CE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643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>
                <a:latin typeface="Calibri"/>
                <a:cs typeface="Calibri Light"/>
              </a:rPr>
              <a:t>Зубчасті(</a:t>
            </a:r>
            <a:r>
              <a:rPr lang="uk-UA" sz="3200" dirty="0" err="1">
                <a:latin typeface="Calibri"/>
                <a:ea typeface="+mj-lt"/>
                <a:cs typeface="+mj-lt"/>
              </a:rPr>
              <a:t>Jagged</a:t>
            </a:r>
            <a:r>
              <a:rPr lang="uk-UA" sz="3200" dirty="0">
                <a:latin typeface="Calibri"/>
                <a:ea typeface="+mj-lt"/>
                <a:cs typeface="+mj-lt"/>
              </a:rPr>
              <a:t>)</a:t>
            </a:r>
            <a:r>
              <a:rPr lang="uk-UA" sz="3200" dirty="0">
                <a:latin typeface="Calibri"/>
                <a:cs typeface="Calibri Light"/>
              </a:rPr>
              <a:t> масиви</a:t>
            </a:r>
          </a:p>
        </p:txBody>
      </p:sp>
      <p:pic>
        <p:nvPicPr>
          <p:cNvPr id="5" name="Рисунок 4" descr="Зображення, що містить помаранчевий, годинник, стіл, чорний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FD7C549D-89B1-4A27-9AD1-E3C7947DECAB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75" y="4312224"/>
            <a:ext cx="4818313" cy="1498098"/>
          </a:xfrm>
          <a:prstGeom prst="rect">
            <a:avLst/>
          </a:prstGeom>
        </p:spPr>
      </p:pic>
      <p:pic>
        <p:nvPicPr>
          <p:cNvPr id="6" name="Рисунок 5" descr="Зображення, що містить годинник, метр&#10;&#10;Опис створено з дуже високим рівнем достовірності">
            <a:extLst>
              <a:ext uri="{FF2B5EF4-FFF2-40B4-BE49-F238E27FC236}">
                <a16:creationId xmlns:a16="http://schemas.microsoft.com/office/drawing/2014/main" id="{389CA57B-850B-4CD0-91EE-84B202D5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40" y="1352620"/>
            <a:ext cx="8850922" cy="246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236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16" baseType="lpstr">
      <vt:lpstr>Тема Office</vt:lpstr>
      <vt:lpstr>Презентація PowerPoint</vt:lpstr>
      <vt:lpstr>Array / Масив</vt:lpstr>
      <vt:lpstr>Array Index / Масив індекс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UpCast / DownCast</vt:lpstr>
      <vt:lpstr>Ключове слово params</vt:lpstr>
      <vt:lpstr>Indexers / Індексатори</vt:lpstr>
      <vt:lpstr>Indexers / Індексатори</vt:lpstr>
      <vt:lpstr>Indexers / Індексатори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252</cp:revision>
  <dcterms:created xsi:type="dcterms:W3CDTF">2020-07-19T13:07:42Z</dcterms:created>
  <dcterms:modified xsi:type="dcterms:W3CDTF">2020-09-08T14:45:23Z</dcterms:modified>
</cp:coreProperties>
</file>