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7" r:id="rId4"/>
    <p:sldId id="270" r:id="rId5"/>
    <p:sldId id="259" r:id="rId6"/>
    <p:sldId id="260" r:id="rId7"/>
    <p:sldId id="261" r:id="rId8"/>
    <p:sldId id="262" r:id="rId9"/>
    <p:sldId id="263" r:id="rId10"/>
    <p:sldId id="258" r:id="rId11"/>
    <p:sldId id="271" r:id="rId12"/>
    <p:sldId id="264" r:id="rId13"/>
    <p:sldId id="265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68F1C-EBB3-46BE-C26F-98986E146E52}" v="369" dt="2020-09-06T14:58:38.762"/>
    <p1510:client id="{1AE15BC6-734F-4CF6-024B-FE5F69F5E2BE}" v="167" dt="2020-09-06T15:33:05.442"/>
    <p1510:client id="{2627CA8C-2068-41ED-C43F-D39BC2C496B3}" v="1111" dt="2020-09-07T20:50:21.826"/>
    <p1510:client id="{7511CCBC-E25C-4907-9F4E-4135332F6812}" v="592" dt="2020-07-19T14:23:58.653"/>
    <p1510:client id="{9AA6A8D4-F3C1-4385-065A-F1C33F5D54C9}" v="1759" dt="2020-09-08T14:45:08.129"/>
    <p1510:client id="{BA4D1595-AABD-4A7D-53C0-EFD0FA44AA9F}" v="207" dt="2020-09-05T14:13:01.089"/>
    <p1510:client id="{EAE82571-8B7D-4D3B-A16F-FE93D60A3F8C}" v="658" dt="2020-08-30T13:15:23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002BE-95F1-4AD5-B70F-05641000440B}" type="datetimeFigureOut">
              <a:rPr lang="uk-UA"/>
              <a:t>08.09.2020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1F276-1656-449D-8003-D4A295421E16}" type="slidenum">
              <a:rPr lang="uk-UA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54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1F276-1656-449D-8003-D4A295421E16}" type="slidenum">
              <a:rPr lang="uk-UA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924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 static member (variable, method, </a:t>
            </a:r>
            <a:r>
              <a:rPr lang="en-US" dirty="0" err="1"/>
              <a:t>etc</a:t>
            </a:r>
            <a:r>
              <a:rPr lang="en-US" dirty="0"/>
              <a:t>) belongs to the type of an object rather than to an instance of that type.</a:t>
            </a:r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1F276-1656-449D-8003-D4A295421E16}" type="slidenum">
              <a:rPr lang="uk-UA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811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E3751C8-4A34-46FF-ABB9-151416AB33CF}"/>
              </a:ext>
            </a:extLst>
          </p:cNvPr>
          <p:cNvSpPr>
            <a:spLocks noGrp="1"/>
          </p:cNvSpPr>
          <p:nvPr/>
        </p:nvSpPr>
        <p:spPr>
          <a:xfrm>
            <a:off x="1450786" y="1265238"/>
            <a:ext cx="936008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5400" dirty="0">
                <a:ea typeface="+mn-lt"/>
                <a:cs typeface="+mn-lt"/>
              </a:rPr>
              <a:t>Статичні і вкладені класи</a:t>
            </a:r>
            <a:endParaRPr lang="uk-UA" dirty="0"/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8DD6DEBC-31D8-4503-BBC6-632CE28CCC80}"/>
              </a:ext>
            </a:extLst>
          </p:cNvPr>
          <p:cNvSpPr>
            <a:spLocks noGrp="1"/>
          </p:cNvSpPr>
          <p:nvPr/>
        </p:nvSpPr>
        <p:spPr>
          <a:xfrm>
            <a:off x="2207560" y="4932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 dirty="0" err="1">
                <a:ea typeface="+mn-lt"/>
                <a:cs typeface="+mn-lt"/>
              </a:rPr>
              <a:t>Static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and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nested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classes</a:t>
            </a:r>
            <a:endParaRPr lang="uk-UA" dirty="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80CF81E-A4EA-4550-94C0-330FB0D5A751}"/>
              </a:ext>
            </a:extLst>
          </p:cNvPr>
          <p:cNvSpPr txBox="1"/>
          <p:nvPr/>
        </p:nvSpPr>
        <p:spPr>
          <a:xfrm>
            <a:off x="788843" y="936048"/>
            <a:ext cx="8241722" cy="5854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A8CD9-95AD-44AA-8431-B72809AF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547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Константи /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Const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3084BDF-6A2D-4214-A415-CC425F954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101"/>
            <a:ext cx="10515600" cy="5075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uk-UA" sz="2000" dirty="0">
                <a:ea typeface="+mn-lt"/>
                <a:cs typeface="+mn-lt"/>
              </a:rPr>
              <a:t>Ви використовуєте ключове слово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const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для оголошення поля константою.</a:t>
            </a:r>
            <a:endParaRPr lang="uk-UA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Поля константи не можуть бути змінені і значення цього поля повинно бути присвоєним на етапі оголошення, інакше виникне помилка. </a:t>
            </a:r>
            <a:endParaRPr lang="uk-UA" dirty="0">
              <a:ea typeface="+mn-lt"/>
              <a:cs typeface="+mn-lt"/>
            </a:endParaRPr>
          </a:p>
          <a:p>
            <a:pPr>
              <a:buNone/>
            </a:pPr>
            <a:r>
              <a:rPr lang="uk-UA" sz="2000" dirty="0">
                <a:ea typeface="+mn-lt"/>
                <a:cs typeface="+mn-lt"/>
              </a:rPr>
              <a:t>Константами можуть бути  лише прості типи : числа, булеві значення, стрічки або </a:t>
            </a:r>
            <a:r>
              <a:rPr lang="uk-UA" sz="2000" dirty="0" err="1">
                <a:ea typeface="+mn-lt"/>
                <a:cs typeface="+mn-lt"/>
              </a:rPr>
              <a:t>null</a:t>
            </a:r>
            <a:r>
              <a:rPr lang="uk-UA" sz="2000" dirty="0">
                <a:ea typeface="+mn-lt"/>
                <a:cs typeface="+mn-lt"/>
              </a:rPr>
              <a:t>. </a:t>
            </a:r>
            <a:endParaRPr lang="uk-UA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(e.g. int, string, double) </a:t>
            </a:r>
            <a:endParaRPr lang="uk-UA">
              <a:ea typeface="+mn-lt"/>
              <a:cs typeface="+mn-lt"/>
            </a:endParaRPr>
          </a:p>
          <a:p>
            <a:pPr>
              <a:buNone/>
            </a:pPr>
            <a:r>
              <a:rPr lang="uk-UA" sz="2000" dirty="0">
                <a:ea typeface="+mn-lt"/>
                <a:cs typeface="+mn-lt"/>
              </a:rPr>
              <a:t>Не створюйте константи для представлення інформації, яка може змінитись у майбутньому.</a:t>
            </a:r>
            <a:endParaRPr lang="uk-UA" dirty="0">
              <a:ea typeface="+mn-lt"/>
              <a:cs typeface="+mn-l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FBFDFD7-C499-407B-A4C6-958960D5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218" y="3698140"/>
            <a:ext cx="6528216" cy="568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07732C-A4C1-4F0A-A807-26E77BD1627D}"/>
              </a:ext>
            </a:extLst>
          </p:cNvPr>
          <p:cNvSpPr txBox="1"/>
          <p:nvPr/>
        </p:nvSpPr>
        <p:spPr>
          <a:xfrm>
            <a:off x="840322" y="5073099"/>
            <a:ext cx="1076293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2000" dirty="0">
                <a:ea typeface="+mn-lt"/>
                <a:cs typeface="+mn-lt"/>
              </a:rPr>
              <a:t>Поле 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const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uk-UA" sz="2000" dirty="0">
                <a:ea typeface="+mn-lt"/>
                <a:cs typeface="+mn-lt"/>
              </a:rPr>
              <a:t>відноситься до типу, а не до екземплярів типу. </a:t>
            </a:r>
          </a:p>
          <a:p>
            <a:r>
              <a:rPr lang="uk-UA" sz="2000" dirty="0">
                <a:ea typeface="+mn-lt"/>
                <a:cs typeface="+mn-lt"/>
              </a:rPr>
              <a:t>Тому до полів 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const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uk-UA" sz="2000" dirty="0">
                <a:ea typeface="+mn-lt"/>
                <a:cs typeface="+mn-lt"/>
              </a:rPr>
              <a:t>можна звертатися з використанням тієї ж нотації </a:t>
            </a:r>
            <a:r>
              <a:rPr lang="uk-UA" sz="2000" dirty="0" err="1">
                <a:ea typeface="+mn-lt"/>
                <a:cs typeface="+mn-lt"/>
              </a:rPr>
              <a:t>ІмяКласса.ІмяЧлена</a:t>
            </a:r>
            <a:r>
              <a:rPr lang="uk-UA" sz="2000" dirty="0">
                <a:ea typeface="+mn-lt"/>
                <a:cs typeface="+mn-lt"/>
              </a:rPr>
              <a:t>, що і в використовуваної для статичних полів.</a:t>
            </a:r>
            <a:endParaRPr lang="uk-UA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608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6EE27-687A-466C-937C-FAE4EAE6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200"/>
          </a:xfrm>
        </p:spPr>
        <p:txBody>
          <a:bodyPr/>
          <a:lstStyle/>
          <a:p>
            <a:r>
              <a:rPr lang="uk-UA" sz="3200" dirty="0" err="1">
                <a:cs typeface="Calibri Light"/>
              </a:rPr>
              <a:t>const</a:t>
            </a:r>
            <a:r>
              <a:rPr lang="uk-UA" sz="3200" dirty="0">
                <a:cs typeface="Calibri Light"/>
              </a:rPr>
              <a:t> </a:t>
            </a:r>
            <a:r>
              <a:rPr lang="uk-UA" sz="3200" dirty="0" err="1">
                <a:cs typeface="Calibri Light"/>
              </a:rPr>
              <a:t>vs</a:t>
            </a:r>
            <a:r>
              <a:rPr lang="uk-UA" sz="3200" dirty="0">
                <a:cs typeface="Calibri Light"/>
              </a:rPr>
              <a:t> </a:t>
            </a:r>
            <a:r>
              <a:rPr lang="uk-UA" sz="3200" dirty="0" err="1">
                <a:cs typeface="Calibri Light"/>
              </a:rPr>
              <a:t>static</a:t>
            </a:r>
            <a:r>
              <a:rPr lang="uk-UA" sz="3200" dirty="0">
                <a:cs typeface="Calibri Light"/>
              </a:rPr>
              <a:t> </a:t>
            </a:r>
            <a:r>
              <a:rPr lang="uk-UA" sz="3200" dirty="0" err="1">
                <a:cs typeface="Calibri Light"/>
              </a:rPr>
              <a:t>fields</a:t>
            </a:r>
            <a:endParaRPr lang="uk-UA" sz="3200"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76193CF-B183-4BF4-AC1C-ED5B4C3E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444"/>
            <a:ext cx="10515600" cy="4905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uk-UA" sz="2000" dirty="0">
                <a:ea typeface="+mn-lt"/>
                <a:cs typeface="+mn-lt"/>
              </a:rPr>
              <a:t>Якщо ви знаєте, що значення ніколи, ніколи і ніколи не зміниться з будь-якої причини, використовуйте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const</a:t>
            </a:r>
            <a:r>
              <a:rPr lang="uk-UA" sz="2000" dirty="0">
                <a:ea typeface="+mn-lt"/>
                <a:cs typeface="+mn-lt"/>
              </a:rPr>
              <a:t>.</a:t>
            </a:r>
          </a:p>
          <a:p>
            <a:pPr marL="514350" indent="-514350">
              <a:buAutoNum type="arabicPeriod"/>
            </a:pPr>
            <a:r>
              <a:rPr lang="uk-UA" sz="2000" dirty="0">
                <a:ea typeface="+mn-lt"/>
                <a:cs typeface="+mn-lt"/>
              </a:rPr>
              <a:t>Якщо ви не впевнені, чи зміниться значення, але ви не хочете, щоб інші класи або код могли його змінити, і хочете щоб значення було для усіх екземплярів однаковим, використовуйте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static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 err="1">
                <a:ea typeface="+mn-lt"/>
                <a:cs typeface="+mn-lt"/>
              </a:rPr>
              <a:t>property</a:t>
            </a:r>
            <a:r>
              <a:rPr lang="uk-UA" sz="2000" dirty="0">
                <a:ea typeface="+mn-lt"/>
                <a:cs typeface="+mn-lt"/>
              </a:rPr>
              <a:t> лише з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get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методом.</a:t>
            </a:r>
          </a:p>
        </p:txBody>
      </p:sp>
    </p:spTree>
    <p:extLst>
      <p:ext uri="{BB962C8B-B14F-4D97-AF65-F5344CB8AC3E}">
        <p14:creationId xmlns:p14="http://schemas.microsoft.com/office/powerpoint/2010/main" val="86759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AFF03-089E-4154-A64E-793F1AF5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8"/>
          </a:xfrm>
        </p:spPr>
        <p:txBody>
          <a:bodyPr>
            <a:normAutofit/>
          </a:bodyPr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Nested</a:t>
            </a:r>
            <a:r>
              <a:rPr lang="uk-UA" sz="3200" dirty="0">
                <a:latin typeface="Calibri"/>
                <a:ea typeface="+mj-lt"/>
                <a:cs typeface="+mj-lt"/>
              </a:rPr>
              <a:t>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Classes</a:t>
            </a:r>
            <a:r>
              <a:rPr lang="uk-UA" sz="3200" dirty="0">
                <a:latin typeface="Calibri"/>
                <a:ea typeface="+mj-lt"/>
                <a:cs typeface="+mj-lt"/>
              </a:rPr>
              <a:t> / Вкладені класи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3146753-1817-4017-AA96-F0F672792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544"/>
            <a:ext cx="10515600" cy="4988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Тип, визначений всередині класу, інтерфейсу або структури, називається вкладеним типом.</a:t>
            </a: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Незалежно від того, чи є зовнішній тип класом, інтерфейсом чи структурою, вкладені типи за замовчуванням є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private</a:t>
            </a:r>
            <a:r>
              <a:rPr lang="uk-UA" sz="2000" dirty="0">
                <a:ea typeface="+mn-lt"/>
                <a:cs typeface="+mn-lt"/>
              </a:rPr>
              <a:t>;</a:t>
            </a:r>
            <a:endParaRPr lang="uk-UA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Ви також можете вказати модифікатор доступу, щоб визначити доступність вкладеного типу.</a:t>
            </a:r>
            <a:endParaRPr lang="uk-UA" sz="2000" dirty="0">
              <a:cs typeface="Calibri"/>
            </a:endParaRPr>
          </a:p>
        </p:txBody>
      </p:sp>
      <p:pic>
        <p:nvPicPr>
          <p:cNvPr id="6" name="Рисунок 6" descr="Зображення, що містить чоловік, пташка&#10;&#10;Опис створено автоматично">
            <a:extLst>
              <a:ext uri="{FF2B5EF4-FFF2-40B4-BE49-F238E27FC236}">
                <a16:creationId xmlns:a16="http://schemas.microsoft.com/office/drawing/2014/main" id="{534C68D9-BD1B-4737-9521-888251D6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97" y="3455411"/>
            <a:ext cx="2727613" cy="19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9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68281-B455-40EE-9E46-52CC0814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836"/>
          </a:xfrm>
        </p:spPr>
        <p:txBody>
          <a:bodyPr/>
          <a:lstStyle/>
          <a:p>
            <a:r>
              <a:rPr lang="uk-UA" sz="3200" dirty="0" err="1">
                <a:latin typeface="Calibri"/>
                <a:cs typeface="Calibri"/>
              </a:rPr>
              <a:t>Nested</a:t>
            </a:r>
            <a:r>
              <a:rPr lang="uk-UA" sz="3200" dirty="0">
                <a:latin typeface="Calibri"/>
                <a:cs typeface="Calibri"/>
              </a:rPr>
              <a:t> </a:t>
            </a:r>
            <a:r>
              <a:rPr lang="uk-UA" sz="3200" dirty="0" err="1">
                <a:latin typeface="Calibri"/>
                <a:cs typeface="Calibri"/>
              </a:rPr>
              <a:t>Classes</a:t>
            </a:r>
            <a:r>
              <a:rPr lang="uk-UA" sz="3200" dirty="0">
                <a:latin typeface="Calibri"/>
                <a:cs typeface="Calibri"/>
              </a:rPr>
              <a:t> / Вкладені класи</a:t>
            </a:r>
            <a:endParaRPr lang="uk-UA" sz="3200" dirty="0"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FC92A41-F6D9-4592-911F-E69EAF05F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171"/>
            <a:ext cx="10515600" cy="4974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uk-UA" sz="2000" dirty="0">
                <a:cs typeface="Calibri" panose="020F0502020204030204"/>
              </a:rPr>
              <a:t>Вкладений або внутрішній тип може отримати доступ до зовнішнього типу. </a:t>
            </a:r>
          </a:p>
          <a:p>
            <a:pPr marL="0" indent="0">
              <a:buNone/>
            </a:pPr>
            <a:r>
              <a:rPr lang="uk-UA" sz="2000" dirty="0">
                <a:cs typeface="Calibri" panose="020F0502020204030204"/>
              </a:rPr>
              <a:t>Щоб отримати доступ до зовнішнього типу, передайте його як аргумент конструктору вкладеного типу. </a:t>
            </a:r>
            <a:endParaRPr lang="uk-UA" sz="2000">
              <a:ea typeface="+mn-lt"/>
              <a:cs typeface="+mn-lt"/>
            </a:endParaRPr>
          </a:p>
          <a:p>
            <a:pPr marL="0" indent="0">
              <a:buNone/>
            </a:pPr>
            <a:endParaRPr lang="uk-UA" sz="2000" dirty="0">
              <a:cs typeface="Calibri" panose="020F0502020204030204"/>
            </a:endParaRPr>
          </a:p>
        </p:txBody>
      </p:sp>
      <p:pic>
        <p:nvPicPr>
          <p:cNvPr id="4" name="Рисунок 4" descr="Зображення, що містить пташка&#10;&#10;Опис створено автоматично">
            <a:extLst>
              <a:ext uri="{FF2B5EF4-FFF2-40B4-BE49-F238E27FC236}">
                <a16:creationId xmlns:a16="http://schemas.microsoft.com/office/drawing/2014/main" id="{8FDAABE6-491B-4BEA-BD4C-0C3CA5795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31" y="2499966"/>
            <a:ext cx="2743200" cy="2533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9DE28B-C753-45EC-9396-24A31ED71F4D}"/>
              </a:ext>
            </a:extLst>
          </p:cNvPr>
          <p:cNvSpPr txBox="1"/>
          <p:nvPr/>
        </p:nvSpPr>
        <p:spPr>
          <a:xfrm>
            <a:off x="836468" y="5529695"/>
            <a:ext cx="104497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ea typeface="+mn-lt"/>
                <a:cs typeface="+mn-lt"/>
              </a:rPr>
              <a:t>Вкладений тип має доступ до всіх членів, які доступні для його зовнішнього типу. Він може отримати доступ до </a:t>
            </a:r>
            <a:r>
              <a:rPr lang="uk-UA" err="1">
                <a:solidFill>
                  <a:schemeClr val="accent1"/>
                </a:solidFill>
                <a:ea typeface="+mn-lt"/>
                <a:cs typeface="+mn-lt"/>
              </a:rPr>
              <a:t>private</a:t>
            </a:r>
            <a:r>
              <a:rPr lang="uk-UA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dirty="0">
                <a:ea typeface="+mn-lt"/>
                <a:cs typeface="+mn-lt"/>
              </a:rPr>
              <a:t>та </a:t>
            </a:r>
            <a:r>
              <a:rPr lang="uk-UA" err="1">
                <a:solidFill>
                  <a:schemeClr val="accent1"/>
                </a:solidFill>
                <a:ea typeface="+mn-lt"/>
                <a:cs typeface="+mn-lt"/>
              </a:rPr>
              <a:t>protected</a:t>
            </a:r>
            <a:r>
              <a:rPr lang="uk-UA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dirty="0">
                <a:ea typeface="+mn-lt"/>
                <a:cs typeface="+mn-lt"/>
              </a:rPr>
              <a:t>членів, що містить тип, включаючи будь-які успадковані </a:t>
            </a:r>
            <a:r>
              <a:rPr lang="uk-UA" err="1">
                <a:solidFill>
                  <a:schemeClr val="accent1"/>
                </a:solidFill>
                <a:ea typeface="+mn-lt"/>
                <a:cs typeface="+mn-lt"/>
              </a:rPr>
              <a:t>protected</a:t>
            </a:r>
            <a:r>
              <a:rPr lang="uk-UA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dirty="0">
                <a:ea typeface="+mn-lt"/>
                <a:cs typeface="+mn-lt"/>
              </a:rPr>
              <a:t>члени.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2996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D5D42-36B7-4FFA-8BF1-1AE1FCCF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23"/>
          </a:xfrm>
        </p:spPr>
        <p:txBody>
          <a:bodyPr/>
          <a:lstStyle/>
          <a:p>
            <a:r>
              <a:rPr lang="uk-UA" sz="3200" dirty="0" err="1">
                <a:latin typeface="Calibri"/>
                <a:cs typeface="Calibri"/>
              </a:rPr>
              <a:t>Nested</a:t>
            </a:r>
            <a:r>
              <a:rPr lang="uk-UA" sz="3200" dirty="0">
                <a:latin typeface="Calibri"/>
                <a:cs typeface="Calibri"/>
              </a:rPr>
              <a:t> </a:t>
            </a:r>
            <a:r>
              <a:rPr lang="uk-UA" sz="3200" dirty="0" err="1">
                <a:latin typeface="Calibri"/>
                <a:cs typeface="Calibri"/>
              </a:rPr>
              <a:t>Classes</a:t>
            </a:r>
            <a:r>
              <a:rPr lang="uk-UA" sz="3200" dirty="0">
                <a:latin typeface="Calibri"/>
                <a:cs typeface="Calibri"/>
              </a:rPr>
              <a:t> / Вкладені класи</a:t>
            </a:r>
            <a:endParaRPr lang="uk-UA" sz="3200" dirty="0"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F7C9985-BB92-420D-8DDF-19D74C20A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489"/>
            <a:ext cx="10515600" cy="49574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Повне ім'я класу </a:t>
            </a:r>
            <a:r>
              <a:rPr lang="uk-UA" sz="2000" dirty="0" err="1">
                <a:ea typeface="+mn-lt"/>
                <a:cs typeface="+mn-lt"/>
              </a:rPr>
              <a:t>Nested</a:t>
            </a:r>
            <a:r>
              <a:rPr lang="uk-UA" sz="2000" dirty="0">
                <a:ea typeface="+mn-lt"/>
                <a:cs typeface="+mn-lt"/>
              </a:rPr>
              <a:t> - </a:t>
            </a:r>
            <a:r>
              <a:rPr lang="uk-UA" sz="2000" dirty="0" err="1">
                <a:ea typeface="+mn-lt"/>
                <a:cs typeface="+mn-lt"/>
              </a:rPr>
              <a:t>Container.Nested</a:t>
            </a:r>
            <a:r>
              <a:rPr lang="uk-UA" sz="2000" dirty="0">
                <a:ea typeface="+mn-lt"/>
                <a:cs typeface="+mn-lt"/>
              </a:rPr>
              <a:t>. Це ім'я використовується для створення нового екземпляра вкладеного класу: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чоловік, пташка&#10;&#10;Опис створено автоматично">
            <a:extLst>
              <a:ext uri="{FF2B5EF4-FFF2-40B4-BE49-F238E27FC236}">
                <a16:creationId xmlns:a16="http://schemas.microsoft.com/office/drawing/2014/main" id="{5B661C00-B6E1-4633-9D09-442231C7D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02" y="2831956"/>
            <a:ext cx="3099955" cy="2198544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5ABE5E1E-CA66-4572-8BA1-542767E5E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355" y="4334239"/>
            <a:ext cx="5999018" cy="64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02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78500-6E62-4682-9720-7E9C7759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>
                <a:ea typeface="+mj-lt"/>
                <a:cs typeface="+mj-lt"/>
              </a:rPr>
              <a:t>Чому мені коли-небудь потрібно буде використовувати вкладені класи C #</a:t>
            </a:r>
            <a:endParaRPr lang="uk-UA" sz="3200" dirty="0"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EF07C7A-C157-43D1-BDF6-5ABCE4B1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uk-UA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8056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1ED0B51-39C0-4699-861C-0B2EC7B53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36"/>
            <a:ext cx="10515600" cy="649142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uk-UA" sz="1500" err="1">
                <a:latin typeface="Calibri Light"/>
                <a:cs typeface="Calibri Light"/>
              </a:rPr>
              <a:t>Tasks</a:t>
            </a:r>
            <a:endParaRPr lang="en-US" sz="150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500" dirty="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uk-UA" sz="1500" dirty="0">
                <a:latin typeface="Calibri Light"/>
                <a:cs typeface="Calibri Light"/>
              </a:rPr>
              <a:t>Task1</a:t>
            </a:r>
            <a:endParaRPr lang="en-US" sz="150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500" err="1">
                <a:latin typeface="Calibri Light"/>
                <a:cs typeface="Calibri Light"/>
              </a:rPr>
              <a:t>Використовуючи</a:t>
            </a:r>
            <a:r>
              <a:rPr lang="ru" sz="1500" dirty="0">
                <a:latin typeface="Calibri Light"/>
                <a:cs typeface="Calibri Light"/>
              </a:rPr>
              <a:t> </a:t>
            </a:r>
            <a:r>
              <a:rPr lang="ru" sz="1500" err="1">
                <a:latin typeface="Calibri Light"/>
                <a:cs typeface="Calibri Light"/>
              </a:rPr>
              <a:t>Visual</a:t>
            </a:r>
            <a:r>
              <a:rPr lang="ru" sz="1500" dirty="0">
                <a:latin typeface="Calibri Light"/>
                <a:cs typeface="Calibri Light"/>
              </a:rPr>
              <a:t> </a:t>
            </a:r>
            <a:r>
              <a:rPr lang="ru" sz="1500" err="1">
                <a:latin typeface="Calibri Light"/>
                <a:cs typeface="Calibri Light"/>
              </a:rPr>
              <a:t>Studio</a:t>
            </a:r>
            <a:r>
              <a:rPr lang="ru" sz="1500" dirty="0">
                <a:latin typeface="Calibri Light"/>
                <a:cs typeface="Calibri Light"/>
              </a:rPr>
              <a:t>, </a:t>
            </a:r>
            <a:r>
              <a:rPr lang="ru" sz="1500" err="1">
                <a:latin typeface="Calibri Light"/>
                <a:cs typeface="Calibri Light"/>
              </a:rPr>
              <a:t>створіть</a:t>
            </a:r>
            <a:r>
              <a:rPr lang="ru" sz="1500" dirty="0">
                <a:latin typeface="Calibri Light"/>
                <a:cs typeface="Calibri Light"/>
              </a:rPr>
              <a:t> проект за шаблоном </a:t>
            </a:r>
            <a:r>
              <a:rPr lang="ru" sz="1500" err="1">
                <a:latin typeface="Calibri Light"/>
                <a:cs typeface="Calibri Light"/>
              </a:rPr>
              <a:t>Console</a:t>
            </a:r>
            <a:r>
              <a:rPr lang="ru" sz="1500" dirty="0">
                <a:latin typeface="Calibri Light"/>
                <a:cs typeface="Calibri Light"/>
              </a:rPr>
              <a:t> </a:t>
            </a:r>
            <a:r>
              <a:rPr lang="ru" sz="1500" err="1">
                <a:latin typeface="Calibri Light"/>
                <a:cs typeface="Calibri Light"/>
              </a:rPr>
              <a:t>Application</a:t>
            </a:r>
            <a:r>
              <a:rPr lang="ru" sz="1500" dirty="0">
                <a:latin typeface="Calibri Light"/>
                <a:cs typeface="Calibri Light"/>
              </a:rPr>
              <a:t>, </a:t>
            </a:r>
            <a:r>
              <a:rPr lang="ru" sz="1500" err="1">
                <a:latin typeface="Calibri Light"/>
                <a:cs typeface="Calibri Light"/>
              </a:rPr>
              <a:t>назвіть</a:t>
            </a:r>
            <a:r>
              <a:rPr lang="ru" sz="1500" dirty="0">
                <a:latin typeface="Calibri Light"/>
                <a:cs typeface="Calibri Light"/>
              </a:rPr>
              <a:t> </a:t>
            </a:r>
            <a:r>
              <a:rPr lang="ru" sz="1500" err="1">
                <a:latin typeface="Calibri Light"/>
                <a:cs typeface="Calibri Light"/>
              </a:rPr>
              <a:t>його</a:t>
            </a:r>
            <a:r>
              <a:rPr lang="ru" sz="1500" dirty="0">
                <a:latin typeface="Calibri Light"/>
                <a:cs typeface="Calibri Light"/>
              </a:rPr>
              <a:t> Lesson014_Task1.</a:t>
            </a:r>
            <a:endParaRPr lang="en-US" sz="1500">
              <a:latin typeface="Calibri Light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" sz="1500" err="1">
                <a:latin typeface="Calibri Light"/>
                <a:cs typeface="Calibri Light"/>
              </a:rPr>
              <a:t>Створіть</a:t>
            </a:r>
            <a:r>
              <a:rPr lang="ru" sz="1500" dirty="0">
                <a:latin typeface="Calibri Light"/>
                <a:cs typeface="Calibri Light"/>
              </a:rPr>
              <a:t> </a:t>
            </a:r>
            <a:r>
              <a:rPr lang="ru" sz="1500" err="1">
                <a:latin typeface="Calibri Light"/>
                <a:cs typeface="Calibri Light"/>
              </a:rPr>
              <a:t>свій</a:t>
            </a:r>
            <a:r>
              <a:rPr lang="ru" sz="1500" dirty="0">
                <a:latin typeface="Calibri Light"/>
                <a:cs typeface="Calibri Light"/>
              </a:rPr>
              <a:t> </a:t>
            </a:r>
            <a:r>
              <a:rPr lang="ru" sz="1500" err="1">
                <a:latin typeface="Calibri Light"/>
                <a:cs typeface="Calibri Light"/>
              </a:rPr>
              <a:t>статичний</a:t>
            </a:r>
            <a:r>
              <a:rPr lang="ru" sz="1500" dirty="0">
                <a:latin typeface="Calibri Light"/>
                <a:cs typeface="Calibri Light"/>
              </a:rPr>
              <a:t> </a:t>
            </a:r>
            <a:r>
              <a:rPr lang="ru" sz="1500" err="1">
                <a:latin typeface="Calibri Light"/>
                <a:cs typeface="Calibri Light"/>
              </a:rPr>
              <a:t>клас</a:t>
            </a:r>
            <a:r>
              <a:rPr lang="ru" sz="1500" dirty="0">
                <a:latin typeface="Calibri Light"/>
                <a:cs typeface="Calibri Light"/>
              </a:rPr>
              <a:t> </a:t>
            </a:r>
            <a:r>
              <a:rPr lang="ru" sz="1500" err="1">
                <a:latin typeface="Calibri Light"/>
                <a:cs typeface="Calibri Light"/>
              </a:rPr>
              <a:t>Math</a:t>
            </a:r>
            <a:r>
              <a:rPr lang="ru" sz="1500" dirty="0">
                <a:latin typeface="Calibri Light"/>
                <a:cs typeface="Calibri Light"/>
              </a:rPr>
              <a:t>, у </a:t>
            </a:r>
            <a:r>
              <a:rPr lang="ru" sz="1500" err="1">
                <a:latin typeface="Calibri Light"/>
                <a:cs typeface="Calibri Light"/>
              </a:rPr>
              <a:t>якому</a:t>
            </a:r>
            <a:r>
              <a:rPr lang="ru" sz="1500" dirty="0">
                <a:latin typeface="Calibri Light"/>
                <a:cs typeface="Calibri Light"/>
              </a:rPr>
              <a:t> </a:t>
            </a:r>
            <a:r>
              <a:rPr lang="ru" sz="1500" err="1">
                <a:latin typeface="Calibri Light"/>
                <a:cs typeface="Calibri Light"/>
              </a:rPr>
              <a:t>створіть</a:t>
            </a:r>
            <a:r>
              <a:rPr lang="ru" sz="1500" dirty="0">
                <a:latin typeface="Calibri Light"/>
                <a:cs typeface="Calibri Light"/>
              </a:rPr>
              <a:t> </a:t>
            </a:r>
            <a:r>
              <a:rPr lang="ru" sz="1500" err="1">
                <a:latin typeface="Calibri Light"/>
                <a:cs typeface="Calibri Light"/>
              </a:rPr>
              <a:t>константи</a:t>
            </a:r>
            <a:r>
              <a:rPr lang="ru" sz="1500" dirty="0">
                <a:latin typeface="Calibri Light"/>
                <a:cs typeface="Calibri Light"/>
              </a:rPr>
              <a:t> </a:t>
            </a:r>
            <a:r>
              <a:rPr lang="ru" sz="1500" dirty="0">
                <a:latin typeface="Calibri Light"/>
                <a:ea typeface="+mn-lt"/>
                <a:cs typeface="+mn-lt"/>
              </a:rPr>
              <a:t>PI, E,</a:t>
            </a:r>
            <a:r>
              <a:rPr lang="ru" sz="1500" dirty="0">
                <a:latin typeface="Calibri Light"/>
                <a:cs typeface="Calibri"/>
              </a:rPr>
              <a:t> </a:t>
            </a:r>
            <a:r>
              <a:rPr lang="ru" sz="1500" err="1">
                <a:latin typeface="Calibri Light"/>
                <a:cs typeface="Calibri"/>
              </a:rPr>
              <a:t>статичне</a:t>
            </a:r>
            <a:r>
              <a:rPr lang="ru" sz="1500" dirty="0">
                <a:latin typeface="Calibri Light"/>
                <a:cs typeface="Calibri"/>
              </a:rPr>
              <a:t> поля </a:t>
            </a:r>
            <a:r>
              <a:rPr lang="ru" sz="1500" err="1">
                <a:latin typeface="Calibri Light"/>
                <a:cs typeface="Calibri"/>
              </a:rPr>
              <a:t>MyFavoriteNumber</a:t>
            </a:r>
            <a:r>
              <a:rPr lang="ru" sz="1500" dirty="0">
                <a:latin typeface="Calibri Light"/>
                <a:cs typeface="Calibri"/>
              </a:rPr>
              <a:t>, </a:t>
            </a:r>
            <a:endParaRPr lang="en-US" sz="1500">
              <a:latin typeface="Calibri Light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" sz="1500" err="1">
                <a:latin typeface="Calibri Light"/>
                <a:cs typeface="Calibri"/>
              </a:rPr>
              <a:t>методи</a:t>
            </a:r>
            <a:r>
              <a:rPr lang="ru" sz="1500" dirty="0">
                <a:latin typeface="Calibri Light"/>
                <a:cs typeface="Calibri"/>
              </a:rPr>
              <a:t> </a:t>
            </a:r>
            <a:r>
              <a:rPr lang="ru" sz="1500" err="1">
                <a:latin typeface="Calibri Light"/>
                <a:cs typeface="Calibri"/>
              </a:rPr>
              <a:t>int</a:t>
            </a:r>
            <a:r>
              <a:rPr lang="ru" sz="1500" dirty="0">
                <a:latin typeface="Calibri Light"/>
                <a:cs typeface="Calibri"/>
              </a:rPr>
              <a:t> </a:t>
            </a:r>
            <a:r>
              <a:rPr lang="ru" sz="1500" err="1">
                <a:latin typeface="Calibri Light"/>
                <a:cs typeface="Calibri"/>
              </a:rPr>
              <a:t>Max</a:t>
            </a:r>
            <a:r>
              <a:rPr lang="ru" sz="1500" dirty="0">
                <a:latin typeface="Calibri Light"/>
                <a:cs typeface="Calibri"/>
              </a:rPr>
              <a:t>(</a:t>
            </a:r>
            <a:r>
              <a:rPr lang="ru" sz="1500" err="1">
                <a:latin typeface="Calibri Light"/>
                <a:cs typeface="Calibri"/>
              </a:rPr>
              <a:t>int</a:t>
            </a:r>
            <a:r>
              <a:rPr lang="ru" sz="1500" dirty="0">
                <a:latin typeface="Calibri Light"/>
                <a:cs typeface="Calibri"/>
              </a:rPr>
              <a:t> a, </a:t>
            </a:r>
            <a:r>
              <a:rPr lang="ru" sz="1500" err="1">
                <a:latin typeface="Calibri Light"/>
                <a:cs typeface="Calibri"/>
              </a:rPr>
              <a:t>int</a:t>
            </a:r>
            <a:r>
              <a:rPr lang="ru" sz="1500" dirty="0">
                <a:latin typeface="Calibri Light"/>
                <a:cs typeface="Calibri"/>
              </a:rPr>
              <a:t> b),  </a:t>
            </a:r>
            <a:r>
              <a:rPr lang="ru" sz="1500" err="1">
                <a:latin typeface="Calibri Light"/>
                <a:cs typeface="Calibri"/>
              </a:rPr>
              <a:t>int</a:t>
            </a:r>
            <a:r>
              <a:rPr lang="ru" sz="1500" dirty="0">
                <a:latin typeface="Calibri Light"/>
                <a:cs typeface="Calibri"/>
              </a:rPr>
              <a:t> </a:t>
            </a:r>
            <a:r>
              <a:rPr lang="ru" sz="1500" err="1">
                <a:latin typeface="Calibri Light"/>
                <a:cs typeface="Calibri"/>
              </a:rPr>
              <a:t>Min</a:t>
            </a:r>
            <a:r>
              <a:rPr lang="ru" sz="1500" dirty="0">
                <a:latin typeface="Calibri Light"/>
                <a:cs typeface="Calibri"/>
              </a:rPr>
              <a:t>(</a:t>
            </a:r>
            <a:r>
              <a:rPr lang="ru" sz="1500" err="1">
                <a:latin typeface="Calibri Light"/>
                <a:cs typeface="Calibri"/>
              </a:rPr>
              <a:t>int</a:t>
            </a:r>
            <a:r>
              <a:rPr lang="ru" sz="1500" dirty="0">
                <a:latin typeface="Calibri Light"/>
                <a:cs typeface="Calibri"/>
              </a:rPr>
              <a:t> a, </a:t>
            </a:r>
            <a:r>
              <a:rPr lang="ru" sz="1500" err="1">
                <a:latin typeface="Calibri Light"/>
                <a:cs typeface="Calibri"/>
              </a:rPr>
              <a:t>int</a:t>
            </a:r>
            <a:r>
              <a:rPr lang="ru" sz="1500" dirty="0">
                <a:latin typeface="Calibri Light"/>
                <a:cs typeface="Calibri"/>
              </a:rPr>
              <a:t> b),  </a:t>
            </a:r>
            <a:r>
              <a:rPr lang="ru" sz="1500" err="1">
                <a:latin typeface="Calibri Light"/>
                <a:cs typeface="Calibri"/>
              </a:rPr>
              <a:t>int</a:t>
            </a:r>
            <a:r>
              <a:rPr lang="ru" sz="1500" dirty="0">
                <a:latin typeface="Calibri Light"/>
                <a:cs typeface="Calibri"/>
              </a:rPr>
              <a:t> </a:t>
            </a:r>
            <a:r>
              <a:rPr lang="ru" sz="1500" err="1">
                <a:latin typeface="Calibri Light"/>
                <a:cs typeface="Calibri"/>
              </a:rPr>
              <a:t>Max</a:t>
            </a:r>
            <a:r>
              <a:rPr lang="ru" sz="1500" dirty="0">
                <a:latin typeface="Calibri Light"/>
                <a:cs typeface="Calibri"/>
              </a:rPr>
              <a:t>(</a:t>
            </a:r>
            <a:r>
              <a:rPr lang="ru" sz="1500" err="1">
                <a:latin typeface="Calibri Light"/>
                <a:cs typeface="Calibri"/>
              </a:rPr>
              <a:t>int</a:t>
            </a:r>
            <a:r>
              <a:rPr lang="ru" sz="1500" dirty="0">
                <a:latin typeface="Calibri Light"/>
                <a:cs typeface="Calibri"/>
              </a:rPr>
              <a:t>[] a),</a:t>
            </a:r>
            <a:r>
              <a:rPr lang="ru" sz="1500" dirty="0">
                <a:latin typeface="Calibri Light"/>
                <a:ea typeface="+mn-lt"/>
                <a:cs typeface="+mn-lt"/>
              </a:rPr>
              <a:t> </a:t>
            </a:r>
            <a:r>
              <a:rPr lang="ru" sz="1500" err="1">
                <a:latin typeface="Calibri Light"/>
                <a:ea typeface="+mn-lt"/>
                <a:cs typeface="+mn-lt"/>
              </a:rPr>
              <a:t>int</a:t>
            </a:r>
            <a:r>
              <a:rPr lang="ru" sz="1500" dirty="0">
                <a:latin typeface="Calibri Light"/>
                <a:ea typeface="+mn-lt"/>
                <a:cs typeface="+mn-lt"/>
              </a:rPr>
              <a:t> </a:t>
            </a:r>
            <a:r>
              <a:rPr lang="ru" sz="1500" err="1">
                <a:latin typeface="Calibri Light"/>
                <a:ea typeface="+mn-lt"/>
                <a:cs typeface="+mn-lt"/>
              </a:rPr>
              <a:t>Min</a:t>
            </a:r>
            <a:r>
              <a:rPr lang="ru" sz="1500" dirty="0">
                <a:latin typeface="Calibri Light"/>
                <a:ea typeface="+mn-lt"/>
                <a:cs typeface="+mn-lt"/>
              </a:rPr>
              <a:t>(</a:t>
            </a:r>
            <a:r>
              <a:rPr lang="ru" sz="1500" err="1">
                <a:latin typeface="Calibri Light"/>
                <a:ea typeface="+mn-lt"/>
                <a:cs typeface="+mn-lt"/>
              </a:rPr>
              <a:t>int</a:t>
            </a:r>
            <a:r>
              <a:rPr lang="ru" sz="1500" dirty="0">
                <a:latin typeface="Calibri Light"/>
                <a:cs typeface="Calibri"/>
              </a:rPr>
              <a:t>[] a), </a:t>
            </a:r>
            <a:r>
              <a:rPr lang="ru" sz="1500" err="1">
                <a:latin typeface="Calibri Light"/>
                <a:cs typeface="Calibri"/>
              </a:rPr>
              <a:t>статичний</a:t>
            </a:r>
            <a:r>
              <a:rPr lang="ru" sz="1500" dirty="0">
                <a:latin typeface="Calibri Light"/>
                <a:cs typeface="Calibri"/>
              </a:rPr>
              <a:t> конструктор </a:t>
            </a:r>
            <a:r>
              <a:rPr lang="ru" sz="1500" err="1">
                <a:latin typeface="Calibri Light"/>
                <a:cs typeface="Calibri"/>
              </a:rPr>
              <a:t>який</a:t>
            </a:r>
            <a:r>
              <a:rPr lang="ru" sz="1500" dirty="0">
                <a:latin typeface="Calibri Light"/>
                <a:cs typeface="Calibri"/>
              </a:rPr>
              <a:t> </a:t>
            </a:r>
            <a:r>
              <a:rPr lang="ru" sz="1500" err="1">
                <a:latin typeface="Calibri Light"/>
                <a:cs typeface="Calibri"/>
              </a:rPr>
              <a:t>ініціалізує</a:t>
            </a:r>
            <a:r>
              <a:rPr lang="ru" sz="1500" dirty="0">
                <a:latin typeface="Calibri Light"/>
                <a:cs typeface="Calibri"/>
              </a:rPr>
              <a:t> поле</a:t>
            </a:r>
            <a:r>
              <a:rPr lang="ru" sz="1500" dirty="0">
                <a:latin typeface="Calibri Light"/>
                <a:cs typeface="Calibri Light"/>
              </a:rPr>
              <a:t>. </a:t>
            </a:r>
            <a:endParaRPr lang="en-US" sz="150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endParaRPr lang="ru" sz="1500" dirty="0">
              <a:latin typeface="Calibri Light"/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r>
              <a:rPr lang="uk-UA" sz="1500" dirty="0">
                <a:latin typeface="Calibri Light"/>
                <a:cs typeface="Calibri Light"/>
              </a:rPr>
              <a:t>Task2</a:t>
            </a:r>
            <a:r>
              <a:rPr lang="ru" sz="1500" dirty="0">
                <a:latin typeface="Calibri Light"/>
                <a:cs typeface="Calibri Light"/>
              </a:rPr>
              <a:t> </a:t>
            </a:r>
            <a:endParaRPr lang="en-US" sz="1500">
              <a:latin typeface="Calibri Light"/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r>
              <a:rPr lang="uk" sz="1500" dirty="0">
                <a:latin typeface="Calibri Light"/>
                <a:cs typeface="Calibri Light"/>
              </a:rPr>
              <a:t>Використовуючи </a:t>
            </a:r>
            <a:r>
              <a:rPr lang="uk" sz="1500" err="1">
                <a:latin typeface="Calibri Light"/>
                <a:cs typeface="Calibri Light"/>
              </a:rPr>
              <a:t>Visual</a:t>
            </a:r>
            <a:r>
              <a:rPr lang="uk" sz="1500" dirty="0">
                <a:latin typeface="Calibri Light"/>
                <a:cs typeface="Calibri Light"/>
              </a:rPr>
              <a:t> </a:t>
            </a:r>
            <a:r>
              <a:rPr lang="uk" sz="1500" err="1">
                <a:latin typeface="Calibri Light"/>
                <a:cs typeface="Calibri Light"/>
              </a:rPr>
              <a:t>Studio</a:t>
            </a:r>
            <a:r>
              <a:rPr lang="uk" sz="1500" dirty="0">
                <a:latin typeface="Calibri Light"/>
                <a:cs typeface="Calibri Light"/>
              </a:rPr>
              <a:t>, створіть проект за шаблоном </a:t>
            </a:r>
            <a:r>
              <a:rPr lang="uk" sz="1500" err="1">
                <a:latin typeface="Calibri Light"/>
                <a:cs typeface="Calibri Light"/>
              </a:rPr>
              <a:t>Console</a:t>
            </a:r>
            <a:r>
              <a:rPr lang="uk" sz="1500" dirty="0">
                <a:latin typeface="Calibri Light"/>
                <a:cs typeface="Calibri Light"/>
              </a:rPr>
              <a:t> </a:t>
            </a:r>
            <a:r>
              <a:rPr lang="uk" sz="1500" err="1">
                <a:latin typeface="Calibri Light"/>
                <a:cs typeface="Calibri Light"/>
              </a:rPr>
              <a:t>Application</a:t>
            </a:r>
            <a:r>
              <a:rPr lang="uk" sz="1500">
                <a:latin typeface="Calibri Light"/>
                <a:cs typeface="Calibri Light"/>
              </a:rPr>
              <a:t>,  назвіть його Lesson014_Task2.</a:t>
            </a:r>
            <a:r>
              <a:rPr lang="ru" sz="1500" dirty="0">
                <a:latin typeface="Calibri Light"/>
                <a:cs typeface="Calibri Light"/>
              </a:rPr>
              <a:t> </a:t>
            </a:r>
            <a:endParaRPr lang="en-US" sz="1500">
              <a:latin typeface="Calibri Light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" sz="1500" err="1">
                <a:latin typeface="Calibri Light"/>
                <a:ea typeface="+mn-lt"/>
                <a:cs typeface="Calibri Light"/>
              </a:rPr>
              <a:t>Створіть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клас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SmartHouse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який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повинен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мати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наступні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поля,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колір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кількість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вікон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 дверей,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кімнат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 </a:t>
            </a:r>
            <a:r>
              <a:rPr lang="ru" sz="1500" err="1">
                <a:latin typeface="Calibri Light"/>
                <a:ea typeface="+mn-lt"/>
                <a:cs typeface="Calibri Light"/>
              </a:rPr>
              <a:t>ціну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 номер.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" sz="1500" dirty="0">
                <a:latin typeface="Calibri Light"/>
                <a:ea typeface="+mn-lt"/>
                <a:cs typeface="Calibri Light"/>
              </a:rPr>
              <a:t>Та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методи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: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static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void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OpenWindow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(),  </a:t>
            </a:r>
            <a:r>
              <a:rPr lang="ru" sz="1500" err="1">
                <a:latin typeface="Calibri Light"/>
                <a:ea typeface="+mn-lt"/>
                <a:cs typeface="Calibri Light"/>
              </a:rPr>
              <a:t>static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500" err="1">
                <a:latin typeface="Calibri Light"/>
                <a:ea typeface="+mn-lt"/>
                <a:cs typeface="Calibri Light"/>
              </a:rPr>
              <a:t>void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500" err="1">
                <a:latin typeface="Calibri Light"/>
                <a:ea typeface="+mn-lt"/>
                <a:cs typeface="Calibri Light"/>
              </a:rPr>
              <a:t>CloseWindow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(), </a:t>
            </a:r>
            <a:r>
              <a:rPr lang="ru" sz="1500" err="1">
                <a:latin typeface="Calibri Light"/>
                <a:ea typeface="+mn-lt"/>
                <a:cs typeface="Calibri Light"/>
              </a:rPr>
              <a:t>static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500" err="1">
                <a:latin typeface="Calibri Light"/>
                <a:ea typeface="+mn-lt"/>
                <a:cs typeface="Calibri Light"/>
              </a:rPr>
              <a:t>void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500" err="1">
                <a:latin typeface="Calibri Light"/>
                <a:ea typeface="+mn-lt"/>
                <a:cs typeface="Calibri Light"/>
              </a:rPr>
              <a:t>OpenDoor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(),  </a:t>
            </a:r>
            <a:r>
              <a:rPr lang="ru" sz="1500" err="1">
                <a:latin typeface="Calibri Light"/>
                <a:ea typeface="+mn-lt"/>
                <a:cs typeface="Calibri Light"/>
              </a:rPr>
              <a:t>static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500" err="1">
                <a:latin typeface="Calibri Light"/>
                <a:ea typeface="+mn-lt"/>
                <a:cs typeface="Calibri Light"/>
              </a:rPr>
              <a:t>void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500" err="1">
                <a:latin typeface="Calibri Light"/>
                <a:ea typeface="+mn-lt"/>
                <a:cs typeface="Calibri Light"/>
              </a:rPr>
              <a:t>OpenDoor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(),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void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ChangeColour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(</a:t>
            </a:r>
            <a:r>
              <a:rPr lang="ru" sz="1500" err="1">
                <a:latin typeface="Calibri Light"/>
                <a:ea typeface="+mn-lt"/>
                <a:cs typeface="Calibri Light"/>
              </a:rPr>
              <a:t>string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500" err="1">
                <a:latin typeface="Calibri Light"/>
                <a:ea typeface="+mn-lt"/>
                <a:cs typeface="Calibri Light"/>
              </a:rPr>
              <a:t>colour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). Лише поля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колір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 номер є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різні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для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усіх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екземплярів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,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решта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однакові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і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кількість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кімнат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є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незмінна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.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Створити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конструктори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які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правильно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проініціалізують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як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статичні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так і не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статичні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поля.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Також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Створити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властивості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для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отримання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полів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із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відповідною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500" err="1">
                <a:latin typeface="Calibri Light"/>
                <a:ea typeface="+mn-lt"/>
                <a:cs typeface="Calibri Light"/>
              </a:rPr>
              <a:t>перевіркою</a:t>
            </a:r>
            <a:r>
              <a:rPr lang="ru" sz="1500">
                <a:latin typeface="Calibri Light"/>
                <a:ea typeface="+mn-lt"/>
                <a:cs typeface="Calibri Light"/>
              </a:rPr>
              <a:t> перед поверненням.</a:t>
            </a:r>
            <a:endParaRPr lang="ru" sz="1500" dirty="0">
              <a:latin typeface="Calibri Light"/>
              <a:ea typeface="+mn-lt"/>
              <a:cs typeface="Calibri Ligh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endParaRPr lang="ru" sz="1500" dirty="0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endParaRPr lang="ru" sz="1500" dirty="0">
              <a:latin typeface="Calibri Light"/>
              <a:cs typeface="Calibri" panose="020F0502020204030204"/>
            </a:endParaRPr>
          </a:p>
          <a:p>
            <a:pPr>
              <a:spcAft>
                <a:spcPts val="300"/>
              </a:spcAft>
              <a:buNone/>
            </a:pPr>
            <a:r>
              <a:rPr lang="uk-UA" sz="1500" dirty="0">
                <a:latin typeface="Calibri Light"/>
                <a:ea typeface="+mn-lt"/>
                <a:cs typeface="Calibri Light"/>
              </a:rPr>
              <a:t>Task3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 </a:t>
            </a:r>
            <a:endParaRPr lang="en-US" sz="1500">
              <a:latin typeface="Calibri Light"/>
              <a:ea typeface="+mn-lt"/>
              <a:cs typeface="Calibri"/>
            </a:endParaRPr>
          </a:p>
          <a:p>
            <a:pPr>
              <a:spcAft>
                <a:spcPts val="300"/>
              </a:spcAft>
              <a:buNone/>
            </a:pPr>
            <a:r>
              <a:rPr lang="uk" sz="1500" dirty="0">
                <a:latin typeface="Calibri Light"/>
                <a:ea typeface="+mn-lt"/>
                <a:cs typeface="Calibri Light"/>
              </a:rPr>
              <a:t>Використовуючи </a:t>
            </a:r>
            <a:r>
              <a:rPr lang="uk" sz="1500" err="1">
                <a:latin typeface="Calibri Light"/>
                <a:ea typeface="+mn-lt"/>
                <a:cs typeface="Calibri Light"/>
              </a:rPr>
              <a:t>Visual</a:t>
            </a:r>
            <a:r>
              <a:rPr lang="uk" sz="1500" dirty="0">
                <a:latin typeface="Calibri Light"/>
                <a:ea typeface="+mn-lt"/>
                <a:cs typeface="Calibri Light"/>
              </a:rPr>
              <a:t> </a:t>
            </a:r>
            <a:r>
              <a:rPr lang="uk" sz="1500" err="1">
                <a:latin typeface="Calibri Light"/>
                <a:ea typeface="+mn-lt"/>
                <a:cs typeface="Calibri Light"/>
              </a:rPr>
              <a:t>Studio</a:t>
            </a:r>
            <a:r>
              <a:rPr lang="uk" sz="1500" dirty="0">
                <a:latin typeface="Calibri Light"/>
                <a:ea typeface="+mn-lt"/>
                <a:cs typeface="Calibri Light"/>
              </a:rPr>
              <a:t>, створіть проект за шаблоном </a:t>
            </a:r>
            <a:r>
              <a:rPr lang="uk" sz="1500" err="1">
                <a:latin typeface="Calibri Light"/>
                <a:ea typeface="+mn-lt"/>
                <a:cs typeface="Calibri Light"/>
              </a:rPr>
              <a:t>Console</a:t>
            </a:r>
            <a:r>
              <a:rPr lang="uk" sz="1500" dirty="0">
                <a:latin typeface="Calibri Light"/>
                <a:ea typeface="+mn-lt"/>
                <a:cs typeface="Calibri Light"/>
              </a:rPr>
              <a:t> </a:t>
            </a:r>
            <a:r>
              <a:rPr lang="uk" sz="1500" err="1">
                <a:latin typeface="Calibri Light"/>
                <a:ea typeface="+mn-lt"/>
                <a:cs typeface="Calibri Light"/>
              </a:rPr>
              <a:t>Application</a:t>
            </a:r>
            <a:r>
              <a:rPr lang="uk" sz="1500">
                <a:latin typeface="Calibri Light"/>
                <a:ea typeface="+mn-lt"/>
                <a:cs typeface="Calibri Light"/>
              </a:rPr>
              <a:t>,  назвіть його Lesson014_Task3.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 </a:t>
            </a:r>
            <a:endParaRPr lang="en-US" sz="1500">
              <a:latin typeface="Calibri Light"/>
              <a:ea typeface="+mn-lt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" sz="1500" dirty="0">
                <a:latin typeface="Calibri Light"/>
                <a:ea typeface="+mn-lt"/>
                <a:cs typeface="+mn-lt"/>
              </a:rPr>
              <a:t>Створіть абстрактний клас BankAccount, у якому створіть вкладені приватні без можливості наслідуватись від них класи CreditAccount, DepositeAccount, які наслідуються від BankAccount. Також створіть два статичні методи BankAccount Make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Credit</a:t>
            </a:r>
            <a:r>
              <a:rPr lang="ru" sz="1500" dirty="0">
                <a:latin typeface="Calibri Light"/>
                <a:ea typeface="+mn-lt"/>
                <a:cs typeface="+mn-lt"/>
              </a:rPr>
              <a:t>Account(), BankAccount Make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Deposite</a:t>
            </a:r>
            <a:r>
              <a:rPr lang="ru" sz="1500" dirty="0">
                <a:latin typeface="Calibri Light"/>
                <a:ea typeface="+mn-lt"/>
                <a:cs typeface="+mn-lt"/>
              </a:rPr>
              <a:t>Account() та два абстрактних методи, які перевизначте у кожному похідному класі void SetMoney(decimal money), decimal GetMoney(decimal money). Також створіть поле dicimal money і властивість </a:t>
            </a:r>
            <a:r>
              <a:rPr lang="ru" sz="1500">
                <a:latin typeface="Calibri Light"/>
                <a:ea typeface="+mn-lt"/>
                <a:cs typeface="+mn-lt"/>
              </a:rPr>
              <a:t>AllMoney, яка дозволить отримувати дані із цього поля.</a:t>
            </a:r>
            <a:br>
              <a:rPr lang="ru" sz="1500" dirty="0">
                <a:latin typeface="Calibri Light"/>
                <a:ea typeface="+mn-lt"/>
                <a:cs typeface="+mn-lt"/>
              </a:rPr>
            </a:br>
            <a:r>
              <a:rPr lang="ru" sz="1500">
                <a:latin typeface="Calibri Light"/>
                <a:ea typeface="+mn-lt"/>
                <a:cs typeface="+mn-lt"/>
              </a:rPr>
              <a:t>Реалізуйте методи наступним чином: </a:t>
            </a:r>
            <a:br>
              <a:rPr lang="ru" sz="1500" dirty="0">
                <a:latin typeface="Calibri Light"/>
                <a:ea typeface="+mn-lt"/>
                <a:cs typeface="Calibri"/>
              </a:rPr>
            </a:br>
            <a:r>
              <a:rPr lang="ru" sz="1500">
                <a:latin typeface="Calibri Light"/>
                <a:ea typeface="+mn-lt"/>
                <a:cs typeface="Calibri Light"/>
              </a:rPr>
              <a:t>SetMoney для CreditAccount повинен погашувати кредит який є відємним, якщо сума вкладу більша ніж сума кредиту, повинна </a:t>
            </a:r>
            <a:r>
              <a:rPr lang="ru" sz="1500" dirty="0">
                <a:latin typeface="Calibri Light"/>
                <a:ea typeface="+mn-lt"/>
                <a:cs typeface="Calibri Light"/>
              </a:rPr>
              <a:t>виводитись решта;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" sz="1500">
                <a:latin typeface="Calibri Light"/>
                <a:ea typeface="+mn-lt"/>
                <a:cs typeface="Calibri Light"/>
              </a:rPr>
              <a:t>GetMoney для CreditAccount повинен брати додаткові гроші у кредит.</a:t>
            </a:r>
            <a:br>
              <a:rPr lang="ru" sz="1500" dirty="0">
                <a:latin typeface="Calibri Light"/>
                <a:ea typeface="+mn-lt"/>
                <a:cs typeface="Calibri Light"/>
              </a:rPr>
            </a:br>
            <a:endParaRPr lang="ru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" sz="1500">
                <a:latin typeface="Calibri Light"/>
                <a:ea typeface="+mn-lt"/>
                <a:cs typeface="Calibri Light"/>
              </a:rPr>
              <a:t>SetMoney для DepositeAccount повинен класти гроші на депозитний рахунок, добавляючи до суми 10 %;</a:t>
            </a:r>
            <a:endParaRPr lang="en-US" sz="150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" sz="1500">
                <a:latin typeface="Calibri Light"/>
                <a:ea typeface="+mn-lt"/>
                <a:cs typeface="Calibri Light"/>
              </a:rPr>
              <a:t>GetMoney для DepositeAccount повинен брати гроші з рахунку, якщо така сума доступна, якщо ні виводити відповідне повідомлення і повертати  -1.</a:t>
            </a:r>
            <a:endParaRPr lang="uk-UA"/>
          </a:p>
          <a:p>
            <a:pPr marL="0" indent="0">
              <a:spcAft>
                <a:spcPts val="300"/>
              </a:spcAft>
              <a:buNone/>
            </a:pPr>
            <a:r>
              <a:rPr lang="uk-UA" sz="1500">
                <a:latin typeface="Calibri Light"/>
                <a:ea typeface="+mn-lt"/>
                <a:cs typeface="+mn-lt"/>
              </a:rPr>
              <a:t>Реалізуйте програму яка буду демонструвати роботу банківських акаунтів.</a:t>
            </a:r>
            <a:endParaRPr lang="uk-UA" sz="15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5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5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5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500" dirty="0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endParaRPr lang="uk-UA" sz="1500" dirty="0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endParaRPr lang="uk-UA" sz="1500" dirty="0">
              <a:latin typeface="Calibri Ligh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745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9BE50-2751-47E8-8616-447BB66B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244"/>
          </a:xfrm>
        </p:spPr>
        <p:txBody>
          <a:bodyPr>
            <a:normAutofit/>
          </a:bodyPr>
          <a:lstStyle/>
          <a:p>
            <a:r>
              <a:rPr lang="uk-UA" sz="3200" b="1" dirty="0" err="1"/>
              <a:t>static</a:t>
            </a:r>
            <a:endParaRPr lang="uk-UA" sz="3200" dirty="0" err="1"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B2FD771-D647-4829-A2DC-6CDFA65CB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157"/>
            <a:ext cx="10515600" cy="50728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Використовуйте статичний модифікатор, щоб оголосити статичний член, який належить самому типу, а не конкретному об’єкту. </a:t>
            </a:r>
            <a:endParaRPr lang="uk-UA" sz="2000" dirty="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Статичний модифікатор можна використовувати для оголошення статичних класів. </a:t>
            </a:r>
            <a:endParaRPr lang="uk-UA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У класах, інтерфейсах та структурах ви можете додавати модифікатор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static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до полів, методів, властивостей, операторів, подій та конструкторів. </a:t>
            </a: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Статичний модифікатор не можна використовувати з індексаторами чи </a:t>
            </a:r>
            <a:r>
              <a:rPr lang="uk-UA" sz="2000" dirty="0" err="1">
                <a:ea typeface="+mn-lt"/>
                <a:cs typeface="+mn-lt"/>
              </a:rPr>
              <a:t>фіналізаторами</a:t>
            </a:r>
            <a:r>
              <a:rPr lang="uk-UA" sz="20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Статичні поля, методи, властивості відносяться до всього класу і для звернення до подібних членів класу необов'язково створювати екземпляр класу.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1112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B56DB-1862-4222-AB21-975C155D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9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Статичні поля </a:t>
            </a:r>
            <a:r>
              <a:rPr lang="uk-UA" sz="3200" dirty="0">
                <a:ea typeface="+mj-lt"/>
                <a:cs typeface="+mj-lt"/>
              </a:rPr>
              <a:t>/ </a:t>
            </a:r>
            <a:r>
              <a:rPr lang="uk-UA" sz="3200" dirty="0" err="1">
                <a:latin typeface="Calibri"/>
                <a:ea typeface="+mj-lt"/>
                <a:cs typeface="Calibri"/>
              </a:rPr>
              <a:t>Static</a:t>
            </a:r>
            <a:r>
              <a:rPr lang="uk-UA" sz="3200" dirty="0">
                <a:latin typeface="Calibri"/>
                <a:ea typeface="+mj-lt"/>
                <a:cs typeface="Calibri"/>
              </a:rPr>
              <a:t> </a:t>
            </a:r>
            <a:r>
              <a:rPr lang="uk-UA" sz="3200" dirty="0" err="1">
                <a:latin typeface="Calibri"/>
                <a:ea typeface="+mj-lt"/>
                <a:cs typeface="Calibri"/>
              </a:rPr>
              <a:t>fields</a:t>
            </a:r>
            <a:endParaRPr lang="uk-UA" sz="3200" dirty="0" err="1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CE7D7D9-F620-491C-9924-FE7341A5E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019"/>
            <a:ext cx="10515600" cy="49509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uk-UA" sz="2000" dirty="0" err="1">
                <a:ea typeface="+mn-lt"/>
                <a:cs typeface="+mn-lt"/>
              </a:rPr>
              <a:t>Статичнe</a:t>
            </a:r>
            <a:r>
              <a:rPr lang="uk-UA" sz="2000" dirty="0">
                <a:ea typeface="+mn-lt"/>
                <a:cs typeface="+mn-lt"/>
              </a:rPr>
              <a:t> поле - це загальна змінна для всіх екземплярів класу, яка зберігається в об'єкті.</a:t>
            </a:r>
            <a:endParaRPr lang="uk-UA" sz="20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FD7AE-E74F-4412-8DA8-ED1164CDBDE0}"/>
              </a:ext>
            </a:extLst>
          </p:cNvPr>
          <p:cNvSpPr txBox="1"/>
          <p:nvPr/>
        </p:nvSpPr>
        <p:spPr>
          <a:xfrm>
            <a:off x="3050498" y="1951219"/>
            <a:ext cx="5541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ea typeface="+mn-lt"/>
                <a:cs typeface="+mn-lt"/>
              </a:rPr>
              <a:t>Об'єкти містять в собі статичні поля і методи.</a:t>
            </a:r>
            <a:endParaRPr lang="uk-UA" dirty="0"/>
          </a:p>
        </p:txBody>
      </p:sp>
      <p:pic>
        <p:nvPicPr>
          <p:cNvPr id="6" name="Рисунок 6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95C250AE-E196-4E8A-99DD-4733F764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31" y="2905519"/>
            <a:ext cx="7767083" cy="2838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FF887-52B4-4818-BE2F-548BFF96F6E4}"/>
              </a:ext>
            </a:extLst>
          </p:cNvPr>
          <p:cNvSpPr txBox="1"/>
          <p:nvPr/>
        </p:nvSpPr>
        <p:spPr>
          <a:xfrm>
            <a:off x="590145" y="6086272"/>
            <a:ext cx="104199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solidFill>
                  <a:schemeClr val="accent1"/>
                </a:solidFill>
              </a:rPr>
              <a:t>Звертатись до статичних полів можна за допомогою лише назви класу.</a:t>
            </a:r>
            <a:endParaRPr lang="uk-UA" dirty="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07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421C3-0AB8-438D-BC0A-C56F5137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5457"/>
          </a:xfrm>
        </p:spPr>
        <p:txBody>
          <a:bodyPr>
            <a:normAutofit/>
          </a:bodyPr>
          <a:lstStyle/>
          <a:p>
            <a:r>
              <a:rPr lang="uk-UA" sz="3200" dirty="0">
                <a:cs typeface="Calibri Light"/>
              </a:rPr>
              <a:t>Приклади</a:t>
            </a:r>
          </a:p>
        </p:txBody>
      </p:sp>
      <p:pic>
        <p:nvPicPr>
          <p:cNvPr id="4" name="Рисунок 4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E15D9724-7C77-4785-BE4F-2C5CEA795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348" y="1539385"/>
            <a:ext cx="4124325" cy="1219200"/>
          </a:xfrm>
        </p:spPr>
      </p:pic>
      <p:pic>
        <p:nvPicPr>
          <p:cNvPr id="5" name="Рисунок 5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AEE1E952-AB64-48DC-A040-B277C0C9E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953" y="1541318"/>
            <a:ext cx="3799292" cy="14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8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91699-59FA-4A68-A649-29EB473B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596"/>
          </a:xfrm>
        </p:spPr>
        <p:txBody>
          <a:bodyPr>
            <a:normAutofit fontScale="90000"/>
          </a:bodyPr>
          <a:lstStyle/>
          <a:p>
            <a:r>
              <a:rPr lang="uk-UA" sz="3200" dirty="0">
                <a:latin typeface="Calibri"/>
                <a:ea typeface="+mj-lt"/>
                <a:cs typeface="Calibri"/>
              </a:rPr>
              <a:t>Статичні методи і властивості /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Static</a:t>
            </a:r>
            <a:r>
              <a:rPr lang="uk-UA" sz="3200" dirty="0">
                <a:latin typeface="Calibri"/>
                <a:ea typeface="+mj-lt"/>
                <a:cs typeface="+mj-lt"/>
              </a:rPr>
              <a:t>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method</a:t>
            </a:r>
            <a:r>
              <a:rPr lang="uk-UA" sz="3200" dirty="0">
                <a:latin typeface="Calibri"/>
                <a:ea typeface="+mj-lt"/>
                <a:cs typeface="+mj-lt"/>
              </a:rPr>
              <a:t>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and</a:t>
            </a:r>
            <a:r>
              <a:rPr lang="uk-UA" sz="3200" dirty="0">
                <a:latin typeface="Calibri"/>
                <a:ea typeface="+mj-lt"/>
                <a:cs typeface="+mj-lt"/>
              </a:rPr>
              <a:t>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properties</a:t>
            </a:r>
            <a:endParaRPr lang="uk-UA" sz="3200" dirty="0" err="1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0FF8DE5-6C92-4988-B2F7-C0CC8DD2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035"/>
            <a:ext cx="10515600" cy="49759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uk-UA" dirty="0">
                <a:ea typeface="+mn-lt"/>
                <a:cs typeface="+mn-lt"/>
              </a:rPr>
              <a:t>Статичними можуть бути методи і властивості:</a:t>
            </a:r>
            <a:endParaRPr lang="uk-UA" dirty="0">
              <a:cs typeface="Calibri" panose="020F0502020204030204"/>
            </a:endParaRPr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C4B497A9-527A-42DA-85C5-84C35134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3" y="2126986"/>
            <a:ext cx="10912839" cy="1629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D9CC2A-29E1-4897-964C-8DA848C02245}"/>
              </a:ext>
            </a:extLst>
          </p:cNvPr>
          <p:cNvSpPr txBox="1"/>
          <p:nvPr/>
        </p:nvSpPr>
        <p:spPr>
          <a:xfrm>
            <a:off x="1695670" y="5865540"/>
            <a:ext cx="86293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600" dirty="0">
                <a:solidFill>
                  <a:srgbClr val="C00000"/>
                </a:solidFill>
                <a:ea typeface="+mn-lt"/>
                <a:cs typeface="+mn-lt"/>
              </a:rPr>
              <a:t>Статичні методи не можуть звертатися до нестатичних полів. </a:t>
            </a:r>
          </a:p>
          <a:p>
            <a:r>
              <a:rPr lang="uk-UA" sz="1600" dirty="0">
                <a:solidFill>
                  <a:srgbClr val="C00000"/>
                </a:solidFill>
                <a:ea typeface="+mn-lt"/>
                <a:cs typeface="+mn-lt"/>
              </a:rPr>
              <a:t>Статичні члени не можуть бути віртуальними, перевизначеними і абстрактними.</a:t>
            </a:r>
            <a:endParaRPr lang="uk-UA" sz="1600">
              <a:solidFill>
                <a:srgbClr val="C00000"/>
              </a:solidFill>
              <a:cs typeface="Calibri" panose="020F0502020204030204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8318CF42-E389-41C9-BE42-2E525C32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45" y="5867634"/>
            <a:ext cx="527929" cy="456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E98DBF-9756-40ED-BCB2-65816EFF79D9}"/>
              </a:ext>
            </a:extLst>
          </p:cNvPr>
          <p:cNvSpPr txBox="1"/>
          <p:nvPr/>
        </p:nvSpPr>
        <p:spPr>
          <a:xfrm>
            <a:off x="784698" y="4181273"/>
            <a:ext cx="106226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cs typeface="Calibri"/>
              </a:rPr>
              <a:t>Не варто робити усі методи статичними це погана практика. </a:t>
            </a:r>
            <a:endParaRPr lang="uk-UA"/>
          </a:p>
          <a:p>
            <a:r>
              <a:rPr lang="uk-UA" dirty="0">
                <a:cs typeface="Calibri"/>
              </a:rPr>
              <a:t>Статичними повинні бути лише ті члени, які ви точно впевнені,  що не будуть змінюватись у майбутньому і є однаковими для усіх екземплярів класу.</a:t>
            </a:r>
            <a:endParaRPr lang="uk-UA" dirty="0"/>
          </a:p>
          <a:p>
            <a:r>
              <a:rPr lang="uk-UA" dirty="0">
                <a:cs typeface="Calibri"/>
              </a:rPr>
              <a:t>І які мають не багато коду. Хорошим прикладом є </a:t>
            </a:r>
            <a:r>
              <a:rPr lang="uk-UA" dirty="0" err="1">
                <a:cs typeface="Calibri"/>
              </a:rPr>
              <a:t>класс</a:t>
            </a:r>
            <a:r>
              <a:rPr lang="uk-UA" dirty="0">
                <a:cs typeface="Calibri"/>
              </a:rPr>
              <a:t> </a:t>
            </a:r>
            <a:r>
              <a:rPr lang="uk-UA" dirty="0" err="1">
                <a:solidFill>
                  <a:schemeClr val="accent1"/>
                </a:solidFill>
                <a:cs typeface="Calibri"/>
              </a:rPr>
              <a:t>Math</a:t>
            </a:r>
            <a:r>
              <a:rPr lang="uk-UA" dirty="0">
                <a:solidFill>
                  <a:schemeClr val="accent1"/>
                </a:solidFill>
                <a:cs typeface="Calibri"/>
              </a:rPr>
              <a:t>.</a:t>
            </a:r>
            <a:endParaRPr lang="uk-UA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89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17364-56A1-46D2-B2AB-09484E82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055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Статичні класи /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Static</a:t>
            </a:r>
            <a:r>
              <a:rPr lang="uk-UA" sz="3200" dirty="0">
                <a:latin typeface="Calibri"/>
                <a:ea typeface="+mj-lt"/>
                <a:cs typeface="+mj-lt"/>
              </a:rPr>
              <a:t>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classes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6650F52-6080-402F-9A18-2CD277DE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101"/>
            <a:ext cx="10515600" cy="5075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uk-UA" sz="2000" dirty="0">
                <a:ea typeface="+mn-lt"/>
                <a:cs typeface="+mn-lt"/>
              </a:rPr>
              <a:t>Статичний клас - це контейнер, який містить в собі тільки статичні члени.</a:t>
            </a:r>
            <a:endParaRPr lang="uk-UA" sz="2000" dirty="0">
              <a:cs typeface="Calibri"/>
            </a:endParaRPr>
          </a:p>
          <a:p>
            <a:pPr>
              <a:buNone/>
            </a:pPr>
            <a:endParaRPr lang="uk-UA" sz="2000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uk-UA" sz="2000" dirty="0">
                <a:ea typeface="+mn-lt"/>
                <a:cs typeface="+mn-lt"/>
              </a:rPr>
              <a:t>Доступ до членів статичного класу здійснюється на Класі-Об'єкті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, стіл, годинник&#10;&#10;Опис створено автоматично">
            <a:extLst>
              <a:ext uri="{FF2B5EF4-FFF2-40B4-BE49-F238E27FC236}">
                <a16:creationId xmlns:a16="http://schemas.microsoft.com/office/drawing/2014/main" id="{927DA677-41D4-4E90-A12F-AAA727F9C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50" y="2661589"/>
            <a:ext cx="8701789" cy="1235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CDE43D-BBB0-43AF-BAED-2A81E734D85A}"/>
              </a:ext>
            </a:extLst>
          </p:cNvPr>
          <p:cNvSpPr txBox="1"/>
          <p:nvPr/>
        </p:nvSpPr>
        <p:spPr>
          <a:xfrm>
            <a:off x="1604506" y="5766933"/>
            <a:ext cx="97011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600" dirty="0">
                <a:solidFill>
                  <a:srgbClr val="C00000"/>
                </a:solidFill>
                <a:ea typeface="+mn-lt"/>
                <a:cs typeface="+mn-lt"/>
              </a:rPr>
              <a:t>Якщо клас містить статичні поля, повинен бути надано статичний конструктор, який </a:t>
            </a:r>
            <a:r>
              <a:rPr lang="uk-UA" sz="1600" dirty="0" err="1">
                <a:solidFill>
                  <a:srgbClr val="C00000"/>
                </a:solidFill>
                <a:ea typeface="+mn-lt"/>
                <a:cs typeface="+mn-lt"/>
              </a:rPr>
              <a:t>ініціалізує</a:t>
            </a:r>
            <a:r>
              <a:rPr lang="uk-UA" sz="1600" dirty="0">
                <a:solidFill>
                  <a:srgbClr val="C00000"/>
                </a:solidFill>
                <a:ea typeface="+mn-lt"/>
                <a:cs typeface="+mn-lt"/>
              </a:rPr>
              <a:t> ці поля при створенні класу.</a:t>
            </a:r>
            <a:endParaRPr lang="uk-UA" sz="1600" dirty="0">
              <a:solidFill>
                <a:srgbClr val="C00000"/>
              </a:solidFill>
              <a:cs typeface="Calibri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62D574AE-079F-4B8B-873C-EDB7C1C1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15" y="5735274"/>
            <a:ext cx="600886" cy="5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3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AEFF4-C104-4CFC-82D2-4442F144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3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Статичні конструктори /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Static</a:t>
            </a:r>
            <a:r>
              <a:rPr lang="uk-UA" sz="3200" dirty="0">
                <a:latin typeface="Calibri"/>
                <a:ea typeface="+mj-lt"/>
                <a:cs typeface="+mj-lt"/>
              </a:rPr>
              <a:t>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Constructors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E649AD3-A1CD-425D-ACC8-C67F42436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625"/>
            <a:ext cx="10515600" cy="5113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Класи і статичні класи можуть мати статичні конструктори.</a:t>
            </a:r>
            <a:endParaRPr lang="uk-UA" sz="200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5B679D20-39E0-4795-85D8-F1E648C84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92" y="2157791"/>
            <a:ext cx="4067198" cy="2713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33ADE6-49A6-4F93-99A6-F7D302171169}"/>
              </a:ext>
            </a:extLst>
          </p:cNvPr>
          <p:cNvSpPr txBox="1"/>
          <p:nvPr/>
        </p:nvSpPr>
        <p:spPr>
          <a:xfrm>
            <a:off x="1788825" y="5511384"/>
            <a:ext cx="99976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solidFill>
                  <a:srgbClr val="C00000"/>
                </a:solidFill>
                <a:ea typeface="+mn-lt"/>
                <a:cs typeface="+mn-lt"/>
              </a:rPr>
              <a:t>Статичний конструктор завжди відпрацьовує першим і автоматично. </a:t>
            </a:r>
          </a:p>
          <a:p>
            <a:r>
              <a:rPr lang="uk-UA" dirty="0">
                <a:solidFill>
                  <a:srgbClr val="C00000"/>
                </a:solidFill>
                <a:ea typeface="+mn-lt"/>
                <a:cs typeface="+mn-lt"/>
              </a:rPr>
              <a:t>Ви не можете контролювати виклик статичного конструктора.</a:t>
            </a:r>
            <a:endParaRPr lang="uk-UA">
              <a:solidFill>
                <a:srgbClr val="C00000"/>
              </a:solidFill>
              <a:cs typeface="Calibri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B466B0-6DFF-4D09-9374-14D7C590A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26" y="5342979"/>
            <a:ext cx="7143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2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BF985-D602-415F-ADA7-558F78D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1072"/>
          </a:xfrm>
        </p:spPr>
        <p:txBody>
          <a:bodyPr/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Static</a:t>
            </a:r>
            <a:r>
              <a:rPr lang="uk-UA" sz="3200" dirty="0">
                <a:latin typeface="Calibri"/>
                <a:ea typeface="+mj-lt"/>
                <a:cs typeface="+mj-lt"/>
              </a:rPr>
              <a:t>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constructors</a:t>
            </a:r>
            <a:r>
              <a:rPr lang="uk-UA" sz="3200" dirty="0">
                <a:latin typeface="Calibri"/>
                <a:ea typeface="+mj-lt"/>
                <a:cs typeface="+mj-lt"/>
              </a:rPr>
              <a:t> / Статичні конструктори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506ADC9-8302-4523-A8F6-54152A5D4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560"/>
            <a:ext cx="10515600" cy="50134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uk-UA" sz="2000" dirty="0">
                <a:ea typeface="+mn-lt"/>
                <a:cs typeface="+mn-lt"/>
              </a:rPr>
              <a:t>Властивості статичного конструктора</a:t>
            </a:r>
            <a:endParaRPr lang="uk-UA" sz="2000" dirty="0">
              <a:cs typeface="Calibri"/>
            </a:endParaRPr>
          </a:p>
          <a:p>
            <a:pPr>
              <a:buNone/>
            </a:pPr>
            <a:endParaRPr lang="uk-UA" sz="2000" dirty="0">
              <a:cs typeface="Calibri"/>
            </a:endParaRPr>
          </a:p>
          <a:p>
            <a:r>
              <a:rPr lang="uk-UA" sz="2000" dirty="0">
                <a:ea typeface="+mn-lt"/>
                <a:cs typeface="+mn-lt"/>
              </a:rPr>
              <a:t>Статичний конструктор не має модифікаторів доступу і не приймає параметрів.</a:t>
            </a:r>
            <a:endParaRPr lang="uk-UA" sz="2000" dirty="0">
              <a:cs typeface="Calibri"/>
            </a:endParaRPr>
          </a:p>
          <a:p>
            <a:r>
              <a:rPr lang="uk-UA" sz="2000" dirty="0">
                <a:ea typeface="+mn-lt"/>
                <a:cs typeface="+mn-lt"/>
              </a:rPr>
              <a:t>Статичний конструктор викликається автоматично для ініціалізації класу перед створенням першого екземпляру або посиланням на будь-які статичні члени.</a:t>
            </a:r>
            <a:endParaRPr lang="uk-UA" sz="2000" dirty="0">
              <a:cs typeface="Calibri"/>
            </a:endParaRPr>
          </a:p>
          <a:p>
            <a:r>
              <a:rPr lang="uk-UA" sz="2000" dirty="0">
                <a:ea typeface="+mn-lt"/>
                <a:cs typeface="+mn-lt"/>
              </a:rPr>
              <a:t>Статичний конструктор не можна викликати вручну.</a:t>
            </a:r>
            <a:endParaRPr lang="uk-UA" sz="2000" dirty="0">
              <a:cs typeface="Calibri"/>
            </a:endParaRPr>
          </a:p>
          <a:p>
            <a:r>
              <a:rPr lang="uk-UA" sz="2000" dirty="0">
                <a:ea typeface="+mn-lt"/>
                <a:cs typeface="+mn-lt"/>
              </a:rPr>
              <a:t>Користувач не керує тим, коли статичний конструктор виконується в програмі.</a:t>
            </a:r>
            <a:endParaRPr lang="uk-UA" sz="2000" dirty="0">
              <a:cs typeface="Calibri"/>
            </a:endParaRPr>
          </a:p>
          <a:p>
            <a:pPr marL="0" indent="0">
              <a:buNone/>
            </a:pPr>
            <a:endParaRPr lang="uk-UA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91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B4537-CBC8-41CA-B20B-0511C101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023"/>
          </a:xfrm>
        </p:spPr>
        <p:txBody>
          <a:bodyPr/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Extension</a:t>
            </a:r>
            <a:r>
              <a:rPr lang="uk-UA" sz="3200" dirty="0">
                <a:latin typeface="Calibri"/>
                <a:ea typeface="+mj-lt"/>
                <a:cs typeface="+mj-lt"/>
              </a:rPr>
              <a:t>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Methods</a:t>
            </a:r>
            <a:r>
              <a:rPr lang="uk-UA" sz="3200" dirty="0">
                <a:latin typeface="Calibri"/>
                <a:ea typeface="+mj-lt"/>
                <a:cs typeface="+mj-lt"/>
              </a:rPr>
              <a:t> / Методи розширення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F90C02F-78E8-4E07-96C3-1F2B3BAA3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035"/>
            <a:ext cx="10515600" cy="49759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Методи розширення дозволяють "додавати" методи в існуючі типи без створення нового похідного типу, перекомпіляції або іншої зміни вихідного типу.</a:t>
            </a:r>
            <a:endParaRPr lang="uk-UA" sz="2000">
              <a:ea typeface="+mn-lt"/>
              <a:cs typeface="+mn-lt"/>
            </a:endParaRPr>
          </a:p>
          <a:p>
            <a:pPr marL="0" indent="0">
              <a:buNone/>
            </a:pPr>
            <a:endParaRPr lang="uk-UA" sz="2000" dirty="0">
              <a:cs typeface="Calibri"/>
            </a:endParaRPr>
          </a:p>
          <a:p>
            <a:pPr>
              <a:buNone/>
            </a:pPr>
            <a:r>
              <a:rPr lang="uk-UA" sz="2000" dirty="0">
                <a:ea typeface="+mn-lt"/>
                <a:cs typeface="+mn-lt"/>
              </a:rPr>
              <a:t>Методи розширення можуть бути тільки статичними і створюватися тільки в статичних класах.</a:t>
            </a:r>
            <a:endParaRPr lang="uk-UA" dirty="0">
              <a:cs typeface="Calibri" panose="020F0502020204030204"/>
            </a:endParaRPr>
          </a:p>
        </p:txBody>
      </p:sp>
      <p:pic>
        <p:nvPicPr>
          <p:cNvPr id="4" name="Рисунок 4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F5F86B60-0B8F-4A92-B5DE-99314C2D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49" y="2943976"/>
            <a:ext cx="10513101" cy="1969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61E4A0-78A6-4D38-927A-D6CD4F505E3D}"/>
              </a:ext>
            </a:extLst>
          </p:cNvPr>
          <p:cNvSpPr txBox="1"/>
          <p:nvPr/>
        </p:nvSpPr>
        <p:spPr>
          <a:xfrm>
            <a:off x="1713875" y="5436432"/>
            <a:ext cx="9638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solidFill>
                  <a:srgbClr val="C00000"/>
                </a:solidFill>
                <a:ea typeface="+mn-lt"/>
                <a:cs typeface="+mn-lt"/>
              </a:rPr>
              <a:t>Аргумент розширення завжди повинен бути тільки один і стояти першим в списку аргументів</a:t>
            </a:r>
            <a:endParaRPr lang="uk-UA" dirty="0">
              <a:solidFill>
                <a:srgbClr val="C00000"/>
              </a:solidFill>
              <a:cs typeface="Calibri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1A97B7-A59E-46EB-B506-9EB7BFFD2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26" y="5243045"/>
            <a:ext cx="7143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521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7" baseType="lpstr">
      <vt:lpstr>Тема Office</vt:lpstr>
      <vt:lpstr>Презентація PowerPoint</vt:lpstr>
      <vt:lpstr>static</vt:lpstr>
      <vt:lpstr>Статичні поля / Static fields</vt:lpstr>
      <vt:lpstr>Приклади</vt:lpstr>
      <vt:lpstr>Статичні методи і властивості / Static method and properties</vt:lpstr>
      <vt:lpstr>Статичні класи / Static classes</vt:lpstr>
      <vt:lpstr>Статичні конструктори / Static Constructors</vt:lpstr>
      <vt:lpstr>Static constructors / Статичні конструктори</vt:lpstr>
      <vt:lpstr>Extension Methods / Методи розширення</vt:lpstr>
      <vt:lpstr>Константи / Const</vt:lpstr>
      <vt:lpstr>const vs static fields</vt:lpstr>
      <vt:lpstr>Nested Classes / Вкладені класи</vt:lpstr>
      <vt:lpstr>Nested Classes / Вкладені класи</vt:lpstr>
      <vt:lpstr>Nested Classes / Вкладені класи</vt:lpstr>
      <vt:lpstr>Чому мені коли-небудь потрібно буде використовувати вкладені класи C #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910</cp:revision>
  <dcterms:created xsi:type="dcterms:W3CDTF">2020-07-19T13:44:35Z</dcterms:created>
  <dcterms:modified xsi:type="dcterms:W3CDTF">2020-09-08T14:45:09Z</dcterms:modified>
</cp:coreProperties>
</file>