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8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B87DA-A807-4A4D-4F7D-292AD8372CCC}" v="405" dt="2020-09-12T15:34:37.205"/>
    <p1510:client id="{1F4E9F32-F9DF-44DD-B05C-027F54018184}" v="1265" dt="2020-09-21T19:58:53.032"/>
    <p1510:client id="{2A751B31-4054-4111-9E4A-17A431E82B4E}" v="464" dt="2020-07-19T18:15:22.024"/>
    <p1510:client id="{802E44DA-8D24-4DB5-8648-D11009C45AC1}" v="4" dt="2020-09-29T16:22:40.426"/>
    <p1510:client id="{9C666072-9F05-43E6-F1B6-1C34A776160B}" v="388" dt="2020-09-12T16:20:03.992"/>
    <p1510:client id="{C9943482-7B3E-4B97-9F62-F1978644B639}" v="17" dt="2020-09-13T14:42:40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29.09.2020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ED98603-3C27-46A7-9775-ED4A728483D6}"/>
              </a:ext>
            </a:extLst>
          </p:cNvPr>
          <p:cNvSpPr>
            <a:spLocks noGrp="1"/>
          </p:cNvSpPr>
          <p:nvPr/>
        </p:nvSpPr>
        <p:spPr>
          <a:xfrm>
            <a:off x="1450786" y="1265238"/>
            <a:ext cx="960992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dirty="0">
                <a:ea typeface="+mn-lt"/>
                <a:cs typeface="+mn-lt"/>
              </a:rPr>
              <a:t>Структури та їх різновиди. </a:t>
            </a:r>
            <a:r>
              <a:rPr lang="uk-UA" sz="5400" dirty="0" err="1">
                <a:ea typeface="+mn-lt"/>
                <a:cs typeface="+mn-lt"/>
              </a:rPr>
              <a:t>Enum</a:t>
            </a:r>
            <a:endParaRPr lang="uk-UA" sz="5400" dirty="0" err="1">
              <a:cs typeface="Calibri"/>
            </a:endParaRP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AEE0F268-644F-45A9-A9FC-5AB6016BEC5F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Structures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and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their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varieties</a:t>
            </a:r>
            <a:r>
              <a:rPr lang="uk-UA" sz="3200" dirty="0">
                <a:ea typeface="+mn-lt"/>
                <a:cs typeface="+mn-lt"/>
              </a:rPr>
              <a:t>. </a:t>
            </a:r>
            <a:r>
              <a:rPr lang="uk-UA" sz="3200" dirty="0" err="1">
                <a:ea typeface="+mn-lt"/>
                <a:cs typeface="+mn-lt"/>
              </a:rPr>
              <a:t>Enum</a:t>
            </a:r>
            <a:endParaRPr lang="uk-UA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DB9ADA7-C58C-4DE9-BDFC-E299DE410F8C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474A537-34DC-4FA7-B94B-382506597B80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20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cs typeface="Calibri"/>
              </a:rPr>
              <a:t>Приклади / 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cs typeface="Calibri"/>
            </a:endParaRPr>
          </a:p>
        </p:txBody>
      </p:sp>
      <p:pic>
        <p:nvPicPr>
          <p:cNvPr id="6" name="Рисунок 6" descr="Зображення, що містить текст, знак, малювання, вулиця&#10;&#10;Опис створено автоматично">
            <a:extLst>
              <a:ext uri="{FF2B5EF4-FFF2-40B4-BE49-F238E27FC236}">
                <a16:creationId xmlns:a16="http://schemas.microsoft.com/office/drawing/2014/main" id="{6A11B4A5-3443-4006-8F07-92836117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8" y="2815510"/>
            <a:ext cx="4737370" cy="18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0C4813D-FEC3-4671-BA48-99FE8F5F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68"/>
            <a:ext cx="10515600" cy="6345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2400" dirty="0" err="1">
                <a:latin typeface="Calibri Light"/>
                <a:cs typeface="Calibri Light"/>
              </a:rPr>
              <a:t>Tasks</a:t>
            </a:r>
            <a:endParaRPr lang="en-US" sz="240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24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2400" dirty="0">
                <a:latin typeface="Calibri Light"/>
                <a:cs typeface="Calibri Light"/>
              </a:rPr>
              <a:t>Task1</a:t>
            </a:r>
            <a:endParaRPr lang="en-US" sz="24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 dirty="0" err="1">
                <a:latin typeface="Calibri Light"/>
                <a:cs typeface="Calibri Light"/>
              </a:rPr>
              <a:t>Використовуючи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Visual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Studio</a:t>
            </a:r>
            <a:r>
              <a:rPr lang="ru" sz="2400" dirty="0">
                <a:latin typeface="Calibri Light"/>
                <a:cs typeface="Calibri Light"/>
              </a:rPr>
              <a:t>, </a:t>
            </a:r>
            <a:r>
              <a:rPr lang="ru" sz="2400" dirty="0" err="1">
                <a:latin typeface="Calibri Light"/>
                <a:cs typeface="Calibri Light"/>
              </a:rPr>
              <a:t>створіть</a:t>
            </a:r>
            <a:r>
              <a:rPr lang="ru" sz="2400" dirty="0">
                <a:latin typeface="Calibri Light"/>
                <a:cs typeface="Calibri Light"/>
              </a:rPr>
              <a:t> проект за шаблоном </a:t>
            </a:r>
            <a:r>
              <a:rPr lang="ru" sz="2400" dirty="0" err="1">
                <a:latin typeface="Calibri Light"/>
                <a:cs typeface="Calibri Light"/>
              </a:rPr>
              <a:t>Console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Application</a:t>
            </a:r>
            <a:r>
              <a:rPr lang="ru" sz="2400" dirty="0">
                <a:latin typeface="Calibri Light"/>
                <a:cs typeface="Calibri Light"/>
              </a:rPr>
              <a:t>, </a:t>
            </a:r>
            <a:r>
              <a:rPr lang="ru" sz="2400" dirty="0" err="1">
                <a:latin typeface="Calibri Light"/>
                <a:cs typeface="Calibri Light"/>
              </a:rPr>
              <a:t>назвіть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його</a:t>
            </a:r>
            <a:r>
              <a:rPr lang="ru" sz="2400" dirty="0">
                <a:latin typeface="Calibri Light"/>
                <a:cs typeface="Calibri Light"/>
              </a:rPr>
              <a:t> Lesson016 _Task1.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2400" dirty="0" err="1">
                <a:latin typeface="Calibri Light"/>
                <a:cs typeface="Calibri Light"/>
              </a:rPr>
              <a:t>Створіть</a:t>
            </a:r>
            <a:r>
              <a:rPr lang="ru" sz="2400" dirty="0">
                <a:latin typeface="Calibri Light"/>
                <a:cs typeface="Calibri Light"/>
              </a:rPr>
              <a:t> </a:t>
            </a:r>
            <a:r>
              <a:rPr lang="ru" sz="2400" dirty="0" err="1">
                <a:latin typeface="Calibri Light"/>
                <a:cs typeface="Calibri Light"/>
              </a:rPr>
              <a:t>клас</a:t>
            </a:r>
            <a:r>
              <a:rPr lang="ru" sz="2400" dirty="0">
                <a:latin typeface="Calibri Light"/>
                <a:cs typeface="Calibri Light"/>
              </a:rPr>
              <a:t> </a:t>
            </a:r>
            <a:r>
              <a:rPr lang="ru" sz="2400" dirty="0" err="1">
                <a:latin typeface="Calibri Light"/>
                <a:cs typeface="Calibri Light"/>
              </a:rPr>
              <a:t>Dictionary</a:t>
            </a:r>
            <a:r>
              <a:rPr lang="ru" sz="2400" dirty="0">
                <a:latin typeface="Calibri Light"/>
                <a:cs typeface="Calibri Light"/>
              </a:rPr>
              <a:t> у </a:t>
            </a:r>
            <a:r>
              <a:rPr lang="ru" sz="2400" dirty="0" err="1">
                <a:latin typeface="Calibri Light"/>
                <a:cs typeface="Calibri Light"/>
              </a:rPr>
              <a:t>якого</a:t>
            </a:r>
            <a:r>
              <a:rPr lang="ru" sz="2400" dirty="0">
                <a:latin typeface="Calibri Light"/>
                <a:cs typeface="Calibri Light"/>
              </a:rPr>
              <a:t> буде метод </a:t>
            </a:r>
            <a:r>
              <a:rPr lang="ru" sz="2400" dirty="0" err="1">
                <a:latin typeface="Calibri Light"/>
                <a:cs typeface="Calibri Light"/>
              </a:rPr>
              <a:t>void</a:t>
            </a:r>
            <a:r>
              <a:rPr lang="ru" sz="2400" dirty="0">
                <a:latin typeface="Calibri Light"/>
                <a:cs typeface="Calibri Light"/>
              </a:rPr>
              <a:t> </a:t>
            </a:r>
            <a:r>
              <a:rPr lang="ru" sz="2400" dirty="0" err="1">
                <a:latin typeface="Calibri Light"/>
                <a:cs typeface="Calibri Light"/>
              </a:rPr>
              <a:t>Translate</a:t>
            </a:r>
            <a:r>
              <a:rPr lang="ru" sz="2400" dirty="0">
                <a:latin typeface="Calibri Light"/>
                <a:cs typeface="Calibri Light"/>
              </a:rPr>
              <a:t>(</a:t>
            </a:r>
            <a:r>
              <a:rPr lang="ru" sz="2400" dirty="0" err="1">
                <a:latin typeface="Calibri Light"/>
                <a:cs typeface="Calibri Light"/>
              </a:rPr>
              <a:t>string</a:t>
            </a:r>
            <a:r>
              <a:rPr lang="ru" sz="2400" dirty="0">
                <a:latin typeface="Calibri Light"/>
                <a:cs typeface="Calibri Light"/>
              </a:rPr>
              <a:t> </a:t>
            </a:r>
            <a:r>
              <a:rPr lang="ru" sz="2400" dirty="0" err="1">
                <a:latin typeface="Calibri Light"/>
                <a:cs typeface="Calibri Light"/>
              </a:rPr>
              <a:t>fromLanguage</a:t>
            </a:r>
            <a:r>
              <a:rPr lang="ru" sz="2400" dirty="0">
                <a:latin typeface="Calibri Light"/>
                <a:cs typeface="Calibri Light"/>
              </a:rPr>
              <a:t>, </a:t>
            </a:r>
            <a:r>
              <a:rPr lang="ru" sz="2400" dirty="0" err="1">
                <a:latin typeface="Calibri Light"/>
                <a:cs typeface="Calibri Light"/>
              </a:rPr>
              <a:t>string</a:t>
            </a:r>
            <a:r>
              <a:rPr lang="ru" sz="2400" dirty="0">
                <a:latin typeface="Calibri Light"/>
                <a:cs typeface="Calibri Light"/>
              </a:rPr>
              <a:t> </a:t>
            </a:r>
            <a:r>
              <a:rPr lang="ru" sz="2400" dirty="0" err="1">
                <a:latin typeface="Calibri Light"/>
                <a:cs typeface="Calibri Light"/>
              </a:rPr>
              <a:t>toLanguage</a:t>
            </a:r>
            <a:r>
              <a:rPr lang="ru" sz="2400" dirty="0">
                <a:latin typeface="Calibri Light"/>
                <a:cs typeface="Calibri Light"/>
              </a:rPr>
              <a:t>, </a:t>
            </a:r>
            <a:r>
              <a:rPr lang="ru" sz="2400" dirty="0" err="1">
                <a:latin typeface="Calibri Light"/>
                <a:cs typeface="Calibri Light"/>
              </a:rPr>
              <a:t>string</a:t>
            </a:r>
            <a:r>
              <a:rPr lang="ru" sz="2400" dirty="0">
                <a:latin typeface="Calibri Light"/>
                <a:cs typeface="Calibri Light"/>
              </a:rPr>
              <a:t> </a:t>
            </a:r>
            <a:r>
              <a:rPr lang="ru" sz="2400" dirty="0" err="1">
                <a:latin typeface="Calibri Light"/>
                <a:cs typeface="Calibri Light"/>
              </a:rPr>
              <a:t>word</a:t>
            </a:r>
            <a:r>
              <a:rPr lang="ru" sz="2400" dirty="0">
                <a:latin typeface="Calibri Light"/>
                <a:cs typeface="Calibri Light"/>
              </a:rPr>
              <a:t>), </a:t>
            </a:r>
            <a:r>
              <a:rPr lang="ru" sz="2400" dirty="0" err="1">
                <a:latin typeface="Calibri Light"/>
                <a:cs typeface="Calibri Light"/>
              </a:rPr>
              <a:t>який</a:t>
            </a:r>
            <a:r>
              <a:rPr lang="ru" sz="2400" dirty="0">
                <a:latin typeface="Calibri Light"/>
                <a:cs typeface="Calibri Light"/>
              </a:rPr>
              <a:t> буде </a:t>
            </a:r>
            <a:r>
              <a:rPr lang="ru" sz="2400" dirty="0" err="1">
                <a:latin typeface="Calibri Light"/>
                <a:cs typeface="Calibri Light"/>
              </a:rPr>
              <a:t>виводити</a:t>
            </a:r>
            <a:r>
              <a:rPr lang="ru" sz="2400" dirty="0">
                <a:latin typeface="Calibri Light"/>
                <a:cs typeface="Calibri Light"/>
              </a:rPr>
              <a:t> на </a:t>
            </a:r>
            <a:r>
              <a:rPr lang="ru" sz="2400" dirty="0" err="1">
                <a:latin typeface="Calibri Light"/>
                <a:cs typeface="Calibri Light"/>
              </a:rPr>
              <a:t>екран</a:t>
            </a:r>
            <a:r>
              <a:rPr lang="ru" sz="2400" dirty="0">
                <a:latin typeface="Calibri Light"/>
                <a:cs typeface="Calibri Light"/>
              </a:rPr>
              <a:t> </a:t>
            </a:r>
            <a:r>
              <a:rPr lang="ru" sz="2400" dirty="0" err="1">
                <a:latin typeface="Calibri Light"/>
                <a:cs typeface="Calibri Light"/>
              </a:rPr>
              <a:t>інформацію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fromLanguage</a:t>
            </a:r>
            <a:r>
              <a:rPr lang="ru" sz="2400" dirty="0">
                <a:latin typeface="Calibri Light"/>
                <a:cs typeface="Calibri Light"/>
              </a:rPr>
              <a:t>: </a:t>
            </a:r>
            <a:r>
              <a:rPr lang="ru" sz="2400" dirty="0" err="1">
                <a:latin typeface="Calibri Light"/>
                <a:cs typeface="Calibri Light"/>
              </a:rPr>
              <a:t>word</a:t>
            </a:r>
            <a:r>
              <a:rPr lang="ru" sz="2400" dirty="0">
                <a:latin typeface="Calibri Light"/>
                <a:cs typeface="Calibri Light"/>
              </a:rPr>
              <a:t>  - </a:t>
            </a:r>
            <a:r>
              <a:rPr lang="ru" sz="2400" dirty="0" err="1">
                <a:latin typeface="Calibri Light"/>
                <a:cs typeface="Calibri Light"/>
              </a:rPr>
              <a:t>toLanguage</a:t>
            </a:r>
            <a:r>
              <a:rPr lang="ru" sz="2400" dirty="0">
                <a:latin typeface="Calibri Light"/>
                <a:cs typeface="Calibri Light"/>
              </a:rPr>
              <a:t>: </a:t>
            </a:r>
            <a:r>
              <a:rPr lang="ru" sz="2400" dirty="0" err="1">
                <a:latin typeface="Calibri Light"/>
                <a:cs typeface="Calibri Light"/>
              </a:rPr>
              <a:t>translated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ea typeface="+mn-lt"/>
                <a:cs typeface="+mn-lt"/>
              </a:rPr>
              <a:t>word</a:t>
            </a:r>
            <a:r>
              <a:rPr lang="ru" sz="2400" dirty="0">
                <a:latin typeface="Calibri Light"/>
                <a:ea typeface="+mn-lt"/>
                <a:cs typeface="+mn-lt"/>
              </a:rPr>
              <a:t>. </a:t>
            </a:r>
            <a:r>
              <a:rPr lang="ru" sz="2400" dirty="0" err="1">
                <a:latin typeface="Calibri Light"/>
                <a:ea typeface="+mn-lt"/>
                <a:cs typeface="+mn-lt"/>
              </a:rPr>
              <a:t>Який</a:t>
            </a:r>
            <a:r>
              <a:rPr lang="ru" sz="2400" dirty="0">
                <a:latin typeface="Calibri Light"/>
                <a:ea typeface="+mn-lt"/>
                <a:cs typeface="+mn-lt"/>
              </a:rPr>
              <a:t> буде </a:t>
            </a:r>
            <a:r>
              <a:rPr lang="ru" sz="2400" dirty="0" err="1">
                <a:latin typeface="Calibri Light"/>
                <a:ea typeface="+mn-lt"/>
                <a:cs typeface="+mn-lt"/>
              </a:rPr>
              <a:t>підтримувати</a:t>
            </a:r>
            <a:r>
              <a:rPr lang="ru" sz="2400" dirty="0">
                <a:latin typeface="Calibri Light"/>
                <a:ea typeface="+mn-lt"/>
                <a:cs typeface="+mn-lt"/>
              </a:rPr>
              <a:t> 5 </a:t>
            </a:r>
            <a:r>
              <a:rPr lang="ru" sz="2400" dirty="0" err="1">
                <a:latin typeface="Calibri Light"/>
                <a:ea typeface="+mn-lt"/>
                <a:cs typeface="+mn-lt"/>
              </a:rPr>
              <a:t>мов</a:t>
            </a:r>
            <a:r>
              <a:rPr lang="ru" sz="2400" dirty="0">
                <a:latin typeface="Calibri Light"/>
                <a:ea typeface="+mn-lt"/>
                <a:cs typeface="+mn-lt"/>
              </a:rPr>
              <a:t> і 3 слова. </a:t>
            </a:r>
            <a:r>
              <a:rPr lang="ru" sz="2400" dirty="0" err="1">
                <a:latin typeface="Calibri Light"/>
                <a:ea typeface="+mn-lt"/>
                <a:cs typeface="+mn-lt"/>
              </a:rPr>
              <a:t>Реалізуйте</a:t>
            </a:r>
            <a:r>
              <a:rPr lang="ru" sz="2400" dirty="0">
                <a:latin typeface="Calibri Light"/>
                <a:ea typeface="+mn-lt"/>
                <a:cs typeface="+mn-lt"/>
              </a:rPr>
              <a:t> </a:t>
            </a:r>
            <a:r>
              <a:rPr lang="ru" sz="2400" dirty="0" err="1">
                <a:latin typeface="Calibri Light"/>
                <a:ea typeface="+mn-lt"/>
                <a:cs typeface="+mn-lt"/>
              </a:rPr>
              <a:t>програму</a:t>
            </a:r>
            <a:r>
              <a:rPr lang="ru" sz="2400" dirty="0">
                <a:latin typeface="Calibri Light"/>
                <a:ea typeface="+mn-lt"/>
                <a:cs typeface="+mn-lt"/>
              </a:rPr>
              <a:t> </a:t>
            </a:r>
            <a:r>
              <a:rPr lang="ru" sz="2400" dirty="0" err="1">
                <a:latin typeface="Calibri Light"/>
                <a:ea typeface="+mn-lt"/>
                <a:cs typeface="+mn-lt"/>
              </a:rPr>
              <a:t>перекладача</a:t>
            </a:r>
            <a:r>
              <a:rPr lang="ru" sz="2400" dirty="0">
                <a:latin typeface="Calibri Light"/>
                <a:ea typeface="+mn-lt"/>
                <a:cs typeface="+mn-lt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ru" sz="2400" dirty="0">
              <a:latin typeface="Calibri Light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2400" dirty="0">
                <a:latin typeface="Calibri Light"/>
                <a:cs typeface="Calibri Light"/>
              </a:rPr>
              <a:t>Task2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 dirty="0" err="1">
                <a:latin typeface="Calibri Light"/>
                <a:cs typeface="Calibri Light"/>
              </a:rPr>
              <a:t>Використовуючи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Visual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Studio</a:t>
            </a:r>
            <a:r>
              <a:rPr lang="ru" sz="2400" dirty="0">
                <a:latin typeface="Calibri Light"/>
                <a:cs typeface="Calibri Light"/>
              </a:rPr>
              <a:t>, </a:t>
            </a:r>
            <a:r>
              <a:rPr lang="ru" sz="2400" dirty="0" err="1">
                <a:latin typeface="Calibri Light"/>
                <a:cs typeface="Calibri Light"/>
              </a:rPr>
              <a:t>створіть</a:t>
            </a:r>
            <a:r>
              <a:rPr lang="ru" sz="2400" dirty="0">
                <a:latin typeface="Calibri Light"/>
                <a:cs typeface="Calibri Light"/>
              </a:rPr>
              <a:t> проект за шаблоном </a:t>
            </a:r>
            <a:r>
              <a:rPr lang="ru" sz="2400" dirty="0" err="1">
                <a:latin typeface="Calibri Light"/>
                <a:cs typeface="Calibri Light"/>
              </a:rPr>
              <a:t>Console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Application</a:t>
            </a:r>
            <a:r>
              <a:rPr lang="ru" sz="2400" dirty="0">
                <a:latin typeface="Calibri Light"/>
                <a:cs typeface="Calibri Light"/>
              </a:rPr>
              <a:t>, </a:t>
            </a:r>
            <a:r>
              <a:rPr lang="ru" sz="2400" dirty="0" err="1">
                <a:latin typeface="Calibri Light"/>
                <a:cs typeface="Calibri Light"/>
              </a:rPr>
              <a:t>назвіть</a:t>
            </a:r>
            <a:r>
              <a:rPr lang="ru" sz="2400" dirty="0">
                <a:latin typeface="Calibri Light"/>
                <a:cs typeface="Calibri Light"/>
              </a:rPr>
              <a:t> </a:t>
            </a:r>
            <a:r>
              <a:rPr lang="ru" sz="2400" dirty="0" err="1">
                <a:latin typeface="Calibri Light"/>
                <a:cs typeface="Calibri Light"/>
              </a:rPr>
              <a:t>його</a:t>
            </a:r>
            <a:r>
              <a:rPr lang="ru" sz="2400" dirty="0">
                <a:latin typeface="Calibri Light"/>
                <a:cs typeface="Calibri Light"/>
              </a:rPr>
              <a:t> Lesson016 _Task2.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2400" dirty="0" err="1">
                <a:latin typeface="Calibri Light"/>
                <a:cs typeface="Calibri Light"/>
              </a:rPr>
              <a:t>Базуючись</a:t>
            </a:r>
            <a:r>
              <a:rPr lang="ru" sz="2400" dirty="0">
                <a:latin typeface="Calibri Light"/>
                <a:cs typeface="Calibri Light"/>
              </a:rPr>
              <a:t> на </a:t>
            </a:r>
            <a:r>
              <a:rPr lang="uk-UA" sz="2400" dirty="0">
                <a:latin typeface="Calibri Light"/>
                <a:cs typeface="Calibri Light"/>
              </a:rPr>
              <a:t>Task1 замініть стрічки на </a:t>
            </a:r>
            <a:r>
              <a:rPr lang="uk-UA" sz="2400" dirty="0" err="1">
                <a:latin typeface="Calibri Light"/>
                <a:cs typeface="Calibri Light"/>
              </a:rPr>
              <a:t>enum</a:t>
            </a:r>
            <a:r>
              <a:rPr lang="uk-UA" sz="2400" dirty="0">
                <a:latin typeface="Calibri Light"/>
                <a:cs typeface="Calibri Light"/>
              </a:rPr>
              <a:t>. І зробіть для </a:t>
            </a:r>
            <a:r>
              <a:rPr lang="uk-UA" sz="2400" dirty="0" err="1">
                <a:latin typeface="Calibri Light"/>
                <a:cs typeface="Calibri Light"/>
              </a:rPr>
              <a:t>сеье</a:t>
            </a:r>
            <a:r>
              <a:rPr lang="uk-UA" sz="2400" dirty="0">
                <a:latin typeface="Calibri Light"/>
                <a:cs typeface="Calibri Light"/>
              </a:rPr>
              <a:t> висновок, чи </a:t>
            </a:r>
            <a:r>
              <a:rPr lang="uk-UA" sz="2400" dirty="0" err="1">
                <a:latin typeface="Calibri Light"/>
                <a:cs typeface="Calibri Light"/>
              </a:rPr>
              <a:t>краше</a:t>
            </a:r>
            <a:r>
              <a:rPr lang="uk-UA" sz="2400" dirty="0">
                <a:latin typeface="Calibri Light"/>
                <a:cs typeface="Calibri Light"/>
              </a:rPr>
              <a:t> з </a:t>
            </a:r>
            <a:r>
              <a:rPr lang="uk-UA" sz="2400" dirty="0" err="1">
                <a:latin typeface="Calibri Light"/>
                <a:cs typeface="Calibri Light"/>
              </a:rPr>
              <a:t>enum</a:t>
            </a:r>
            <a:r>
              <a:rPr lang="uk-UA" sz="2400" dirty="0">
                <a:latin typeface="Calibri Light"/>
                <a:cs typeface="Calibri Light"/>
              </a:rPr>
              <a:t> чи без.</a:t>
            </a:r>
            <a:endParaRPr lang="ru"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064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D26BB-E241-4293-BB88-E9340CB3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Упаковка - Розпаковка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Boxing</a:t>
            </a:r>
            <a:r>
              <a:rPr lang="uk-UA" sz="3200" dirty="0">
                <a:latin typeface="Calibri"/>
                <a:ea typeface="+mj-lt"/>
                <a:cs typeface="+mj-lt"/>
              </a:rPr>
              <a:t> -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UnBoxing</a:t>
            </a:r>
            <a:r>
              <a:rPr lang="uk-UA" sz="3200" dirty="0">
                <a:latin typeface="Calibri"/>
                <a:ea typeface="+mj-lt"/>
                <a:cs typeface="+mj-lt"/>
              </a:rPr>
              <a:t>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CA5F7D-9971-406C-9FC2-53ECD171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85"/>
            <a:ext cx="10515600" cy="5050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 err="1">
                <a:ea typeface="+mn-lt"/>
                <a:cs typeface="+mn-lt"/>
              </a:rPr>
              <a:t>Boxing</a:t>
            </a:r>
            <a:r>
              <a:rPr lang="uk-UA" sz="2000" dirty="0">
                <a:ea typeface="+mn-lt"/>
                <a:cs typeface="+mn-lt"/>
              </a:rPr>
              <a:t> - це процес перетворення </a:t>
            </a:r>
            <a:r>
              <a:rPr lang="uk-UA" sz="2000" dirty="0" err="1">
                <a:ea typeface="+mn-lt"/>
                <a:cs typeface="+mn-lt"/>
              </a:rPr>
              <a:t>value</a:t>
            </a:r>
            <a:r>
              <a:rPr lang="uk-UA" sz="2000" dirty="0">
                <a:ea typeface="+mn-lt"/>
                <a:cs typeface="+mn-lt"/>
              </a:rPr>
              <a:t> типу в тип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object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або в будь-який тип інтерфейсу, реалізований </a:t>
            </a:r>
            <a:r>
              <a:rPr lang="uk-UA" sz="2000" dirty="0" err="1">
                <a:ea typeface="+mn-lt"/>
                <a:cs typeface="+mn-lt"/>
              </a:rPr>
              <a:t>value</a:t>
            </a:r>
            <a:r>
              <a:rPr lang="uk-UA" sz="2000" dirty="0">
                <a:ea typeface="+mn-lt"/>
                <a:cs typeface="+mn-lt"/>
              </a:rPr>
              <a:t> типом. Коли програма </a:t>
            </a:r>
            <a:r>
              <a:rPr lang="uk-UA" sz="2000" dirty="0" err="1">
                <a:ea typeface="+mn-lt"/>
                <a:cs typeface="+mn-lt"/>
              </a:rPr>
              <a:t>boxes</a:t>
            </a:r>
            <a:r>
              <a:rPr lang="uk-UA" sz="2000" dirty="0">
                <a:ea typeface="+mn-lt"/>
                <a:cs typeface="+mn-lt"/>
              </a:rPr>
              <a:t> (упаковує) </a:t>
            </a:r>
            <a:r>
              <a:rPr lang="uk-UA" sz="2000" dirty="0" err="1">
                <a:ea typeface="+mn-lt"/>
                <a:cs typeface="+mn-lt"/>
              </a:rPr>
              <a:t>value</a:t>
            </a:r>
            <a:r>
              <a:rPr lang="uk-UA" sz="2000" dirty="0">
                <a:ea typeface="+mn-lt"/>
                <a:cs typeface="+mn-lt"/>
              </a:rPr>
              <a:t> тип, вона обгортає </a:t>
            </a:r>
            <a:r>
              <a:rPr lang="uk-UA" sz="2000" dirty="0" err="1">
                <a:ea typeface="+mn-lt"/>
                <a:cs typeface="+mn-lt"/>
              </a:rPr>
              <a:t>value</a:t>
            </a:r>
            <a:r>
              <a:rPr lang="uk-UA" sz="2000" dirty="0">
                <a:ea typeface="+mn-lt"/>
                <a:cs typeface="+mn-lt"/>
              </a:rPr>
              <a:t> тип всередині екземпляра 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object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uk-UA" sz="2000" dirty="0">
                <a:ea typeface="+mn-lt"/>
                <a:cs typeface="+mn-lt"/>
              </a:rPr>
              <a:t> і зберігає його в керованій кучі. </a:t>
            </a:r>
            <a:endParaRPr lang="uk-UA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 err="1">
                <a:ea typeface="+mn-lt"/>
                <a:cs typeface="+mn-lt"/>
              </a:rPr>
              <a:t>Unboxing</a:t>
            </a:r>
            <a:r>
              <a:rPr lang="uk-UA" sz="2000" dirty="0">
                <a:ea typeface="+mn-lt"/>
                <a:cs typeface="+mn-lt"/>
              </a:rPr>
              <a:t> - це процес, який витягує </a:t>
            </a:r>
            <a:r>
              <a:rPr lang="uk-UA" sz="2000" dirty="0" err="1">
                <a:ea typeface="+mn-lt"/>
                <a:cs typeface="+mn-lt"/>
              </a:rPr>
              <a:t>value</a:t>
            </a:r>
            <a:r>
              <a:rPr lang="uk-UA" sz="2000" dirty="0">
                <a:ea typeface="+mn-lt"/>
                <a:cs typeface="+mn-lt"/>
              </a:rPr>
              <a:t> тип з </a:t>
            </a:r>
            <a:r>
              <a:rPr lang="uk-UA" sz="2000" dirty="0">
                <a:solidFill>
                  <a:srgbClr val="000000"/>
                </a:solidFill>
                <a:ea typeface="+mn-lt"/>
                <a:cs typeface="+mn-lt"/>
              </a:rPr>
              <a:t>типу 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object</a:t>
            </a:r>
            <a:r>
              <a:rPr lang="uk-UA" sz="2000" dirty="0">
                <a:ea typeface="+mn-lt"/>
                <a:cs typeface="+mn-lt"/>
              </a:rPr>
              <a:t>. </a:t>
            </a:r>
          </a:p>
          <a:p>
            <a:pPr marL="0" indent="0">
              <a:buNone/>
            </a:pP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коробка, цегла&#10;&#10;Опис створено автоматично">
            <a:extLst>
              <a:ext uri="{FF2B5EF4-FFF2-40B4-BE49-F238E27FC236}">
                <a16:creationId xmlns:a16="http://schemas.microsoft.com/office/drawing/2014/main" id="{501B1A29-E8D0-4E70-99CC-734E8648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79" y="3565187"/>
            <a:ext cx="2743200" cy="2743200"/>
          </a:xfrm>
          <a:prstGeom prst="rect">
            <a:avLst/>
          </a:prstGeom>
        </p:spPr>
      </p:pic>
      <p:pic>
        <p:nvPicPr>
          <p:cNvPr id="7" name="Рисунок 7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4AF4848F-9B8A-425B-A122-893DE08D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842" y="3712223"/>
            <a:ext cx="2379921" cy="23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CF9BF-130C-4DD2-90D2-86727BAE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531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Упаковка / </a:t>
            </a:r>
            <a:r>
              <a:rPr lang="uk-UA" sz="3200" dirty="0" err="1">
                <a:latin typeface="Calibri"/>
                <a:cs typeface="Calibri"/>
              </a:rPr>
              <a:t>Boxing</a:t>
            </a:r>
            <a:r>
              <a:rPr lang="uk-UA" sz="3200" dirty="0">
                <a:latin typeface="Calibri"/>
                <a:cs typeface="Calibri"/>
              </a:rPr>
              <a:t>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B0ACD01-342C-47E9-9B47-ABE1585A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544"/>
            <a:ext cx="10515600" cy="4988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uk-UA" sz="2400" dirty="0" err="1">
                <a:ea typeface="+mn-lt"/>
                <a:cs typeface="+mn-lt"/>
              </a:rPr>
              <a:t>Boxing</a:t>
            </a:r>
            <a:r>
              <a:rPr lang="uk-UA" sz="2400" dirty="0">
                <a:ea typeface="+mn-lt"/>
                <a:cs typeface="+mn-lt"/>
              </a:rPr>
              <a:t> - перетворення є неявним:</a:t>
            </a:r>
            <a:endParaRPr lang="uk-UA" sz="2400">
              <a:cs typeface="Calibri" panose="020F0502020204030204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0A3AFC7E-30FC-4579-B5FB-25FAAE0D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61" y="1715044"/>
            <a:ext cx="9938478" cy="3565322"/>
          </a:xfrm>
          <a:prstGeom prst="rect">
            <a:avLst/>
          </a:prstGeom>
        </p:spPr>
      </p:pic>
      <p:pic>
        <p:nvPicPr>
          <p:cNvPr id="7" name="Рисунок 4" descr="Зображення, що містить коробка, цегла&#10;&#10;Опис створено автоматично">
            <a:extLst>
              <a:ext uri="{FF2B5EF4-FFF2-40B4-BE49-F238E27FC236}">
                <a16:creationId xmlns:a16="http://schemas.microsoft.com/office/drawing/2014/main" id="{F1AAA640-099C-4691-BFA0-A4B6A084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6" y="4967591"/>
            <a:ext cx="1713690" cy="17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4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59A57-C76E-4299-93D5-819DD936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5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Розпаковка / </a:t>
            </a:r>
            <a:r>
              <a:rPr lang="uk-UA" sz="3200" dirty="0" err="1">
                <a:latin typeface="Calibri"/>
                <a:cs typeface="Calibri"/>
              </a:rPr>
              <a:t>UnBoxing</a:t>
            </a:r>
            <a:r>
              <a:rPr lang="uk-UA" sz="3200" dirty="0">
                <a:latin typeface="Calibri"/>
                <a:cs typeface="Calibri"/>
              </a:rPr>
              <a:t>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7294E6-707F-4197-B1C1-7F259D54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544"/>
            <a:ext cx="10515600" cy="4988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uk-UA" dirty="0" err="1">
                <a:ea typeface="+mn-lt"/>
                <a:cs typeface="+mn-lt"/>
              </a:rPr>
              <a:t>UnBoxing</a:t>
            </a:r>
            <a:r>
              <a:rPr lang="uk-UA" dirty="0">
                <a:ea typeface="+mn-lt"/>
                <a:cs typeface="+mn-lt"/>
              </a:rPr>
              <a:t> - перетворення є явним.</a:t>
            </a:r>
            <a:endParaRPr lang="uk-UA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F22B5C7B-01B7-4095-B7DD-B762F0CB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2" y="1811258"/>
            <a:ext cx="10600543" cy="4284796"/>
          </a:xfrm>
          <a:prstGeom prst="rect">
            <a:avLst/>
          </a:prstGeom>
        </p:spPr>
      </p:pic>
      <p:pic>
        <p:nvPicPr>
          <p:cNvPr id="6" name="Рисунок 7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E5524D2C-AEC4-4C98-BBA2-1FDE30B2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9" y="5114627"/>
            <a:ext cx="1601709" cy="15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8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3DAD5-A3CC-4056-9933-B749CC86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DateTime</a:t>
            </a:r>
            <a:r>
              <a:rPr lang="uk-UA" sz="3200" dirty="0">
                <a:latin typeface="Calibri"/>
                <a:ea typeface="+mj-lt"/>
                <a:cs typeface="+mj-lt"/>
              </a:rPr>
              <a:t> / Дата і час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F3815C9-4E3D-48B1-A4A7-917152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561"/>
            <a:ext cx="10515600" cy="5013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Структура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DateTime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представляє поточний час, зазвичай як дата і час доби, та різні корисні методи для роботи із датою і часом.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Тип значення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DateTime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представляє дату і час в діапазоні від 00:00:00 1 січня 0001 роки (н. Е.) І до 23:59:59 31 грудня 9999 роки (н. Е.)</a:t>
            </a:r>
            <a:endParaRPr lang="uk-UA" sz="2000">
              <a:cs typeface="Calibri"/>
            </a:endParaRPr>
          </a:p>
        </p:txBody>
      </p:sp>
      <p:pic>
        <p:nvPicPr>
          <p:cNvPr id="5" name="Рисунок 6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0145C5A3-82B2-457E-9B11-137DEEF7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25" y="4325554"/>
            <a:ext cx="2743200" cy="1417017"/>
          </a:xfrm>
          <a:prstGeom prst="rect">
            <a:avLst/>
          </a:prstGeom>
        </p:spPr>
      </p:pic>
      <p:pic>
        <p:nvPicPr>
          <p:cNvPr id="7" name="Рисунок 7" descr="Зображення, що містить предмет, годинник&#10;&#10;Опис створено автоматично">
            <a:extLst>
              <a:ext uri="{FF2B5EF4-FFF2-40B4-BE49-F238E27FC236}">
                <a16:creationId xmlns:a16="http://schemas.microsoft.com/office/drawing/2014/main" id="{BBD7E6E5-94B1-4E5E-88F2-E72CC88E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268" y="4203969"/>
            <a:ext cx="2081720" cy="20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CFED3-3A05-4D12-8434-212D932C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9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Calibri"/>
              </a:rPr>
              <a:t>Перерахування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Enum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662BB6-5474-46C1-A12D-151969DC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458"/>
            <a:ext cx="10515600" cy="5149505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 err="1">
                <a:ea typeface="+mn-lt"/>
                <a:cs typeface="+mn-lt"/>
              </a:rPr>
              <a:t>Enum</a:t>
            </a:r>
            <a:r>
              <a:rPr lang="uk-UA" sz="2000" dirty="0">
                <a:ea typeface="+mn-lt"/>
                <a:cs typeface="+mn-lt"/>
              </a:rPr>
              <a:t> (перерахування) - це конструкція мови c#, яка містить в собі набір іменованих констант, які зберігають в собі певне </a:t>
            </a:r>
            <a:r>
              <a:rPr lang="uk-UA" sz="2000" dirty="0" err="1">
                <a:ea typeface="+mn-lt"/>
                <a:cs typeface="+mn-lt"/>
              </a:rPr>
              <a:t>цілочисельне</a:t>
            </a:r>
            <a:r>
              <a:rPr lang="uk-UA" sz="2000" dirty="0">
                <a:ea typeface="+mn-lt"/>
                <a:cs typeface="+mn-lt"/>
              </a:rPr>
              <a:t> значення. </a:t>
            </a:r>
            <a:r>
              <a:rPr lang="uk-UA" sz="2000" dirty="0" err="1">
                <a:ea typeface="+mn-lt"/>
                <a:cs typeface="+mn-lt"/>
              </a:rPr>
              <a:t>Enum</a:t>
            </a:r>
            <a:r>
              <a:rPr lang="uk-UA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відносяться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структурних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типів</a:t>
            </a:r>
            <a:r>
              <a:rPr lang="en-US" sz="2000" dirty="0">
                <a:ea typeface="+mn-lt"/>
                <a:cs typeface="+mn-lt"/>
              </a:rPr>
              <a:t> (value types).</a:t>
            </a: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cs typeface="Calibri"/>
              </a:rPr>
              <a:t>Щоб створити тип </a:t>
            </a:r>
            <a:r>
              <a:rPr lang="uk-UA" sz="2000" dirty="0" err="1">
                <a:cs typeface="Calibri"/>
              </a:rPr>
              <a:t>Enum</a:t>
            </a:r>
            <a:r>
              <a:rPr lang="uk-UA" sz="2000" dirty="0">
                <a:cs typeface="Calibri"/>
              </a:rPr>
              <a:t> необхідно використовувати ключове слово </a:t>
            </a:r>
            <a:r>
              <a:rPr lang="uk-UA" sz="2000" dirty="0" err="1">
                <a:solidFill>
                  <a:schemeClr val="accent1"/>
                </a:solidFill>
                <a:cs typeface="Calibri"/>
              </a:rPr>
              <a:t>enum</a:t>
            </a:r>
            <a:r>
              <a:rPr lang="uk-UA" sz="2000" dirty="0">
                <a:solidFill>
                  <a:schemeClr val="accent1"/>
                </a:solidFill>
                <a:cs typeface="Calibri"/>
              </a:rPr>
              <a:t>.</a:t>
            </a:r>
          </a:p>
        </p:txBody>
      </p:sp>
      <p:pic>
        <p:nvPicPr>
          <p:cNvPr id="5" name="Рисунок 7">
            <a:extLst>
              <a:ext uri="{FF2B5EF4-FFF2-40B4-BE49-F238E27FC236}">
                <a16:creationId xmlns:a16="http://schemas.microsoft.com/office/drawing/2014/main" id="{656E13BD-77B5-42C3-8EFC-9DB13730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37" y="2648504"/>
            <a:ext cx="1400175" cy="3705225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6E46177-93D0-48FC-9E4B-C4108CE1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33" y="2651162"/>
            <a:ext cx="1543050" cy="3629025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A9F46ADD-895B-41E6-AEAB-1D06D1EA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843" y="378243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0372B-5514-4CFC-B170-87B26317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424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Перерахування / </a:t>
            </a:r>
            <a:r>
              <a:rPr lang="uk-UA" sz="3200" dirty="0" err="1">
                <a:latin typeface="Calibri"/>
                <a:cs typeface="Calibri"/>
              </a:rPr>
              <a:t>Enum</a:t>
            </a:r>
            <a:endParaRPr lang="uk-UA" sz="3200" dirty="0" err="1"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1A50277-3B41-4126-88ED-1D7A23B1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/>
              </a:rPr>
              <a:t>Звертатись до значень типу </a:t>
            </a:r>
            <a:r>
              <a:rPr lang="uk-UA" sz="2000" dirty="0" err="1">
                <a:cs typeface="Calibri"/>
              </a:rPr>
              <a:t>Enum</a:t>
            </a:r>
            <a:r>
              <a:rPr lang="uk-UA" sz="2000" dirty="0">
                <a:cs typeface="Calibri"/>
              </a:rPr>
              <a:t> можна так само, як до статичних полів або констант.</a:t>
            </a:r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52701B78-E354-4B20-B857-06C561E1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24" y="1924603"/>
            <a:ext cx="1543050" cy="3629025"/>
          </a:xfrm>
          <a:prstGeom prst="rect">
            <a:avLst/>
          </a:prstGeom>
        </p:spPr>
      </p:pic>
      <p:pic>
        <p:nvPicPr>
          <p:cNvPr id="8" name="Рисунок 8" descr="Зображення, що містить знімок екрана, тримає, грається&#10;&#10;Опис створено автоматично">
            <a:extLst>
              <a:ext uri="{FF2B5EF4-FFF2-40B4-BE49-F238E27FC236}">
                <a16:creationId xmlns:a16="http://schemas.microsoft.com/office/drawing/2014/main" id="{7C6CD4D1-B398-4C5F-9242-C2A06A22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81" y="4497723"/>
            <a:ext cx="2743200" cy="981438"/>
          </a:xfrm>
          <a:prstGeom prst="rect">
            <a:avLst/>
          </a:prstGeom>
        </p:spPr>
      </p:pic>
      <p:pic>
        <p:nvPicPr>
          <p:cNvPr id="9" name="Рисунок 9" descr="Зображення, що містить світлий&#10;&#10;Опис створено автоматично">
            <a:extLst>
              <a:ext uri="{FF2B5EF4-FFF2-40B4-BE49-F238E27FC236}">
                <a16:creationId xmlns:a16="http://schemas.microsoft.com/office/drawing/2014/main" id="{E578FE36-9459-48CD-BAD8-7437F607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96" y="4021138"/>
            <a:ext cx="1551562" cy="15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CFED3-3A05-4D12-8434-212D932C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9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Calibri"/>
              </a:rPr>
              <a:t>Перерахування 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Enum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1662BB6-5474-46C1-A12D-151969DC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527"/>
            <a:ext cx="10515600" cy="4963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uk-UA" sz="200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cs typeface="Calibri"/>
            </a:endParaRPr>
          </a:p>
        </p:txBody>
      </p:sp>
      <p:pic>
        <p:nvPicPr>
          <p:cNvPr id="6" name="Рисунок 6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40444526-769A-440C-BA10-325811A8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9" y="1390841"/>
            <a:ext cx="4437434" cy="162442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61CC0D0-1C6D-4BB3-BC3D-8A848167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43" y="1199930"/>
            <a:ext cx="2400300" cy="3629025"/>
          </a:xfrm>
          <a:prstGeom prst="rect">
            <a:avLst/>
          </a:prstGeom>
        </p:spPr>
      </p:pic>
      <p:pic>
        <p:nvPicPr>
          <p:cNvPr id="4" name="Рисунок 4" descr="Зображення, що містить чоловік, тримає, люди, місто&#10;&#10;Опис створено автоматично">
            <a:extLst>
              <a:ext uri="{FF2B5EF4-FFF2-40B4-BE49-F238E27FC236}">
                <a16:creationId xmlns:a16="http://schemas.microsoft.com/office/drawing/2014/main" id="{65C88634-4351-45D7-9B07-24013BBB1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0" y="4247075"/>
            <a:ext cx="1133475" cy="1181100"/>
          </a:xfrm>
          <a:prstGeom prst="rect">
            <a:avLst/>
          </a:prstGeom>
        </p:spPr>
      </p:pic>
      <p:pic>
        <p:nvPicPr>
          <p:cNvPr id="9" name="Рисунок 7">
            <a:extLst>
              <a:ext uri="{FF2B5EF4-FFF2-40B4-BE49-F238E27FC236}">
                <a16:creationId xmlns:a16="http://schemas.microsoft.com/office/drawing/2014/main" id="{BDFC1CA7-F257-48FD-BFCF-26D7188B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448" y="1165036"/>
            <a:ext cx="1400175" cy="3705225"/>
          </a:xfrm>
          <a:prstGeom prst="rect">
            <a:avLst/>
          </a:prstGeom>
        </p:spPr>
      </p:pic>
      <p:pic>
        <p:nvPicPr>
          <p:cNvPr id="5" name="Рисунок 7">
            <a:extLst>
              <a:ext uri="{FF2B5EF4-FFF2-40B4-BE49-F238E27FC236}">
                <a16:creationId xmlns:a16="http://schemas.microsoft.com/office/drawing/2014/main" id="{73C3B49A-3DB1-4590-A9EF-68486A310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910" y="5429654"/>
            <a:ext cx="1227118" cy="12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C0FD5-DF67-4267-8685-CBC41803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Calibri"/>
              </a:rPr>
              <a:t>Enum</a:t>
            </a:r>
            <a:r>
              <a:rPr lang="uk-UA" sz="3200" dirty="0">
                <a:latin typeface="Calibri"/>
                <a:cs typeface="Calibri"/>
              </a:rPr>
              <a:t> переваги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8638D95-85FE-4A71-A209-DDF3CD17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544"/>
            <a:ext cx="10515600" cy="4988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Використання </a:t>
            </a:r>
            <a:r>
              <a:rPr lang="uk-UA" sz="2000" dirty="0" err="1">
                <a:ea typeface="+mn-lt"/>
                <a:cs typeface="+mn-lt"/>
              </a:rPr>
              <a:t>enum</a:t>
            </a:r>
            <a:r>
              <a:rPr lang="uk-UA" sz="2000" dirty="0">
                <a:ea typeface="+mn-lt"/>
                <a:cs typeface="+mn-lt"/>
              </a:rPr>
              <a:t> дозволяє зробити код програми </a:t>
            </a:r>
            <a:r>
              <a:rPr lang="uk-UA" sz="2000" dirty="0" err="1">
                <a:ea typeface="+mn-lt"/>
                <a:cs typeface="+mn-lt"/>
              </a:rPr>
              <a:t>читабельнішим</a:t>
            </a:r>
            <a:r>
              <a:rPr lang="uk-UA" sz="2000" dirty="0">
                <a:ea typeface="+mn-lt"/>
                <a:cs typeface="+mn-lt"/>
              </a:rPr>
              <a:t>, полегшує внесення змін, так як дозволяють замінити «магічні числа» або «магічні слова».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повітряний змій&#10;&#10;Опис створено автоматично">
            <a:extLst>
              <a:ext uri="{FF2B5EF4-FFF2-40B4-BE49-F238E27FC236}">
                <a16:creationId xmlns:a16="http://schemas.microsoft.com/office/drawing/2014/main" id="{FEFDD96E-FE75-4656-BDED-13D7062C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4688497"/>
            <a:ext cx="2743200" cy="1344168"/>
          </a:xfrm>
          <a:prstGeom prst="rect">
            <a:avLst/>
          </a:prstGeom>
        </p:spPr>
      </p:pic>
      <p:pic>
        <p:nvPicPr>
          <p:cNvPr id="5" name="Рисунок 5" descr="Зображення, що містить малювання, стіл, гра&#10;&#10;Опис створено автоматично">
            <a:extLst>
              <a:ext uri="{FF2B5EF4-FFF2-40B4-BE49-F238E27FC236}">
                <a16:creationId xmlns:a16="http://schemas.microsoft.com/office/drawing/2014/main" id="{E945AE40-CE6D-4BDF-B3FD-83251712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051" y="4306341"/>
            <a:ext cx="2743200" cy="17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9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Тема Office</vt:lpstr>
      <vt:lpstr>Презентація PowerPoint</vt:lpstr>
      <vt:lpstr>Упаковка - Розпаковка / Boxing - UnBoxing </vt:lpstr>
      <vt:lpstr>Упаковка / Boxing </vt:lpstr>
      <vt:lpstr>Розпаковка / UnBoxing </vt:lpstr>
      <vt:lpstr>DateTime / Дата і час</vt:lpstr>
      <vt:lpstr>Перерахування / Enum</vt:lpstr>
      <vt:lpstr>Перерахування / Enum</vt:lpstr>
      <vt:lpstr>Перерахування / Enum</vt:lpstr>
      <vt:lpstr>Enum переваги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569</cp:revision>
  <dcterms:created xsi:type="dcterms:W3CDTF">2020-07-19T17:53:34Z</dcterms:created>
  <dcterms:modified xsi:type="dcterms:W3CDTF">2020-09-29T21:17:27Z</dcterms:modified>
</cp:coreProperties>
</file>