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59" r:id="rId8"/>
    <p:sldId id="260" r:id="rId9"/>
    <p:sldId id="262" r:id="rId10"/>
    <p:sldId id="271" r:id="rId11"/>
    <p:sldId id="266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6716B-5279-4BD9-9850-298B39817CAC}" v="77" dt="2020-09-21T20:11:13.643"/>
    <p1510:client id="{35E62DF2-DD87-4339-9FF6-60E02288FABF}" v="61" dt="2020-09-21T20:19:39.194"/>
    <p1510:client id="{79884F7A-14C4-4238-B6B6-ED93690A6802}" v="494" dt="2020-07-20T16:09:08.256"/>
    <p1510:client id="{842B6834-1CF0-4163-BF0A-9C6581CD698E}" v="1" dt="2020-09-20T19:31:41.296"/>
    <p1510:client id="{ABADC1D2-7C61-483C-CDF6-94EE98DE6A01}" v="100" dt="2020-09-13T15:08:06.294"/>
    <p1510:client id="{D00EC9CA-D283-4865-8677-668DC0277BAA}" v="2852" dt="2020-09-19T16:50:16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B134A32-B377-4FD5-AADF-2F60288D08C9}"/>
              </a:ext>
            </a:extLst>
          </p:cNvPr>
          <p:cNvSpPr>
            <a:spLocks noGrp="1"/>
          </p:cNvSpPr>
          <p:nvPr/>
        </p:nvSpPr>
        <p:spPr>
          <a:xfrm>
            <a:off x="1450786" y="1265238"/>
            <a:ext cx="960992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>
                <a:ea typeface="+mn-lt"/>
                <a:cs typeface="+mn-lt"/>
              </a:rPr>
              <a:t>Делегати</a:t>
            </a:r>
            <a:endParaRPr lang="uk-UA">
              <a:ea typeface="+mn-lt"/>
              <a:cs typeface="+mn-lt"/>
            </a:endParaRP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0C017261-1E71-4814-922D-635CBD38FB7B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err="1">
                <a:ea typeface="+mn-lt"/>
                <a:cs typeface="+mn-lt"/>
              </a:rPr>
              <a:t>Delegates</a:t>
            </a:r>
            <a:endParaRPr lang="uk-UA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0EF138-8A8C-4934-B142-E953817D1030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474A537-34DC-4FA7-B94B-382506597B80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620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>
                <a:latin typeface="Calibri"/>
                <a:cs typeface="Calibri"/>
              </a:rPr>
              <a:t>Приклади / </a:t>
            </a:r>
            <a:r>
              <a:rPr lang="uk-UA" sz="320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cs typeface="Calibri"/>
            </a:endParaRPr>
          </a:p>
        </p:txBody>
      </p:sp>
      <p:pic>
        <p:nvPicPr>
          <p:cNvPr id="6" name="Рисунок 6" descr="Зображення, що містить текст, знак, малювання, вулиця&#10;&#10;Опис створено автоматично">
            <a:extLst>
              <a:ext uri="{FF2B5EF4-FFF2-40B4-BE49-F238E27FC236}">
                <a16:creationId xmlns:a16="http://schemas.microsoft.com/office/drawing/2014/main" id="{6A11B4A5-3443-4006-8F07-92836117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68" y="2815510"/>
            <a:ext cx="4737370" cy="18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5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959B1-C000-4A8A-851D-1BF3B06A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D55CFFF-69A3-4E84-AE1D-0BC91B2B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906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B20ED-00BB-4FC1-AE40-7E55B35D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9"/>
          </a:xfrm>
        </p:spPr>
        <p:txBody>
          <a:bodyPr/>
          <a:lstStyle/>
          <a:p>
            <a:r>
              <a:rPr lang="uk-UA" sz="3200" err="1">
                <a:latin typeface="Calibri"/>
                <a:ea typeface="+mj-lt"/>
                <a:cs typeface="+mj-lt"/>
              </a:rPr>
              <a:t>Delegates</a:t>
            </a:r>
            <a:r>
              <a:rPr lang="uk-UA" sz="3200">
                <a:latin typeface="Calibri"/>
                <a:ea typeface="+mj-lt"/>
                <a:cs typeface="+mj-lt"/>
              </a:rPr>
              <a:t> / </a:t>
            </a:r>
            <a:r>
              <a:rPr lang="uk-UA" sz="3200">
                <a:latin typeface="Calibri"/>
                <a:ea typeface="+mj-lt"/>
                <a:cs typeface="Calibri"/>
              </a:rPr>
              <a:t>Делегати</a:t>
            </a:r>
            <a:r>
              <a:rPr lang="uk-UA" sz="3200">
                <a:latin typeface="Calibri"/>
                <a:ea typeface="+mj-lt"/>
                <a:cs typeface="+mj-lt"/>
              </a:rPr>
              <a:t> 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4AADDB1-18F7-429C-A23F-6DD975EC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129"/>
            <a:ext cx="10515600" cy="50438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Делегат (</a:t>
            </a:r>
            <a:r>
              <a:rPr lang="uk-UA" sz="2000" err="1">
                <a:ea typeface="+mn-lt"/>
                <a:cs typeface="+mn-lt"/>
              </a:rPr>
              <a:t>delegate</a:t>
            </a:r>
            <a:r>
              <a:rPr lang="uk-UA" sz="2000">
                <a:ea typeface="+mn-lt"/>
                <a:cs typeface="+mn-lt"/>
              </a:rPr>
              <a:t>) - це різновид об'єктів (клас, структура, інтерфейс), які містять в собі вказівник(и) на метод або методи.</a:t>
            </a:r>
            <a:endParaRPr lang="uk-UA"/>
          </a:p>
          <a:p>
            <a:pPr marL="0" indent="0">
              <a:buNone/>
            </a:pPr>
            <a:r>
              <a:rPr lang="en-US" sz="2000" err="1">
                <a:ea typeface="+mn-lt"/>
                <a:cs typeface="+mn-lt"/>
              </a:rPr>
              <a:t>Делегати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дозволяють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створювати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екземпляри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обєктів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так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само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як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класи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або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структури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2000" err="1">
                <a:cs typeface="Calibri"/>
              </a:rPr>
              <a:t>Головна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ідея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створення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такого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екземпляра</a:t>
            </a:r>
            <a:r>
              <a:rPr lang="en-US" sz="2000">
                <a:cs typeface="Calibri"/>
              </a:rPr>
              <a:t>, </a:t>
            </a:r>
            <a:r>
              <a:rPr lang="en-US" sz="2000" err="1">
                <a:cs typeface="Calibri"/>
              </a:rPr>
              <a:t>полягає</a:t>
            </a:r>
            <a:r>
              <a:rPr lang="en-US" sz="2000">
                <a:cs typeface="Calibri"/>
              </a:rPr>
              <a:t> у </a:t>
            </a:r>
            <a:r>
              <a:rPr lang="en-US" sz="2000" err="1">
                <a:cs typeface="Calibri"/>
              </a:rPr>
              <a:t>тому</a:t>
            </a:r>
            <a:r>
              <a:rPr lang="en-US" sz="2000">
                <a:cs typeface="Calibri"/>
              </a:rPr>
              <a:t>, </a:t>
            </a:r>
            <a:r>
              <a:rPr lang="en-US" sz="2000" err="1">
                <a:cs typeface="Calibri"/>
              </a:rPr>
              <a:t>що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ви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можете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зберігати</a:t>
            </a:r>
            <a:r>
              <a:rPr lang="en-US" sz="2000">
                <a:cs typeface="Calibri"/>
              </a:rPr>
              <a:t> у </a:t>
            </a:r>
            <a:r>
              <a:rPr lang="en-US" sz="2000" err="1">
                <a:cs typeface="Calibri"/>
              </a:rPr>
              <a:t>ньому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метод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як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значення</a:t>
            </a:r>
            <a:r>
              <a:rPr lang="en-US" sz="2000">
                <a:cs typeface="Calibri"/>
              </a:rPr>
              <a:t>.</a:t>
            </a:r>
          </a:p>
          <a:p>
            <a:pPr>
              <a:buNone/>
            </a:pPr>
            <a:endParaRPr lang="uk-UA" sz="2000"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F3FDDBD-2B44-43EF-BF43-F9F5A581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4" y="4362581"/>
            <a:ext cx="3687040" cy="418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A6C15-DCAE-4486-866D-0E1369AB32D7}"/>
              </a:ext>
            </a:extLst>
          </p:cNvPr>
          <p:cNvSpPr txBox="1"/>
          <p:nvPr/>
        </p:nvSpPr>
        <p:spPr>
          <a:xfrm>
            <a:off x="2724150" y="521796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 b="1" i="1">
                <a:latin typeface="Calibri Light"/>
                <a:cs typeface="Calibri Light"/>
              </a:rPr>
              <a:t>Ключове слово</a:t>
            </a:r>
            <a:endParaRPr lang="uk-UA" sz="1400" b="1" i="1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3D992-63E5-402C-896D-5C7482EA5154}"/>
              </a:ext>
            </a:extLst>
          </p:cNvPr>
          <p:cNvSpPr txBox="1"/>
          <p:nvPr/>
        </p:nvSpPr>
        <p:spPr>
          <a:xfrm>
            <a:off x="4278548" y="5962096"/>
            <a:ext cx="55574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 b="1" i="1">
                <a:latin typeface="Calibri Light"/>
                <a:cs typeface="Calibri"/>
              </a:rPr>
              <a:t>Сигнатура метода, на який буде посилатись делегат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4E219-E536-4F27-9FF1-269F92ADBF83}"/>
              </a:ext>
            </a:extLst>
          </p:cNvPr>
          <p:cNvSpPr txBox="1"/>
          <p:nvPr/>
        </p:nvSpPr>
        <p:spPr>
          <a:xfrm>
            <a:off x="1884219" y="3373581"/>
            <a:ext cx="36091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 b="1" i="1">
                <a:latin typeface="Calibri Light"/>
                <a:cs typeface="Calibri Light"/>
              </a:rPr>
              <a:t>Тип значення, яке буде повернене методом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28C59-50F7-4B54-885C-97D3F84F3904}"/>
              </a:ext>
            </a:extLst>
          </p:cNvPr>
          <p:cNvSpPr txBox="1"/>
          <p:nvPr/>
        </p:nvSpPr>
        <p:spPr>
          <a:xfrm>
            <a:off x="7962899" y="3425535"/>
            <a:ext cx="36004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 b="1" i="1">
                <a:latin typeface="Calibri Light"/>
                <a:cs typeface="Calibri Light"/>
              </a:rPr>
              <a:t>Параметри, які повинен приймати метод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879E9-0184-4272-91CD-76A942C31E63}"/>
              </a:ext>
            </a:extLst>
          </p:cNvPr>
          <p:cNvSpPr txBox="1"/>
          <p:nvPr/>
        </p:nvSpPr>
        <p:spPr>
          <a:xfrm>
            <a:off x="5676900" y="373726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 b="1" i="1">
                <a:latin typeface="Calibri Light"/>
                <a:cs typeface="Calibri Light"/>
              </a:rPr>
              <a:t>Назва делегата</a:t>
            </a:r>
            <a:endParaRPr lang="uk-UA"/>
          </a:p>
        </p:txBody>
      </p: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4750F687-CD98-444B-8C03-B786A3BA3B94}"/>
              </a:ext>
            </a:extLst>
          </p:cNvPr>
          <p:cNvCxnSpPr/>
          <p:nvPr/>
        </p:nvCxnSpPr>
        <p:spPr>
          <a:xfrm>
            <a:off x="3512993" y="3686175"/>
            <a:ext cx="1892877" cy="7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 зі стрілкою 11">
            <a:extLst>
              <a:ext uri="{FF2B5EF4-FFF2-40B4-BE49-F238E27FC236}">
                <a16:creationId xmlns:a16="http://schemas.microsoft.com/office/drawing/2014/main" id="{28F2D5FD-2351-454A-AF56-5ED169BA42D7}"/>
              </a:ext>
            </a:extLst>
          </p:cNvPr>
          <p:cNvCxnSpPr>
            <a:cxnSpLocks/>
          </p:cNvCxnSpPr>
          <p:nvPr/>
        </p:nvCxnSpPr>
        <p:spPr>
          <a:xfrm flipH="1">
            <a:off x="6245801" y="3980584"/>
            <a:ext cx="3464" cy="39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 зі стрілкою 12">
            <a:extLst>
              <a:ext uri="{FF2B5EF4-FFF2-40B4-BE49-F238E27FC236}">
                <a16:creationId xmlns:a16="http://schemas.microsoft.com/office/drawing/2014/main" id="{2E37CBF3-2607-4ED2-AE23-AD4938A52393}"/>
              </a:ext>
            </a:extLst>
          </p:cNvPr>
          <p:cNvCxnSpPr>
            <a:cxnSpLocks/>
          </p:cNvCxnSpPr>
          <p:nvPr/>
        </p:nvCxnSpPr>
        <p:spPr>
          <a:xfrm flipV="1">
            <a:off x="6205971" y="4955597"/>
            <a:ext cx="5195" cy="9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326C0C62-8837-4271-94A1-385FC200778D}"/>
              </a:ext>
            </a:extLst>
          </p:cNvPr>
          <p:cNvCxnSpPr>
            <a:cxnSpLocks/>
          </p:cNvCxnSpPr>
          <p:nvPr/>
        </p:nvCxnSpPr>
        <p:spPr>
          <a:xfrm flipH="1">
            <a:off x="7094391" y="3720811"/>
            <a:ext cx="2315442" cy="67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054F4850-916B-4D12-B647-B69A4ACC6231}"/>
              </a:ext>
            </a:extLst>
          </p:cNvPr>
          <p:cNvCxnSpPr>
            <a:cxnSpLocks/>
          </p:cNvCxnSpPr>
          <p:nvPr/>
        </p:nvCxnSpPr>
        <p:spPr>
          <a:xfrm flipV="1">
            <a:off x="3417743" y="4713142"/>
            <a:ext cx="1200150" cy="55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 фігурна дужка 16">
            <a:extLst>
              <a:ext uri="{FF2B5EF4-FFF2-40B4-BE49-F238E27FC236}">
                <a16:creationId xmlns:a16="http://schemas.microsoft.com/office/drawing/2014/main" id="{C6067B38-0E9B-4C05-AEFD-0D09E4AC248F}"/>
              </a:ext>
            </a:extLst>
          </p:cNvPr>
          <p:cNvSpPr/>
          <p:nvPr/>
        </p:nvSpPr>
        <p:spPr>
          <a:xfrm rot="5400000">
            <a:off x="6113524" y="3898323"/>
            <a:ext cx="181840" cy="17491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8" name="Рисунок 18" descr="Зображення, що містить предмет, годинник&#10;&#10;Опис створено автоматично">
            <a:extLst>
              <a:ext uri="{FF2B5EF4-FFF2-40B4-BE49-F238E27FC236}">
                <a16:creationId xmlns:a16="http://schemas.microsoft.com/office/drawing/2014/main" id="{189B3C7C-5419-4D0D-B84C-EF1663AFE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41" y="5085106"/>
            <a:ext cx="2054158" cy="1365171"/>
          </a:xfrm>
          <a:prstGeom prst="rect">
            <a:avLst/>
          </a:prstGeom>
        </p:spPr>
      </p:pic>
      <p:pic>
        <p:nvPicPr>
          <p:cNvPr id="19" name="Рисунок 19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3DA1A48D-B774-41D7-8751-9F45A479D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717" y="4989379"/>
            <a:ext cx="2116779" cy="14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5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9A26D-8544-4E02-86A5-7C7159DF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541"/>
          </a:xfrm>
        </p:spPr>
        <p:txBody>
          <a:bodyPr/>
          <a:lstStyle/>
          <a:p>
            <a:r>
              <a:rPr lang="uk-UA" sz="3200">
                <a:latin typeface="Calibri"/>
                <a:ea typeface="+mj-lt"/>
                <a:cs typeface="+mj-lt"/>
              </a:rPr>
              <a:t>Створення екземпляра делегата</a:t>
            </a:r>
            <a:endParaRPr lang="uk-UA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20C3F1A-0495-488D-A931-9EA724E3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944"/>
            <a:ext cx="10515600" cy="5096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cs typeface="Calibri" panose="020F0502020204030204"/>
              </a:rPr>
              <a:t>Створення екземпляра делегата відбувається так само як і інших </a:t>
            </a:r>
            <a:r>
              <a:rPr lang="uk-UA" sz="2000" err="1">
                <a:cs typeface="Calibri" panose="020F0502020204030204"/>
              </a:rPr>
              <a:t>обєктів</a:t>
            </a:r>
            <a:r>
              <a:rPr lang="uk-UA" sz="2000">
                <a:cs typeface="Calibri" panose="020F0502020204030204"/>
              </a:rPr>
              <a:t>, використовуючи ключове слово </a:t>
            </a:r>
            <a:r>
              <a:rPr lang="uk-UA" sz="2000" err="1">
                <a:solidFill>
                  <a:schemeClr val="accent1"/>
                </a:solidFill>
                <a:cs typeface="Calibri" panose="020F0502020204030204"/>
              </a:rPr>
              <a:t>new</a:t>
            </a:r>
            <a:r>
              <a:rPr lang="uk-UA" sz="2000">
                <a:solidFill>
                  <a:schemeClr val="accent1"/>
                </a:solidFill>
                <a:cs typeface="Calibri" panose="020F0502020204030204"/>
              </a:rPr>
              <a:t> </a:t>
            </a:r>
            <a:r>
              <a:rPr lang="uk-UA" sz="2000">
                <a:cs typeface="Calibri" panose="020F0502020204030204"/>
              </a:rPr>
              <a:t>та </a:t>
            </a:r>
            <a:r>
              <a:rPr lang="uk-UA" sz="2000">
                <a:ea typeface="+mn-lt"/>
                <a:cs typeface="+mn-lt"/>
              </a:rPr>
              <a:t>назву типу</a:t>
            </a:r>
            <a:r>
              <a:rPr lang="uk-UA" sz="2000">
                <a:cs typeface="Calibri" panose="020F0502020204030204"/>
              </a:rPr>
              <a:t>, або використовуючи техніку припущення делегата.</a:t>
            </a:r>
          </a:p>
          <a:p>
            <a:pPr marL="0" indent="0">
              <a:buNone/>
            </a:pPr>
            <a:r>
              <a:rPr lang="uk-UA" sz="2000">
                <a:cs typeface="Calibri" panose="020F0502020204030204"/>
              </a:rPr>
              <a:t>Оскільки делегати були створені лише для того, щоб зберігати посилання на метод, як значення, необхідно щоб існував метод який буде збігатись із сигнатурою делегата.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26126A-6876-4CE6-9F5B-7F6CBD3E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04" y="2769307"/>
            <a:ext cx="2994313" cy="340907"/>
          </a:xfrm>
          <a:prstGeom prst="rect">
            <a:avLst/>
          </a:prstGeom>
        </p:spPr>
      </p:pic>
      <p:pic>
        <p:nvPicPr>
          <p:cNvPr id="7" name="Рисунок 7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2563F3DC-9842-4A2E-B2EF-49094D016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6" y="3464221"/>
            <a:ext cx="6232813" cy="1496855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464BF5A-E3E1-4C95-8515-4DA8EE17A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04" y="5235971"/>
            <a:ext cx="5453495" cy="1105264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A009F62-9EAF-4356-8541-DAAC872A7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718" y="4941784"/>
            <a:ext cx="1305128" cy="129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6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DCA42-B844-40B6-8A2F-769D2BAD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859"/>
          </a:xfrm>
        </p:spPr>
        <p:txBody>
          <a:bodyPr/>
          <a:lstStyle/>
          <a:p>
            <a:r>
              <a:rPr lang="uk-UA" sz="3200">
                <a:latin typeface="Calibri"/>
                <a:cs typeface="Calibri Light"/>
              </a:rPr>
              <a:t>Що означає, що метод збігається із сигнатурою делегата 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EEE98-F179-4267-BC7D-1F81366D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22" y="2544171"/>
            <a:ext cx="2994313" cy="340907"/>
          </a:xfrm>
          <a:prstGeom prst="rect">
            <a:avLst/>
          </a:prstGeom>
        </p:spPr>
      </p:pic>
      <p:cxnSp>
        <p:nvCxnSpPr>
          <p:cNvPr id="8" name="Пряма зі стрілкою 7">
            <a:extLst>
              <a:ext uri="{FF2B5EF4-FFF2-40B4-BE49-F238E27FC236}">
                <a16:creationId xmlns:a16="http://schemas.microsoft.com/office/drawing/2014/main" id="{B09B6BDA-3311-4DDC-8349-2E8415BE9F3A}"/>
              </a:ext>
            </a:extLst>
          </p:cNvPr>
          <p:cNvCxnSpPr/>
          <p:nvPr/>
        </p:nvCxnSpPr>
        <p:spPr>
          <a:xfrm>
            <a:off x="7418242" y="2924175"/>
            <a:ext cx="135081" cy="524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7817809C-6AC2-45F4-920E-FC46A6F5CB28}"/>
              </a:ext>
            </a:extLst>
          </p:cNvPr>
          <p:cNvCxnSpPr>
            <a:cxnSpLocks/>
          </p:cNvCxnSpPr>
          <p:nvPr/>
        </p:nvCxnSpPr>
        <p:spPr>
          <a:xfrm flipH="1">
            <a:off x="9025369" y="2863561"/>
            <a:ext cx="228601" cy="576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3940B2E3-82CF-4579-B4B0-3408BD40978B}"/>
              </a:ext>
            </a:extLst>
          </p:cNvPr>
          <p:cNvCxnSpPr>
            <a:cxnSpLocks/>
          </p:cNvCxnSpPr>
          <p:nvPr/>
        </p:nvCxnSpPr>
        <p:spPr>
          <a:xfrm flipH="1">
            <a:off x="3552824" y="2863561"/>
            <a:ext cx="263237" cy="576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3EBF7917-06B5-4322-B8A4-6439BAA2EFCA}"/>
              </a:ext>
            </a:extLst>
          </p:cNvPr>
          <p:cNvCxnSpPr>
            <a:cxnSpLocks/>
          </p:cNvCxnSpPr>
          <p:nvPr/>
        </p:nvCxnSpPr>
        <p:spPr>
          <a:xfrm>
            <a:off x="2647082" y="2846243"/>
            <a:ext cx="48490" cy="611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4AB4221E-A124-4EF9-BC80-75FEE5A8AADA}"/>
              </a:ext>
            </a:extLst>
          </p:cNvPr>
          <p:cNvCxnSpPr>
            <a:cxnSpLocks/>
          </p:cNvCxnSpPr>
          <p:nvPr/>
        </p:nvCxnSpPr>
        <p:spPr>
          <a:xfrm>
            <a:off x="2495549" y="2798618"/>
            <a:ext cx="33770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16D2E6F7-2256-4DC7-96A2-8F5D46317871}"/>
              </a:ext>
            </a:extLst>
          </p:cNvPr>
          <p:cNvCxnSpPr>
            <a:cxnSpLocks/>
          </p:cNvCxnSpPr>
          <p:nvPr/>
        </p:nvCxnSpPr>
        <p:spPr>
          <a:xfrm>
            <a:off x="3759775" y="2798618"/>
            <a:ext cx="19915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6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92938207-0219-451C-B330-1C6BEE05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86" y="3545032"/>
            <a:ext cx="2705100" cy="876300"/>
          </a:xfrm>
          <a:prstGeom prst="rect">
            <a:avLst/>
          </a:prstGeom>
        </p:spPr>
      </p:pic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id="{5A39645F-9758-40B1-AC70-BC30FEDBABFC}"/>
              </a:ext>
            </a:extLst>
          </p:cNvPr>
          <p:cNvCxnSpPr/>
          <p:nvPr/>
        </p:nvCxnSpPr>
        <p:spPr>
          <a:xfrm flipV="1">
            <a:off x="3443719" y="3738129"/>
            <a:ext cx="17318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зі стрілкою 17">
            <a:extLst>
              <a:ext uri="{FF2B5EF4-FFF2-40B4-BE49-F238E27FC236}">
                <a16:creationId xmlns:a16="http://schemas.microsoft.com/office/drawing/2014/main" id="{7C68C134-C271-4E39-B063-B6879769208D}"/>
              </a:ext>
            </a:extLst>
          </p:cNvPr>
          <p:cNvCxnSpPr>
            <a:cxnSpLocks/>
          </p:cNvCxnSpPr>
          <p:nvPr/>
        </p:nvCxnSpPr>
        <p:spPr>
          <a:xfrm>
            <a:off x="2465241" y="3729469"/>
            <a:ext cx="32038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9">
            <a:extLst>
              <a:ext uri="{FF2B5EF4-FFF2-40B4-BE49-F238E27FC236}">
                <a16:creationId xmlns:a16="http://schemas.microsoft.com/office/drawing/2014/main" id="{D0340BF3-E6BC-460C-AA92-13243C335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786" y="2585908"/>
            <a:ext cx="4345132" cy="300731"/>
          </a:xfrm>
          <a:prstGeom prst="rect">
            <a:avLst/>
          </a:prstGeom>
        </p:spPr>
      </p:pic>
      <p:pic>
        <p:nvPicPr>
          <p:cNvPr id="20" name="Рисунок 20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9F8ADEE0-F7AC-4E38-8464-3E5F0BEAC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377" y="3541825"/>
            <a:ext cx="2951018" cy="882714"/>
          </a:xfrm>
          <a:prstGeom prst="rect">
            <a:avLst/>
          </a:prstGeom>
        </p:spPr>
      </p:pic>
      <p:cxnSp>
        <p:nvCxnSpPr>
          <p:cNvPr id="21" name="Пряма зі стрілкою 20">
            <a:extLst>
              <a:ext uri="{FF2B5EF4-FFF2-40B4-BE49-F238E27FC236}">
                <a16:creationId xmlns:a16="http://schemas.microsoft.com/office/drawing/2014/main" id="{98CD09E2-BC50-4227-8B6C-58EC4196CB9A}"/>
              </a:ext>
            </a:extLst>
          </p:cNvPr>
          <p:cNvCxnSpPr/>
          <p:nvPr/>
        </p:nvCxnSpPr>
        <p:spPr>
          <a:xfrm>
            <a:off x="8470321" y="3725141"/>
            <a:ext cx="105640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34752C2F-8B47-4B6E-97B6-EFDC9B718F42}"/>
              </a:ext>
            </a:extLst>
          </p:cNvPr>
          <p:cNvCxnSpPr>
            <a:cxnSpLocks/>
          </p:cNvCxnSpPr>
          <p:nvPr/>
        </p:nvCxnSpPr>
        <p:spPr>
          <a:xfrm>
            <a:off x="7335980" y="3725140"/>
            <a:ext cx="46759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 зі стрілкою 22">
            <a:extLst>
              <a:ext uri="{FF2B5EF4-FFF2-40B4-BE49-F238E27FC236}">
                <a16:creationId xmlns:a16="http://schemas.microsoft.com/office/drawing/2014/main" id="{EA47F42E-41E9-42B8-A6C7-FF0852621540}"/>
              </a:ext>
            </a:extLst>
          </p:cNvPr>
          <p:cNvCxnSpPr>
            <a:cxnSpLocks/>
          </p:cNvCxnSpPr>
          <p:nvPr/>
        </p:nvCxnSpPr>
        <p:spPr>
          <a:xfrm>
            <a:off x="8877299" y="2798618"/>
            <a:ext cx="1091043" cy="86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зі стрілкою 23">
            <a:extLst>
              <a:ext uri="{FF2B5EF4-FFF2-40B4-BE49-F238E27FC236}">
                <a16:creationId xmlns:a16="http://schemas.microsoft.com/office/drawing/2014/main" id="{9ECAA265-5014-498E-8928-C39A985B876A}"/>
              </a:ext>
            </a:extLst>
          </p:cNvPr>
          <p:cNvCxnSpPr>
            <a:cxnSpLocks/>
          </p:cNvCxnSpPr>
          <p:nvPr/>
        </p:nvCxnSpPr>
        <p:spPr>
          <a:xfrm>
            <a:off x="7301343" y="2815935"/>
            <a:ext cx="502227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148966-3862-43BD-891E-F373F15145BA}"/>
              </a:ext>
            </a:extLst>
          </p:cNvPr>
          <p:cNvSpPr txBox="1"/>
          <p:nvPr/>
        </p:nvSpPr>
        <p:spPr>
          <a:xfrm>
            <a:off x="879763" y="1148196"/>
            <a:ext cx="1038051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2000">
                <a:ea typeface="+mn-lt"/>
                <a:cs typeface="+mn-lt"/>
              </a:rPr>
              <a:t>Це означає що кількість і тип вхідних параметрів, та тип значення, яке повертається </a:t>
            </a:r>
            <a:r>
              <a:rPr lang="uk-UA" sz="2000" err="1">
                <a:ea typeface="+mn-lt"/>
                <a:cs typeface="+mn-lt"/>
              </a:rPr>
              <a:t>мотодом</a:t>
            </a:r>
            <a:r>
              <a:rPr lang="uk-UA" sz="2000">
                <a:ea typeface="+mn-lt"/>
                <a:cs typeface="+mn-lt"/>
              </a:rPr>
              <a:t> повинно збігатись із делегатом. Інакше делегат не зможе містити посилання на такий метод.</a:t>
            </a:r>
          </a:p>
          <a:p>
            <a:endParaRPr lang="uk-UA" sz="2000">
              <a:cs typeface="Calibri"/>
            </a:endParaRPr>
          </a:p>
        </p:txBody>
      </p:sp>
      <p:pic>
        <p:nvPicPr>
          <p:cNvPr id="3" name="Рисунок 3" descr="Зображення, що містить малювання, годинник&#10;&#10;Опис створено автоматично">
            <a:extLst>
              <a:ext uri="{FF2B5EF4-FFF2-40B4-BE49-F238E27FC236}">
                <a16:creationId xmlns:a16="http://schemas.microsoft.com/office/drawing/2014/main" id="{059ECAE3-D5F7-48ED-99BC-F8BB1621E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038" y="5277255"/>
            <a:ext cx="1770435" cy="1175426"/>
          </a:xfrm>
          <a:prstGeom prst="rect">
            <a:avLst/>
          </a:prstGeo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97CCA804-B7B7-47F3-893B-3D07D59795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5634" y="5050262"/>
            <a:ext cx="1892031" cy="13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CE933-9829-404C-B2FF-3CB3DAF2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557"/>
          </a:xfrm>
        </p:spPr>
        <p:txBody>
          <a:bodyPr>
            <a:normAutofit/>
          </a:bodyPr>
          <a:lstStyle/>
          <a:p>
            <a:r>
              <a:rPr lang="uk-UA" sz="3200" err="1">
                <a:latin typeface="Calibri"/>
                <a:cs typeface="Calibri"/>
              </a:rPr>
              <a:t>Delegates</a:t>
            </a:r>
            <a:r>
              <a:rPr lang="uk-UA" sz="3200">
                <a:latin typeface="Calibri"/>
                <a:cs typeface="Calibri"/>
              </a:rPr>
              <a:t> / Делегати 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1A62887-3930-4EFD-ACE2-D5D792D4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448"/>
            <a:ext cx="10515600" cy="4939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Екземпляр делегата може посилатися на будь-який статичний метод або метод екземпляра - за умови, що сигнатура метода збігається з сигнатурою делегата.</a:t>
            </a:r>
            <a:endParaRPr lang="uk-UA" sz="2000">
              <a:cs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CF27B-89FC-4FAA-990E-10D0E20F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32" y="2153591"/>
            <a:ext cx="2994313" cy="340907"/>
          </a:xfrm>
          <a:prstGeom prst="rect">
            <a:avLst/>
          </a:prstGeom>
        </p:spPr>
      </p:pic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4EF4F662-BF21-40BF-9E95-DB13A351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68" y="3098386"/>
            <a:ext cx="2743200" cy="1492501"/>
          </a:xfrm>
          <a:prstGeom prst="rect">
            <a:avLst/>
          </a:prstGeom>
        </p:spPr>
      </p:pic>
      <p:pic>
        <p:nvPicPr>
          <p:cNvPr id="5" name="Рисунок 6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15C3AE1F-5E4D-414F-AFB0-4230F96C7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696" y="3124428"/>
            <a:ext cx="2743200" cy="1492370"/>
          </a:xfrm>
          <a:prstGeom prst="rect">
            <a:avLst/>
          </a:prstGeom>
        </p:spPr>
      </p:pic>
      <p:pic>
        <p:nvPicPr>
          <p:cNvPr id="8" name="Рисунок 8" descr="Зображення, що містить ніж&#10;&#10;Опис створено автоматично">
            <a:extLst>
              <a:ext uri="{FF2B5EF4-FFF2-40B4-BE49-F238E27FC236}">
                <a16:creationId xmlns:a16="http://schemas.microsoft.com/office/drawing/2014/main" id="{FA85D67F-10CD-43BD-A688-2B4CF6EE5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536" y="5123402"/>
            <a:ext cx="4587586" cy="932083"/>
          </a:xfrm>
          <a:prstGeom prst="rect">
            <a:avLst/>
          </a:prstGeom>
        </p:spPr>
      </p:pic>
      <p:pic>
        <p:nvPicPr>
          <p:cNvPr id="9" name="Рисунок 9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24C3592E-7DBC-4B10-815F-C9B93448D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695" y="4971825"/>
            <a:ext cx="4656858" cy="1235239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7C4985BF-B631-493C-85D4-5BFE50B6B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188" y="1927699"/>
            <a:ext cx="1089499" cy="1073286"/>
          </a:xfrm>
          <a:prstGeom prst="rect">
            <a:avLst/>
          </a:prstGeom>
        </p:spPr>
      </p:pic>
      <p:cxnSp>
        <p:nvCxnSpPr>
          <p:cNvPr id="12" name="Пряма зі стрілкою 11">
            <a:extLst>
              <a:ext uri="{FF2B5EF4-FFF2-40B4-BE49-F238E27FC236}">
                <a16:creationId xmlns:a16="http://schemas.microsoft.com/office/drawing/2014/main" id="{CF48FA24-C7AD-4AB9-BA65-6E11517C4097}"/>
              </a:ext>
            </a:extLst>
          </p:cNvPr>
          <p:cNvCxnSpPr/>
          <p:nvPr/>
        </p:nvCxnSpPr>
        <p:spPr>
          <a:xfrm>
            <a:off x="4889973" y="2385099"/>
            <a:ext cx="2033079" cy="1319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 зі стрілкою 12">
            <a:extLst>
              <a:ext uri="{FF2B5EF4-FFF2-40B4-BE49-F238E27FC236}">
                <a16:creationId xmlns:a16="http://schemas.microsoft.com/office/drawing/2014/main" id="{187224BD-F816-4BEC-B51D-CE3F731C85E2}"/>
              </a:ext>
            </a:extLst>
          </p:cNvPr>
          <p:cNvCxnSpPr>
            <a:cxnSpLocks/>
          </p:cNvCxnSpPr>
          <p:nvPr/>
        </p:nvCxnSpPr>
        <p:spPr>
          <a:xfrm flipH="1">
            <a:off x="2513180" y="2385098"/>
            <a:ext cx="2263303" cy="12224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98C1198B-8F09-4EC3-8478-E1E6AB5E764E}"/>
              </a:ext>
            </a:extLst>
          </p:cNvPr>
          <p:cNvCxnSpPr>
            <a:cxnSpLocks/>
          </p:cNvCxnSpPr>
          <p:nvPr/>
        </p:nvCxnSpPr>
        <p:spPr>
          <a:xfrm>
            <a:off x="5984334" y="2385098"/>
            <a:ext cx="1781782" cy="1262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B97CDC23-32CA-45A5-B935-B1B815DE1327}"/>
              </a:ext>
            </a:extLst>
          </p:cNvPr>
          <p:cNvCxnSpPr>
            <a:cxnSpLocks/>
          </p:cNvCxnSpPr>
          <p:nvPr/>
        </p:nvCxnSpPr>
        <p:spPr>
          <a:xfrm flipH="1">
            <a:off x="3291393" y="2409417"/>
            <a:ext cx="2644303" cy="1230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6">
            <a:extLst>
              <a:ext uri="{FF2B5EF4-FFF2-40B4-BE49-F238E27FC236}">
                <a16:creationId xmlns:a16="http://schemas.microsoft.com/office/drawing/2014/main" id="{2C9D4F20-ADA0-4C23-A7C1-0CB9E194D3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7400" y="2059007"/>
            <a:ext cx="1843392" cy="13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1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A1BEA-2EC0-45FD-8FD8-05DE3DF8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245"/>
          </a:xfrm>
        </p:spPr>
        <p:txBody>
          <a:bodyPr/>
          <a:lstStyle/>
          <a:p>
            <a:r>
              <a:rPr lang="uk-UA" sz="3200" err="1">
                <a:latin typeface="Calibri"/>
                <a:cs typeface="Calibri"/>
              </a:rPr>
              <a:t>Delegates</a:t>
            </a:r>
            <a:r>
              <a:rPr lang="uk-UA" sz="3200">
                <a:latin typeface="Calibri"/>
                <a:cs typeface="Calibri"/>
              </a:rPr>
              <a:t> / Делегати </a:t>
            </a:r>
            <a:endParaRPr lang="uk-UA" sz="3200"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765CC6-74DC-47B8-8904-DDDCF29D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966"/>
            <a:ext cx="10515600" cy="5373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cs typeface="Calibri" panose="020F0502020204030204"/>
              </a:rPr>
              <a:t>Щоб викликати делегат необхідно використовувати метод </a:t>
            </a:r>
            <a:r>
              <a:rPr lang="uk-UA" sz="2000" err="1">
                <a:cs typeface="Calibri" panose="020F0502020204030204"/>
              </a:rPr>
              <a:t>Invoke</a:t>
            </a:r>
            <a:r>
              <a:rPr lang="uk-UA" sz="2000">
                <a:cs typeface="Calibri" panose="020F0502020204030204"/>
              </a:rPr>
              <a:t>(), або просто (), так само як би ви викликали звичайний метод.</a:t>
            </a:r>
          </a:p>
          <a:p>
            <a:pPr marL="0" indent="0">
              <a:buNone/>
            </a:pPr>
            <a:r>
              <a:rPr lang="uk-UA" sz="2000">
                <a:cs typeface="Calibri" panose="020F0502020204030204"/>
              </a:rPr>
              <a:t>Викликати делегат означає викликати метод, на який цей делегат посилається.</a:t>
            </a:r>
          </a:p>
        </p:txBody>
      </p:sp>
      <p:pic>
        <p:nvPicPr>
          <p:cNvPr id="4" name="Рисунок 4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604B3C40-35DE-419A-B25B-877AD3AD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90" y="2613185"/>
            <a:ext cx="3747654" cy="14238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16159B-675D-4EBD-824F-4DE795C2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68" y="2613444"/>
            <a:ext cx="2994313" cy="340907"/>
          </a:xfrm>
          <a:prstGeom prst="rect">
            <a:avLst/>
          </a:prstGeom>
        </p:spPr>
      </p:pic>
      <p:pic>
        <p:nvPicPr>
          <p:cNvPr id="8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DBD8D2B9-7702-4180-A392-843C77CF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68" y="3565977"/>
            <a:ext cx="2743200" cy="1492501"/>
          </a:xfrm>
          <a:prstGeom prst="rect">
            <a:avLst/>
          </a:prstGeom>
        </p:spPr>
      </p:pic>
      <p:pic>
        <p:nvPicPr>
          <p:cNvPr id="5" name="Рисунок 6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80E6C7F7-C6D3-468E-8528-B7DDE40D3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779" y="4802128"/>
            <a:ext cx="1973094" cy="16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2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80B-3AC8-4E8B-9757-04AE4288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547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+mj-lt"/>
              </a:rPr>
              <a:t>Комбіновані делегати</a:t>
            </a:r>
          </a:p>
        </p:txBody>
      </p:sp>
      <p:pic>
        <p:nvPicPr>
          <p:cNvPr id="5" name="Рисунок 5" descr="Зображення, що містить стіл&#10;&#10;Опис створено автоматично">
            <a:extLst>
              <a:ext uri="{FF2B5EF4-FFF2-40B4-BE49-F238E27FC236}">
                <a16:creationId xmlns:a16="http://schemas.microsoft.com/office/drawing/2014/main" id="{3D47C4B2-195A-49D9-B806-08302E7D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10" y="4401890"/>
            <a:ext cx="2553552" cy="1951995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D793654-7356-4C2F-A3CD-A75967164CFE}"/>
              </a:ext>
            </a:extLst>
          </p:cNvPr>
          <p:cNvSpPr txBox="1">
            <a:spLocks/>
          </p:cNvSpPr>
          <p:nvPr/>
        </p:nvSpPr>
        <p:spPr>
          <a:xfrm>
            <a:off x="838200" y="1002363"/>
            <a:ext cx="10515600" cy="5174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>
                <a:cs typeface="Calibri"/>
              </a:rPr>
              <a:t>Делегат може містити посилання на декілька методів, під час виклику такого делегата, усі методи, на які він посилався, також будуть викликані один за одним.</a:t>
            </a:r>
          </a:p>
          <a:p>
            <a:pPr marL="0" indent="0">
              <a:buNone/>
            </a:pPr>
            <a:r>
              <a:rPr lang="uk-UA" sz="2000">
                <a:cs typeface="Calibri"/>
              </a:rPr>
              <a:t>Для комбінування делегатів можна використовувати оператор "+" або "+=" і відповідно "-" або "-=" для де-комбінуванння.</a:t>
            </a:r>
          </a:p>
        </p:txBody>
      </p:sp>
      <p:pic>
        <p:nvPicPr>
          <p:cNvPr id="8" name="Рисунок 8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21A1A6B8-94B8-4FBE-9A5E-A4723D7D3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541" y="2628439"/>
            <a:ext cx="5010150" cy="1409700"/>
          </a:xfr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CE14EF61-7F1C-45EB-8E6A-902136A1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72" y="4622241"/>
            <a:ext cx="4591454" cy="1731562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ED6C2240-E3A4-4572-BCA2-798A5F895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208" y="2822406"/>
            <a:ext cx="4396902" cy="256633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582B9800-67E4-42F6-9AA4-9E5A641D2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424" y="3183579"/>
            <a:ext cx="2400300" cy="247650"/>
          </a:xfrm>
          <a:prstGeom prst="rect">
            <a:avLst/>
          </a:prstGeom>
        </p:spPr>
      </p:pic>
      <p:pic>
        <p:nvPicPr>
          <p:cNvPr id="4" name="Рисунок 5" descr="Зображення, що містить пляшка, у приміщенні, полиця, будівля&#10;&#10;Опис створено автоматично">
            <a:extLst>
              <a:ext uri="{FF2B5EF4-FFF2-40B4-BE49-F238E27FC236}">
                <a16:creationId xmlns:a16="http://schemas.microsoft.com/office/drawing/2014/main" id="{68A430CB-7CB8-4F2D-A71C-CDBCF63A2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8996" y="4901969"/>
            <a:ext cx="1956882" cy="12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0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D92C7-02BC-4472-BA2C-F0A105CF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498"/>
          </a:xfrm>
        </p:spPr>
        <p:txBody>
          <a:bodyPr/>
          <a:lstStyle/>
          <a:p>
            <a:r>
              <a:rPr lang="uk-UA" sz="3200">
                <a:latin typeface="Calibri"/>
                <a:ea typeface="+mj-lt"/>
                <a:cs typeface="+mj-lt"/>
              </a:rPr>
              <a:t>Anonymous methods / Анонімні методи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7D41EFA-E373-49B2-B1DE-08E5F69E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68"/>
            <a:ext cx="10515600" cy="5005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Анонімні методи - це методи без імені, без класу, як контейнера, які можна використовувати кожен раз, коли очікується метод для делегата. Їх можна використовувати для ініціалізації іменованого делегата або підставити замість типу іменованого делегата в якості параметра методу.</a:t>
            </a:r>
          </a:p>
          <a:p>
            <a:pPr>
              <a:buNone/>
            </a:pPr>
            <a:endParaRPr lang="en-US" sz="2000">
              <a:ea typeface="+mn-lt"/>
              <a:cs typeface="+mn-lt"/>
            </a:endParaRPr>
          </a:p>
          <a:p>
            <a:pPr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uk-UA" sz="200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14B2315-6C50-4F21-B5D3-DE27934B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28" y="3056549"/>
            <a:ext cx="7055795" cy="250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2B1CC1-360D-4615-80D6-FE5BD25F9B07}"/>
              </a:ext>
            </a:extLst>
          </p:cNvPr>
          <p:cNvSpPr txBox="1"/>
          <p:nvPr/>
        </p:nvSpPr>
        <p:spPr>
          <a:xfrm>
            <a:off x="1392677" y="2559996"/>
            <a:ext cx="14137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 b="1" i="1">
                <a:latin typeface="Calibri Light"/>
                <a:cs typeface="Calibri Light"/>
              </a:rPr>
              <a:t>Тип делегат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3AFCE-EFC3-4B87-A8C3-B6AA4D4EBDFC}"/>
              </a:ext>
            </a:extLst>
          </p:cNvPr>
          <p:cNvSpPr txBox="1"/>
          <p:nvPr/>
        </p:nvSpPr>
        <p:spPr>
          <a:xfrm>
            <a:off x="6750994" y="2559994"/>
            <a:ext cx="12840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 b="1" i="1">
                <a:latin typeface="Calibri Light"/>
                <a:cs typeface="Calibri Light"/>
              </a:rPr>
              <a:t>Тіло метода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077E9-1D6E-485E-9360-F507FE4546CD}"/>
              </a:ext>
            </a:extLst>
          </p:cNvPr>
          <p:cNvSpPr txBox="1"/>
          <p:nvPr/>
        </p:nvSpPr>
        <p:spPr>
          <a:xfrm>
            <a:off x="3889442" y="3605719"/>
            <a:ext cx="13164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 b="1" i="1">
                <a:latin typeface="Calibri Light"/>
                <a:cs typeface="Calibri Light"/>
              </a:rPr>
              <a:t>Ключеве слово</a:t>
            </a:r>
          </a:p>
        </p:txBody>
      </p: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6F2A9661-3393-479D-A0A4-C9829EC02BF4}"/>
              </a:ext>
            </a:extLst>
          </p:cNvPr>
          <p:cNvCxnSpPr/>
          <p:nvPr/>
        </p:nvCxnSpPr>
        <p:spPr>
          <a:xfrm>
            <a:off x="2012206" y="2847163"/>
            <a:ext cx="476655" cy="19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217D503E-195B-4B5E-B048-F124677B43A8}"/>
              </a:ext>
            </a:extLst>
          </p:cNvPr>
          <p:cNvCxnSpPr/>
          <p:nvPr/>
        </p:nvCxnSpPr>
        <p:spPr>
          <a:xfrm flipV="1">
            <a:off x="4643741" y="3320779"/>
            <a:ext cx="322634" cy="32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Ліва фігурна дужка 11">
            <a:extLst>
              <a:ext uri="{FF2B5EF4-FFF2-40B4-BE49-F238E27FC236}">
                <a16:creationId xmlns:a16="http://schemas.microsoft.com/office/drawing/2014/main" id="{7C5647C7-0E5F-4E06-8EE9-8BDB33D46015}"/>
              </a:ext>
            </a:extLst>
          </p:cNvPr>
          <p:cNvSpPr/>
          <p:nvPr/>
        </p:nvSpPr>
        <p:spPr>
          <a:xfrm rot="5400000">
            <a:off x="7221060" y="1134690"/>
            <a:ext cx="154021" cy="3583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" name="Рисунок 13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525372AB-E2CC-4CC2-BEE1-9CAC10E5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04" y="4790348"/>
            <a:ext cx="3756497" cy="1670964"/>
          </a:xfrm>
          <a:prstGeom prst="rect">
            <a:avLst/>
          </a:prstGeom>
        </p:spPr>
      </p:pic>
      <p:pic>
        <p:nvPicPr>
          <p:cNvPr id="14" name="Рисунок 14">
            <a:extLst>
              <a:ext uri="{FF2B5EF4-FFF2-40B4-BE49-F238E27FC236}">
                <a16:creationId xmlns:a16="http://schemas.microsoft.com/office/drawing/2014/main" id="{C4B30E4E-2C3F-4A5D-9594-FBF257F7D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932" y="3959158"/>
            <a:ext cx="497733" cy="658239"/>
          </a:xfrm>
          <a:prstGeom prst="rect">
            <a:avLst/>
          </a:prstGeom>
        </p:spPr>
      </p:pic>
      <p:pic>
        <p:nvPicPr>
          <p:cNvPr id="16" name="Рисунок 4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F2D4B5EF-0C4F-468A-9C87-0137E1A3A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692" y="4793802"/>
            <a:ext cx="3747654" cy="1423815"/>
          </a:xfrm>
          <a:prstGeom prst="rect">
            <a:avLst/>
          </a:prstGeom>
        </p:spPr>
      </p:pic>
      <p:pic>
        <p:nvPicPr>
          <p:cNvPr id="9" name="Рисунок 14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7C991B1B-3FA8-42B9-B5EF-D94B02D23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8740" y="209663"/>
            <a:ext cx="667968" cy="9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7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FDB61-21C7-42CC-99AB-37AAD05C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531"/>
          </a:xfrm>
        </p:spPr>
        <p:txBody>
          <a:bodyPr/>
          <a:lstStyle/>
          <a:p>
            <a:r>
              <a:rPr lang="uk-UA" sz="3200" err="1">
                <a:latin typeface="Calibri"/>
                <a:ea typeface="+mj-lt"/>
                <a:cs typeface="+mj-lt"/>
              </a:rPr>
              <a:t>Lambda</a:t>
            </a:r>
            <a:r>
              <a:rPr lang="uk-UA" sz="3200">
                <a:latin typeface="Calibri"/>
                <a:ea typeface="+mj-lt"/>
                <a:cs typeface="+mj-lt"/>
              </a:rPr>
              <a:t> </a:t>
            </a:r>
            <a:r>
              <a:rPr lang="uk-UA" sz="3200" err="1">
                <a:latin typeface="Calibri"/>
                <a:ea typeface="+mj-lt"/>
                <a:cs typeface="+mj-lt"/>
              </a:rPr>
              <a:t>expression</a:t>
            </a:r>
            <a:r>
              <a:rPr lang="uk-UA" sz="3200">
                <a:latin typeface="Calibri"/>
                <a:ea typeface="+mj-lt"/>
                <a:cs typeface="+mj-lt"/>
              </a:rPr>
              <a:t> / Лямбда вираз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2A8482E-3C1B-4F36-AFB5-E95D5F06F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003"/>
            <a:ext cx="10515600" cy="4925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Лямбда вираз - це анонімний метод, який можна використовувати кожен раз, коли очікується метод для делегата. Їх можна використовувати для ініціалізації іменованого делегата або підставити замість типу іменованого делегата в якості параметра методу.</a:t>
            </a:r>
          </a:p>
          <a:p>
            <a:pPr marL="0" indent="0">
              <a:buNone/>
            </a:pPr>
            <a:endParaRPr lang="uk-UA" sz="2000">
              <a:cs typeface="Calibri"/>
            </a:endParaRPr>
          </a:p>
        </p:txBody>
      </p:sp>
      <p:pic>
        <p:nvPicPr>
          <p:cNvPr id="5" name="Рисунок 7">
            <a:extLst>
              <a:ext uri="{FF2B5EF4-FFF2-40B4-BE49-F238E27FC236}">
                <a16:creationId xmlns:a16="http://schemas.microsoft.com/office/drawing/2014/main" id="{83AD7B7F-28CD-4CB0-845D-12F80987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503197"/>
            <a:ext cx="3213370" cy="394731"/>
          </a:xfrm>
          <a:prstGeom prst="rect">
            <a:avLst/>
          </a:prstGeom>
        </p:spPr>
      </p:pic>
      <p:pic>
        <p:nvPicPr>
          <p:cNvPr id="8" name="Рисунок 8" descr="Зображення, що містить ніж&#10;&#10;Опис створено автоматично">
            <a:extLst>
              <a:ext uri="{FF2B5EF4-FFF2-40B4-BE49-F238E27FC236}">
                <a16:creationId xmlns:a16="http://schemas.microsoft.com/office/drawing/2014/main" id="{33FF0740-5C59-425D-B107-6BC090802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05" y="3407339"/>
            <a:ext cx="4713049" cy="975555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F12F7776-7823-44CF-B9B3-9328C9F7F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378" y="5288785"/>
            <a:ext cx="5134583" cy="390365"/>
          </a:xfrm>
          <a:prstGeom prst="rect">
            <a:avLst/>
          </a:prstGeom>
        </p:spPr>
      </p:pic>
      <p:pic>
        <p:nvPicPr>
          <p:cNvPr id="11" name="Рисунок 14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4F71B597-5C34-4A9C-B7DD-722506764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803" y="4332051"/>
            <a:ext cx="497733" cy="6582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B0F36-3D61-4E07-98A0-5C2DAA846E49}"/>
              </a:ext>
            </a:extLst>
          </p:cNvPr>
          <p:cNvSpPr txBox="1"/>
          <p:nvPr/>
        </p:nvSpPr>
        <p:spPr>
          <a:xfrm>
            <a:off x="2543782" y="2957207"/>
            <a:ext cx="13975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b="1" i="1">
                <a:latin typeface="Calibri Light"/>
                <a:cs typeface="Calibri Light"/>
              </a:rPr>
              <a:t>Лямбда оператор</a:t>
            </a:r>
            <a:endParaRPr lang="uk-UA" sz="1200" b="1" i="1">
              <a:latin typeface="Calibri Light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9AA84-1E9E-4F30-9C5B-5C92E0120B92}"/>
              </a:ext>
            </a:extLst>
          </p:cNvPr>
          <p:cNvSpPr txBox="1"/>
          <p:nvPr/>
        </p:nvSpPr>
        <p:spPr>
          <a:xfrm>
            <a:off x="3249037" y="4027249"/>
            <a:ext cx="10327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b="1" i="1">
                <a:latin typeface="Calibri Light"/>
                <a:cs typeface="Calibri Light"/>
              </a:rPr>
              <a:t>Тіло метода</a:t>
            </a:r>
          </a:p>
        </p:txBody>
      </p: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D3DCCE9F-B3C6-406F-9F33-EDD38C3C8A87}"/>
              </a:ext>
            </a:extLst>
          </p:cNvPr>
          <p:cNvCxnSpPr/>
          <p:nvPr/>
        </p:nvCxnSpPr>
        <p:spPr>
          <a:xfrm>
            <a:off x="3155206" y="3203844"/>
            <a:ext cx="128080" cy="37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Ліва фігурна дужка 14">
            <a:extLst>
              <a:ext uri="{FF2B5EF4-FFF2-40B4-BE49-F238E27FC236}">
                <a16:creationId xmlns:a16="http://schemas.microsoft.com/office/drawing/2014/main" id="{E34BD762-78D7-41E3-BBE2-5E58BFFBD40F}"/>
              </a:ext>
            </a:extLst>
          </p:cNvPr>
          <p:cNvSpPr/>
          <p:nvPr/>
        </p:nvSpPr>
        <p:spPr>
          <a:xfrm rot="-5400000">
            <a:off x="3645131" y="3646654"/>
            <a:ext cx="145915" cy="5188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7B517-D685-44E6-92C5-93146CBF9CE6}"/>
              </a:ext>
            </a:extLst>
          </p:cNvPr>
          <p:cNvSpPr txBox="1"/>
          <p:nvPr/>
        </p:nvSpPr>
        <p:spPr>
          <a:xfrm>
            <a:off x="1230548" y="4059675"/>
            <a:ext cx="15596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b="1" i="1">
                <a:latin typeface="Calibri Light"/>
                <a:cs typeface="Calibri Light"/>
              </a:rPr>
              <a:t>Пераметр метода</a:t>
            </a:r>
          </a:p>
        </p:txBody>
      </p:sp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id="{9FF8F168-D598-4FCB-87A8-42D6ED3B6B2E}"/>
              </a:ext>
            </a:extLst>
          </p:cNvPr>
          <p:cNvCxnSpPr/>
          <p:nvPr/>
        </p:nvCxnSpPr>
        <p:spPr>
          <a:xfrm flipV="1">
            <a:off x="2054765" y="3804121"/>
            <a:ext cx="971143" cy="29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8">
            <a:extLst>
              <a:ext uri="{FF2B5EF4-FFF2-40B4-BE49-F238E27FC236}">
                <a16:creationId xmlns:a16="http://schemas.microsoft.com/office/drawing/2014/main" id="{CADBD21D-59C3-4BEB-AE17-A382F2E65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528" y="2442871"/>
            <a:ext cx="3343073" cy="375300"/>
          </a:xfrm>
          <a:prstGeom prst="rect">
            <a:avLst/>
          </a:prstGeom>
        </p:spPr>
      </p:pic>
      <p:pic>
        <p:nvPicPr>
          <p:cNvPr id="4" name="Рисунок 5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14D8BD79-94B2-47F6-BBDA-9E9BFF098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485" y="4471707"/>
            <a:ext cx="1511030" cy="17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7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Тема Office</vt:lpstr>
      <vt:lpstr>Презентація PowerPoint</vt:lpstr>
      <vt:lpstr>Delegates / Делегати </vt:lpstr>
      <vt:lpstr>Створення екземпляра делегата</vt:lpstr>
      <vt:lpstr>Що означає, що метод збігається із сигнатурою делегата ?</vt:lpstr>
      <vt:lpstr>Delegates / Делегати </vt:lpstr>
      <vt:lpstr>Delegates / Делегати </vt:lpstr>
      <vt:lpstr>Комбіновані делегати</vt:lpstr>
      <vt:lpstr>Anonymous methods / Анонімні методи</vt:lpstr>
      <vt:lpstr>Lambda expression / Лямбда вираз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revision>2</cp:revision>
  <dcterms:created xsi:type="dcterms:W3CDTF">2020-07-19T18:15:38Z</dcterms:created>
  <dcterms:modified xsi:type="dcterms:W3CDTF">2020-09-29T21:17:37Z</dcterms:modified>
</cp:coreProperties>
</file>