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3" r:id="rId9"/>
    <p:sldId id="272" r:id="rId10"/>
    <p:sldId id="265" r:id="rId11"/>
    <p:sldId id="271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F1C38-7A66-4A3D-B8CA-72523D8F6C6F}" v="961" dt="2020-09-30T17:55:22.751"/>
    <p1510:client id="{E221F5D5-D501-48AD-BC3A-BEAED0C0A66F}" v="2216" dt="2020-09-27T15:25:09.473"/>
    <p1510:client id="{E28E4A11-3CE8-4906-9147-020AE60780D1}" v="482" dt="2020-07-20T16:31:18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object.referenceequals?view=netcore-3.1#System_Object_ReferenceEquals_System_Object_System_Object_" TargetMode="External"/><Relationship Id="rId3" Type="http://schemas.openxmlformats.org/officeDocument/2006/relationships/hyperlink" Target="https://docs.microsoft.com/en-us/dotnet/api/system.object.equals?view=netcore-3.1#System_Object_Equals_System_Object_System_Object_" TargetMode="External"/><Relationship Id="rId7" Type="http://schemas.openxmlformats.org/officeDocument/2006/relationships/hyperlink" Target="https://docs.microsoft.com/en-us/dotnet/api/system.object.memberwiseclone?view=netcore-3.1#System_Object_MemberwiseClone" TargetMode="External"/><Relationship Id="rId2" Type="http://schemas.openxmlformats.org/officeDocument/2006/relationships/hyperlink" Target="https://docs.microsoft.com/en-us/dotnet/api/system.object.equals?view=netcore-3.1#System_Object_Equals_System_Object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object.gettype?view=netcore-3.1#System_Object_GetType" TargetMode="External"/><Relationship Id="rId5" Type="http://schemas.openxmlformats.org/officeDocument/2006/relationships/hyperlink" Target="https://docs.microsoft.com/en-us/dotnet/api/system.object.gethashcode?view=netcore-3.1#System_Object_GetHashCode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microsoft.com/en-us/dotnet/api/system.object.finalize?view=netcore-3.1#System_Object_Finalize" TargetMode="External"/><Relationship Id="rId9" Type="http://schemas.openxmlformats.org/officeDocument/2006/relationships/hyperlink" Target="https://docs.microsoft.com/en-us/dotnet/api/system.object.tostring?view=netcore-3.1#System_Object_ToSt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AA21D23-572B-4776-BE3D-E6BB9BA1E777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6099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Універсальні шаблони</a:t>
            </a:r>
            <a:endParaRPr lang="uk-UA" dirty="0">
              <a:cs typeface="Calibri" panose="020F0502020204030204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C9938172-CEEA-4D81-8360-EA09FF1DD0D7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Generics</a:t>
            </a:r>
            <a:r>
              <a:rPr lang="uk-UA" sz="3200" dirty="0">
                <a:ea typeface="+mn-lt"/>
                <a:cs typeface="+mn-lt"/>
              </a:rPr>
              <a:t> </a:t>
            </a:r>
            <a:endParaRPr lang="uk-UA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BC6A7B9-C48D-4910-921F-A926F0524F26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67B25-477D-4E77-AD01-1939432D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531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Операція поглинання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4EA4F-F0F3-4857-969C-4C55A172E7DC}"/>
              </a:ext>
            </a:extLst>
          </p:cNvPr>
          <p:cNvSpPr txBox="1"/>
          <p:nvPr/>
        </p:nvSpPr>
        <p:spPr>
          <a:xfrm>
            <a:off x="839449" y="1169552"/>
            <a:ext cx="105131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Оператор</a:t>
            </a:r>
            <a:r>
              <a:rPr lang="en-US" sz="2000" dirty="0"/>
              <a:t> </a:t>
            </a:r>
            <a:r>
              <a:rPr lang="en-US" sz="2000" b="1" dirty="0"/>
              <a:t>?? </a:t>
            </a:r>
            <a:r>
              <a:rPr lang="en-US" sz="2000" dirty="0" err="1"/>
              <a:t>повертає</a:t>
            </a:r>
            <a:r>
              <a:rPr lang="en-US" sz="2000" dirty="0"/>
              <a:t> </a:t>
            </a:r>
            <a:r>
              <a:rPr lang="en-US" sz="2000" dirty="0" err="1"/>
              <a:t>лівий</a:t>
            </a:r>
            <a:r>
              <a:rPr lang="en-US" sz="2000" dirty="0"/>
              <a:t> </a:t>
            </a:r>
            <a:r>
              <a:rPr lang="en-US" sz="2000" dirty="0" err="1"/>
              <a:t>операнд</a:t>
            </a:r>
            <a:r>
              <a:rPr lang="en-US" sz="2000" dirty="0"/>
              <a:t>, </a:t>
            </a:r>
            <a:r>
              <a:rPr lang="en-US" sz="2000" dirty="0" err="1"/>
              <a:t>якщо</a:t>
            </a:r>
            <a:r>
              <a:rPr lang="en-US" sz="2000" dirty="0"/>
              <a:t> </a:t>
            </a:r>
            <a:r>
              <a:rPr lang="en-US" sz="2000" dirty="0" err="1"/>
              <a:t>він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null </a:t>
            </a:r>
            <a:r>
              <a:rPr lang="en-US" sz="2000" dirty="0"/>
              <a:t>і </a:t>
            </a:r>
            <a:r>
              <a:rPr lang="en-US" sz="2000" dirty="0" err="1"/>
              <a:t>правий</a:t>
            </a:r>
            <a:r>
              <a:rPr lang="en-US" sz="2000" dirty="0"/>
              <a:t> </a:t>
            </a:r>
            <a:r>
              <a:rPr lang="en-US" sz="2000" dirty="0" err="1"/>
              <a:t>операнд</a:t>
            </a:r>
            <a:r>
              <a:rPr lang="en-US" sz="2000" dirty="0"/>
              <a:t>, </a:t>
            </a:r>
            <a:r>
              <a:rPr lang="en-US" sz="2000" dirty="0" err="1"/>
              <a:t>якщо</a:t>
            </a:r>
            <a:r>
              <a:rPr lang="en-US" sz="2000" dirty="0"/>
              <a:t> </a:t>
            </a:r>
            <a:r>
              <a:rPr lang="en-US" sz="2000" dirty="0" err="1"/>
              <a:t>лівий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null</a:t>
            </a:r>
            <a:r>
              <a:rPr lang="en-US" sz="2000" dirty="0"/>
              <a:t>.</a:t>
            </a:r>
            <a:endParaRPr lang="uk-UA" sz="2000">
              <a:cs typeface="Calibri"/>
            </a:endParaRPr>
          </a:p>
        </p:txBody>
      </p:sp>
      <p:pic>
        <p:nvPicPr>
          <p:cNvPr id="6" name="Рисунок 6" descr="Зображення, що містить годинник&#10;&#10;Опис створено автоматично">
            <a:extLst>
              <a:ext uri="{FF2B5EF4-FFF2-40B4-BE49-F238E27FC236}">
                <a16:creationId xmlns:a16="http://schemas.microsoft.com/office/drawing/2014/main" id="{0E35D37E-DCBE-48A7-8D6D-EF9D8F34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13" y="5174141"/>
            <a:ext cx="1770435" cy="1170887"/>
          </a:xfrm>
          <a:prstGeom prst="rect">
            <a:avLst/>
          </a:prstGeom>
        </p:spPr>
      </p:pic>
      <p:pic>
        <p:nvPicPr>
          <p:cNvPr id="7" name="Рисунок 7" descr="Зображення, що містить карта&#10;&#10;Опис створено автоматично">
            <a:extLst>
              <a:ext uri="{FF2B5EF4-FFF2-40B4-BE49-F238E27FC236}">
                <a16:creationId xmlns:a16="http://schemas.microsoft.com/office/drawing/2014/main" id="{F622A197-9073-4CD2-9E2C-81892A21B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443" y="5172841"/>
            <a:ext cx="1770435" cy="1173489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, будівля, зелений, пташка&#10;&#10;Опис створено автоматично">
            <a:extLst>
              <a:ext uri="{FF2B5EF4-FFF2-40B4-BE49-F238E27FC236}">
                <a16:creationId xmlns:a16="http://schemas.microsoft.com/office/drawing/2014/main" id="{57B93967-3095-4C22-8132-84EA5C56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271" y="5174642"/>
            <a:ext cx="1770435" cy="1169886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0741FCB-2E01-4141-B842-AD8AD94F3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26" y="184201"/>
            <a:ext cx="1932562" cy="871874"/>
          </a:xfrm>
          <a:prstGeom prst="rect">
            <a:avLst/>
          </a:prstGeom>
        </p:spPr>
      </p:pic>
      <p:pic>
        <p:nvPicPr>
          <p:cNvPr id="12" name="Рисунок 12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71AC6AE-B742-47A9-95B0-3E1F09F7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9719" y="2238461"/>
            <a:ext cx="2803390" cy="2942009"/>
          </a:xfrm>
        </p:spPr>
      </p:pic>
    </p:spTree>
    <p:extLst>
      <p:ext uri="{BB962C8B-B14F-4D97-AF65-F5344CB8AC3E}">
        <p14:creationId xmlns:p14="http://schemas.microsoft.com/office/powerpoint/2010/main" val="113625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74A537-34DC-4FA7-B94B-382506597B8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2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cs typeface="Calibri"/>
              </a:rPr>
              <a:t>Приклади / 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cs typeface="Calibri"/>
            </a:endParaRPr>
          </a:p>
        </p:txBody>
      </p:sp>
      <p:pic>
        <p:nvPicPr>
          <p:cNvPr id="6" name="Рисунок 6" descr="Зображення, що містить текст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6A11B4A5-3443-4006-8F07-92836117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2815510"/>
            <a:ext cx="4737370" cy="18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A76B28-646C-4CDE-934B-5051C15F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060"/>
            <a:ext cx="10515600" cy="6223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400" dirty="0" err="1">
                <a:latin typeface="Calibri Light"/>
                <a:cs typeface="Calibri Light"/>
              </a:rPr>
              <a:t>Tasks</a:t>
            </a:r>
            <a:endParaRPr lang="en-US" sz="1400" dirty="0" err="1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Task1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Використовуючи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Visual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Studio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проект за шаблоном </a:t>
            </a:r>
            <a:r>
              <a:rPr lang="ru" sz="1400" dirty="0" err="1">
                <a:latin typeface="Calibri Light"/>
                <a:cs typeface="Calibri Light"/>
              </a:rPr>
              <a:t>Console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Application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назвіть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Lesson019_Task1.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клас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MyStack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буде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представляти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колекцію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типу LIFO. Даний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клас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має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мати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можливість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зберігати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різні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типи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даних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 але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лише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один для одного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екземпляру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методи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Push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Pop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Clear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Contains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також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властивість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Count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яка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повертає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кількість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елементів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400" dirty="0"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cs typeface="Calibri Light"/>
              </a:rPr>
              <a:t>Task2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Використовуючи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Visual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Studio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проект за шаблоном </a:t>
            </a:r>
            <a:r>
              <a:rPr lang="ru" sz="1400" dirty="0" err="1">
                <a:latin typeface="Calibri Light"/>
                <a:cs typeface="Calibri Light"/>
              </a:rPr>
              <a:t>Console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Application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назвіть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його</a:t>
            </a:r>
            <a:r>
              <a:rPr lang="ru" sz="1400" dirty="0">
                <a:latin typeface="Calibri Light"/>
                <a:cs typeface="Calibri Light"/>
              </a:rPr>
              <a:t> Lesson019_Task2.</a:t>
            </a:r>
            <a:endParaRPr lang="ru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MyQueue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який</a:t>
            </a:r>
            <a:r>
              <a:rPr lang="ru" sz="1400" dirty="0">
                <a:latin typeface="Calibri Light"/>
                <a:cs typeface="Calibri Light"/>
              </a:rPr>
              <a:t> буде </a:t>
            </a:r>
            <a:r>
              <a:rPr lang="ru" sz="1400" dirty="0" err="1">
                <a:latin typeface="Calibri Light"/>
                <a:cs typeface="Calibri Light"/>
              </a:rPr>
              <a:t>представляти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колекцію</a:t>
            </a:r>
            <a:r>
              <a:rPr lang="ru" sz="1400" dirty="0">
                <a:latin typeface="Calibri Light"/>
                <a:cs typeface="Calibri Light"/>
              </a:rPr>
              <a:t> типу LILO. Даний </a:t>
            </a:r>
            <a:r>
              <a:rPr lang="ru" sz="1400" dirty="0" err="1">
                <a:latin typeface="Calibri Light"/>
                <a:cs typeface="Calibri Light"/>
              </a:rPr>
              <a:t>клас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має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можливість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зберігати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різні</a:t>
            </a:r>
            <a:r>
              <a:rPr lang="ru" sz="1400" dirty="0">
                <a:latin typeface="Calibri Light"/>
                <a:cs typeface="Calibri Light"/>
              </a:rPr>
              <a:t> типи </a:t>
            </a:r>
            <a:r>
              <a:rPr lang="ru" sz="1400" dirty="0" err="1">
                <a:latin typeface="Calibri Light"/>
                <a:cs typeface="Calibri Light"/>
              </a:rPr>
              <a:t>даних</a:t>
            </a:r>
            <a:r>
              <a:rPr lang="ru" sz="1400" dirty="0">
                <a:latin typeface="Calibri Light"/>
                <a:cs typeface="Calibri Light"/>
              </a:rPr>
              <a:t>, але </a:t>
            </a:r>
            <a:r>
              <a:rPr lang="ru" sz="1400" dirty="0" err="1">
                <a:latin typeface="Calibri Light"/>
                <a:cs typeface="Calibri Light"/>
              </a:rPr>
              <a:t>лише</a:t>
            </a:r>
            <a:r>
              <a:rPr lang="ru" sz="1400" dirty="0">
                <a:latin typeface="Calibri Light"/>
                <a:cs typeface="Calibri Light"/>
              </a:rPr>
              <a:t> один для одного </a:t>
            </a:r>
            <a:r>
              <a:rPr lang="ru" sz="1400" dirty="0" err="1">
                <a:latin typeface="Calibri Light"/>
                <a:cs typeface="Calibri Light"/>
              </a:rPr>
              <a:t>екземпляру</a:t>
            </a:r>
            <a:r>
              <a:rPr lang="ru" sz="1400" dirty="0">
                <a:latin typeface="Calibri Light"/>
                <a:cs typeface="Calibri Light"/>
              </a:rPr>
              <a:t>. </a:t>
            </a:r>
            <a:r>
              <a:rPr lang="ru" sz="1400" dirty="0" err="1">
                <a:latin typeface="Calibri Light"/>
                <a:cs typeface="Calibri Light"/>
              </a:rPr>
              <a:t>Створіть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методи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Enqueue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De</a:t>
            </a:r>
            <a:r>
              <a:rPr lang="ru" sz="1400" dirty="0" err="1">
                <a:latin typeface="Calibri Light"/>
                <a:ea typeface="+mn-lt"/>
                <a:cs typeface="+mn-lt"/>
              </a:rPr>
              <a:t>nqueue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Clear</a:t>
            </a:r>
            <a:r>
              <a:rPr lang="ru" sz="1400" dirty="0">
                <a:latin typeface="Calibri Light"/>
                <a:cs typeface="Calibri Light"/>
              </a:rPr>
              <a:t>, </a:t>
            </a:r>
            <a:r>
              <a:rPr lang="ru" sz="1400" dirty="0" err="1">
                <a:latin typeface="Calibri Light"/>
                <a:cs typeface="Calibri Light"/>
              </a:rPr>
              <a:t>Contains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також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властивість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Count</a:t>
            </a:r>
            <a:r>
              <a:rPr lang="ru" sz="1400" dirty="0">
                <a:latin typeface="Calibri Light"/>
                <a:cs typeface="Calibri Light"/>
              </a:rPr>
              <a:t> яка </a:t>
            </a:r>
            <a:r>
              <a:rPr lang="ru" sz="1400" dirty="0" err="1">
                <a:latin typeface="Calibri Light"/>
                <a:cs typeface="Calibri Light"/>
              </a:rPr>
              <a:t>повертає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кількість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елементів</a:t>
            </a:r>
            <a:r>
              <a:rPr lang="ru" sz="1400" dirty="0">
                <a:latin typeface="Calibri Light"/>
                <a:cs typeface="Calibri Light"/>
              </a:rPr>
              <a:t>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ru" sz="1400" dirty="0">
              <a:latin typeface="Calibri Light"/>
              <a:ea typeface="+mn-l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r>
              <a:rPr lang="uk-UA" sz="1400" dirty="0">
                <a:latin typeface="Calibri Light"/>
                <a:ea typeface="+mn-lt"/>
                <a:cs typeface="Calibri Light"/>
              </a:rPr>
              <a:t>Task3</a:t>
            </a:r>
            <a:endParaRPr lang="ru" sz="14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400" dirty="0" err="1">
                <a:latin typeface="Calibri Light"/>
                <a:ea typeface="+mn-lt"/>
                <a:cs typeface="Calibri Light"/>
              </a:rPr>
              <a:t>Використовуючи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Visual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Studio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проект за шаблоном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Console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Application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назвіть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400" dirty="0" err="1">
                <a:latin typeface="Calibri Light"/>
                <a:ea typeface="+mn-lt"/>
                <a:cs typeface="Calibri Light"/>
              </a:rPr>
              <a:t>його</a:t>
            </a:r>
            <a:r>
              <a:rPr lang="ru" sz="1400" dirty="0">
                <a:latin typeface="Calibri Light"/>
                <a:ea typeface="+mn-lt"/>
                <a:cs typeface="Calibri Light"/>
              </a:rPr>
              <a:t> Lesson019_Task3.</a:t>
            </a:r>
            <a:endParaRPr lang="ru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400" dirty="0">
                <a:latin typeface="Calibri Light"/>
                <a:cs typeface="Calibri Light"/>
              </a:rPr>
              <a:t>До </a:t>
            </a:r>
            <a:r>
              <a:rPr lang="ru" sz="1400" dirty="0" err="1">
                <a:latin typeface="Calibri Light"/>
                <a:cs typeface="Calibri Light"/>
              </a:rPr>
              <a:t>попередніх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завдань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додайти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методи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bool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TryConvertTo</a:t>
            </a:r>
            <a:r>
              <a:rPr lang="ru" sz="1400" dirty="0">
                <a:latin typeface="Calibri Light"/>
                <a:cs typeface="Calibri Light"/>
              </a:rPr>
              <a:t>&lt;U&gt;(</a:t>
            </a:r>
            <a:r>
              <a:rPr lang="ru" sz="1400" dirty="0" err="1">
                <a:latin typeface="Calibri Light"/>
                <a:cs typeface="Calibri Light"/>
              </a:rPr>
              <a:t>out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MyStack</a:t>
            </a:r>
            <a:r>
              <a:rPr lang="ru" sz="1400" dirty="0">
                <a:latin typeface="Calibri Light"/>
                <a:cs typeface="Calibri Light"/>
              </a:rPr>
              <a:t>&lt;U&gt; </a:t>
            </a:r>
            <a:r>
              <a:rPr lang="ru" sz="1400" dirty="0" err="1">
                <a:latin typeface="Calibri Light"/>
                <a:cs typeface="Calibri Light"/>
              </a:rPr>
              <a:t>stack</a:t>
            </a:r>
            <a:r>
              <a:rPr lang="ru" sz="1400" dirty="0">
                <a:latin typeface="Calibri Light"/>
                <a:cs typeface="Calibri Light"/>
              </a:rPr>
              <a:t>) і  </a:t>
            </a:r>
            <a:r>
              <a:rPr lang="ru" sz="1400" dirty="0" err="1">
                <a:latin typeface="Calibri Light"/>
                <a:cs typeface="Calibri Light"/>
              </a:rPr>
              <a:t>bool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TryConvertTo</a:t>
            </a:r>
            <a:r>
              <a:rPr lang="ru" sz="1400" dirty="0">
                <a:latin typeface="Calibri Light"/>
                <a:cs typeface="Calibri Light"/>
              </a:rPr>
              <a:t>&lt;U&gt;(</a:t>
            </a:r>
            <a:r>
              <a:rPr lang="ru" sz="1400" dirty="0" err="1">
                <a:latin typeface="Calibri Light"/>
                <a:cs typeface="Calibri Light"/>
              </a:rPr>
              <a:t>out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MyQueue</a:t>
            </a:r>
            <a:r>
              <a:rPr lang="ru" sz="1400" dirty="0">
                <a:latin typeface="Calibri Light"/>
                <a:cs typeface="Calibri Light"/>
              </a:rPr>
              <a:t>&lt;U&gt; </a:t>
            </a:r>
            <a:r>
              <a:rPr lang="ru" sz="1400" dirty="0" err="1">
                <a:latin typeface="Calibri Light"/>
                <a:cs typeface="Calibri Light"/>
              </a:rPr>
              <a:t>queue</a:t>
            </a:r>
            <a:r>
              <a:rPr lang="ru" sz="1400" dirty="0">
                <a:latin typeface="Calibri Light"/>
                <a:cs typeface="Calibri Light"/>
              </a:rPr>
              <a:t>), </a:t>
            </a:r>
            <a:r>
              <a:rPr lang="ru" sz="1400" dirty="0" err="1">
                <a:latin typeface="Calibri Light"/>
                <a:cs typeface="Calibri Light"/>
              </a:rPr>
              <a:t>які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відповідно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будуть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пробувати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конвертувати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усі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дані</a:t>
            </a:r>
            <a:r>
              <a:rPr lang="ru" sz="1400" dirty="0">
                <a:latin typeface="Calibri Light"/>
                <a:cs typeface="Calibri Light"/>
              </a:rPr>
              <a:t> </a:t>
            </a:r>
            <a:r>
              <a:rPr lang="ru" sz="1400" dirty="0" err="1">
                <a:latin typeface="Calibri Light"/>
                <a:cs typeface="Calibri Light"/>
              </a:rPr>
              <a:t>типів</a:t>
            </a:r>
            <a:r>
              <a:rPr lang="ru" sz="1400" dirty="0">
                <a:latin typeface="Calibri Light"/>
                <a:cs typeface="Calibri Light"/>
              </a:rPr>
              <a:t> у заданий тип і </a:t>
            </a:r>
            <a:r>
              <a:rPr lang="ru" sz="1400" dirty="0" err="1">
                <a:latin typeface="Calibri Light"/>
                <a:cs typeface="Calibri Light"/>
              </a:rPr>
              <a:t>повертати</a:t>
            </a:r>
            <a:r>
              <a:rPr lang="ru" sz="1400" dirty="0">
                <a:latin typeface="Calibri Light"/>
                <a:cs typeface="Calibri Light"/>
              </a:rPr>
              <a:t> у </a:t>
            </a:r>
            <a:r>
              <a:rPr lang="ru" sz="1400" dirty="0" err="1">
                <a:latin typeface="Calibri Light"/>
                <a:cs typeface="Calibri Light"/>
              </a:rPr>
              <a:t>out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параметрі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якщо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перетворення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можливе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повертається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true</a:t>
            </a:r>
            <a:r>
              <a:rPr lang="ru" sz="1400" dirty="0">
                <a:latin typeface="Calibri Light"/>
                <a:cs typeface="Calibri Light"/>
              </a:rPr>
              <a:t>, </a:t>
            </a:r>
            <a:r>
              <a:rPr lang="ru" sz="1400" dirty="0" err="1">
                <a:latin typeface="Calibri Light"/>
                <a:cs typeface="Calibri Light"/>
              </a:rPr>
              <a:t>якщо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ні</a:t>
            </a:r>
            <a:r>
              <a:rPr lang="ru" sz="1400" dirty="0">
                <a:latin typeface="Calibri Light"/>
                <a:cs typeface="Calibri Light"/>
              </a:rPr>
              <a:t> </a:t>
            </a:r>
            <a:r>
              <a:rPr lang="ru" sz="1400" dirty="0" err="1">
                <a:latin typeface="Calibri Light"/>
                <a:cs typeface="Calibri Light"/>
              </a:rPr>
              <a:t>false</a:t>
            </a:r>
            <a:r>
              <a:rPr lang="ru" sz="1400" dirty="0">
                <a:latin typeface="Calibri Light"/>
                <a:cs typeface="Calibri Light"/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400" dirty="0"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endParaRPr lang="ru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ru" sz="14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cs typeface="Calibri" panose="020F0502020204030204"/>
            </a:endParaRPr>
          </a:p>
          <a:p>
            <a:pPr marL="0" indent="0">
              <a:buNone/>
            </a:pPr>
            <a:endParaRPr lang="uk-UA" sz="1400" dirty="0">
              <a:cs typeface="Calibri" panose="020F0502020204030204"/>
            </a:endParaRPr>
          </a:p>
          <a:p>
            <a:pPr marL="0" indent="0">
              <a:buNone/>
            </a:pPr>
            <a:endParaRPr lang="uk-UA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76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F72-E370-43F2-91FB-CA82D231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351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Класс System.Object і його методи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2B27AB7-0F9E-4C30-893A-9683D697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094"/>
            <a:ext cx="10515600" cy="5153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Усі класи, інтерфейси, структури, enum та делегати в .NET, навіть ті, які ми самі створюємо, а </a:t>
            </a:r>
            <a:r>
              <a:rPr lang="uk-UA" sz="2000">
                <a:ea typeface="+mn-lt"/>
                <a:cs typeface="+mn-lt"/>
              </a:rPr>
              <a:t>також існуючі типи, такі як System.Int32, є неявно похідними від класу Object.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Навіть якщо ми явно не вказуємо клас Object у якості базового, за замовчуванням усі типи </a:t>
            </a:r>
            <a:r>
              <a:rPr lang="uk-UA" sz="2000">
                <a:ea typeface="+mn-lt"/>
                <a:cs typeface="+mn-lt"/>
              </a:rPr>
              <a:t>неявно його наслідують. Тому всі типи та класи можуть реалізовувати і викликати ті методи, які визначені в класі System.Object.</a:t>
            </a:r>
            <a:endParaRPr lang="uk-UA">
              <a:ea typeface="+mn-lt"/>
              <a:cs typeface="+mn-lt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254A061-572B-44C7-AE12-1AB1A8A3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08" y="3057930"/>
            <a:ext cx="2619375" cy="2914650"/>
          </a:xfrm>
          <a:prstGeom prst="rect">
            <a:avLst/>
          </a:prstGeom>
        </p:spPr>
      </p:pic>
      <p:pic>
        <p:nvPicPr>
          <p:cNvPr id="4" name="Рисунок 5" descr="Зображення, що містить кімната, стіл, малювання&#10;&#10;Опис створено автоматично">
            <a:extLst>
              <a:ext uri="{FF2B5EF4-FFF2-40B4-BE49-F238E27FC236}">
                <a16:creationId xmlns:a16="http://schemas.microsoft.com/office/drawing/2014/main" id="{03A9BF83-AD74-4353-AC47-6E814C43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195" y="5155760"/>
            <a:ext cx="1983632" cy="12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3D510-3767-489D-9D3F-08BF1FD3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67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Класс System.Object і йогоего методи</a:t>
            </a:r>
            <a:endParaRPr lang="uk-UA" sz="3200">
              <a:ea typeface="+mj-lt"/>
              <a:cs typeface="+mj-lt"/>
            </a:endParaRPr>
          </a:p>
        </p:txBody>
      </p:sp>
      <p:graphicFrame>
        <p:nvGraphicFramePr>
          <p:cNvPr id="5" name="Місце для вмісту 4">
            <a:extLst>
              <a:ext uri="{FF2B5EF4-FFF2-40B4-BE49-F238E27FC236}">
                <a16:creationId xmlns:a16="http://schemas.microsoft.com/office/drawing/2014/main" id="{77F51B7F-4DA7-4DC3-A372-1F5929E1A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84809"/>
              </p:ext>
            </p:extLst>
          </p:nvPr>
        </p:nvGraphicFramePr>
        <p:xfrm>
          <a:off x="834957" y="1767191"/>
          <a:ext cx="10515598" cy="416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147">
                  <a:extLst>
                    <a:ext uri="{9D8B030D-6E8A-4147-A177-3AD203B41FA5}">
                      <a16:colId xmlns:a16="http://schemas.microsoft.com/office/drawing/2014/main" val="2455994695"/>
                    </a:ext>
                  </a:extLst>
                </a:gridCol>
                <a:gridCol w="7045451">
                  <a:extLst>
                    <a:ext uri="{9D8B030D-6E8A-4147-A177-3AD203B41FA5}">
                      <a16:colId xmlns:a16="http://schemas.microsoft.com/office/drawing/2014/main" val="3034287713"/>
                    </a:ext>
                  </a:extLst>
                </a:gridCol>
              </a:tblGrid>
              <a:tr h="41585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af-ZA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af-ZA" sz="1800" b="0" i="0" u="none" strike="noStrike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95463"/>
                  </a:ext>
                </a:extLst>
              </a:tr>
              <a:tr h="3647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Equals(Object)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Визначає, чи дорівнює вказаний об’єкт поточному об’єкту.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9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Equals(Object, Object)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Визначає, чи вважаються вказані екземпляри об'єкта рівними.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1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Finalize()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Дозволяє об’єкту спробувати звільнити ресурси та виконати інші операції очищення, перш ніж він буде видалений за допомогою збору сміття.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GetHashCode()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Служить хеш-функцією за замовчуванням.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6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GetType()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Отримує тип поточного екземпляра.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7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MemberwiseClone()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Створює неглибоку копію поточного Об'єкта.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64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ReferenceEquals(Object, Object)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Визначає, чи вказані екземпляри об’єкта є однаковими.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af-ZA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af-ZA" u="none" strike="noStrike" dirty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ToString()</a:t>
                      </a:r>
                      <a:endParaRPr lang="af-ZA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800" b="0" i="0" u="none" strike="noStrike" noProof="0">
                          <a:effectLst/>
                          <a:latin typeface="Calibri"/>
                        </a:rPr>
                        <a:t>Повертає string, що представляє поточний об'єкт.</a:t>
                      </a:r>
                      <a:endParaRPr lang="uk-UA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47262"/>
                  </a:ext>
                </a:extLst>
              </a:tr>
            </a:tbl>
          </a:graphicData>
        </a:graphic>
      </p:graphicFrame>
      <p:pic>
        <p:nvPicPr>
          <p:cNvPr id="3" name="Рисунок 3" descr="Зображення, що містить карта&#10;&#10;Опис створено автоматично">
            <a:extLst>
              <a:ext uri="{FF2B5EF4-FFF2-40B4-BE49-F238E27FC236}">
                <a16:creationId xmlns:a16="http://schemas.microsoft.com/office/drawing/2014/main" id="{40C81263-1D1E-499A-B4D8-6E18FD276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8634" y="284534"/>
            <a:ext cx="1413754" cy="10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615CB-9B62-408C-AB9E-07853CE2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351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 Light"/>
              </a:rPr>
              <a:t>Недоліки використання Object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35245B-7A1B-4FFC-B81E-D8487CCE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87"/>
            <a:ext cx="10515600" cy="5161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>
                <a:solidFill>
                  <a:srgbClr val="000000"/>
                </a:solidFill>
                <a:ea typeface="+mn-lt"/>
                <a:cs typeface="+mn-lt"/>
              </a:rPr>
              <a:t>Приводячи структурні типи до типу </a:t>
            </a:r>
            <a:r>
              <a:rPr lang="uk-UA" sz="2000">
                <a:solidFill>
                  <a:schemeClr val="accent1"/>
                </a:solidFill>
                <a:ea typeface="+mn-lt"/>
                <a:cs typeface="+mn-lt"/>
              </a:rPr>
              <a:t>object </a:t>
            </a:r>
            <a:r>
              <a:rPr lang="uk-UA" sz="2000">
                <a:solidFill>
                  <a:srgbClr val="000000"/>
                </a:solidFill>
                <a:ea typeface="+mn-lt"/>
                <a:cs typeface="+mn-lt"/>
              </a:rPr>
              <a:t>відбувається boxing/unboxing. Що впливає на ефективність програми.</a:t>
            </a:r>
            <a:endParaRPr lang="uk-UA"/>
          </a:p>
          <a:p>
            <a:r>
              <a:rPr lang="uk-UA" sz="2000">
                <a:cs typeface="Calibri" panose="020F0502020204030204"/>
              </a:rPr>
              <a:t>Безпека типів. Приведення типів є небезпечним, оскільки ми не знаємо що насправді сидить у змінній типу </a:t>
            </a:r>
            <a:r>
              <a:rPr lang="uk-UA" sz="2000">
                <a:solidFill>
                  <a:schemeClr val="accent1"/>
                </a:solidFill>
                <a:cs typeface="Calibri" panose="020F0502020204030204"/>
              </a:rPr>
              <a:t>object</a:t>
            </a:r>
            <a:r>
              <a:rPr lang="uk-UA" sz="2000">
                <a:cs typeface="Calibri" panose="020F0502020204030204"/>
              </a:rPr>
              <a:t>, до поки програма не почне виконання. Таким чином можливі помилки </a:t>
            </a:r>
            <a:r>
              <a:rPr lang="uk-UA" sz="2000">
                <a:latin typeface="Consolas"/>
                <a:cs typeface="Calibri" panose="020F0502020204030204"/>
              </a:rPr>
              <a:t>InvalidCastException</a:t>
            </a:r>
            <a:r>
              <a:rPr lang="uk-UA" sz="2000" dirty="0">
                <a:ea typeface="+mn-lt"/>
                <a:cs typeface="+mn-lt"/>
              </a:rPr>
              <a:t>s.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AEC467E-744F-43B2-904C-9961DC28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6" y="5089263"/>
            <a:ext cx="1381328" cy="1348749"/>
          </a:xfrm>
          <a:prstGeom prst="rect">
            <a:avLst/>
          </a:prstGeom>
        </p:spPr>
      </p:pic>
      <p:pic>
        <p:nvPicPr>
          <p:cNvPr id="7" name="Рисунок 7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282D8F21-FDF4-443E-B327-CE9C2AFC2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00" r="333" b="-704"/>
          <a:stretch/>
        </p:blipFill>
        <p:spPr>
          <a:xfrm>
            <a:off x="8810017" y="5180104"/>
            <a:ext cx="2443233" cy="1167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54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47E8-2478-4267-9E3C-F2B676A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530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Generic</a:t>
            </a:r>
            <a:r>
              <a:rPr lang="uk-UA" sz="3200" dirty="0">
                <a:latin typeface="Calibri"/>
                <a:ea typeface="+mj-lt"/>
                <a:cs typeface="+mj-lt"/>
              </a:rPr>
              <a:t> / Узагальнення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D13184-1E59-4412-895D-78F6B1FE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15"/>
            <a:ext cx="10515600" cy="5049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i="1">
                <a:solidFill>
                  <a:schemeClr val="accent6"/>
                </a:solidFill>
                <a:ea typeface="+mn-lt"/>
                <a:cs typeface="+mn-lt"/>
              </a:rPr>
              <a:t>Generic / Узагальнення / Універсальні шаблони</a:t>
            </a: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Generic - це елемент коду, здатний адаптуватися до різних типів, для виконання спільних </a:t>
            </a:r>
            <a:r>
              <a:rPr lang="uk-UA" sz="1800">
                <a:ea typeface="+mn-lt"/>
                <a:cs typeface="+mn-lt"/>
              </a:rPr>
              <a:t>або подібних дій над різними типами даних.</a:t>
            </a:r>
            <a:endParaRPr lang="uk-UA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Generic представляє поняття параметрів типу в .NET, що дає змогу створювати різні класи та методи, які можуть використовувати різні типи даних, до тих пір поки клас чи метод не </a:t>
            </a:r>
            <a:r>
              <a:rPr lang="uk-UA" sz="1800">
                <a:ea typeface="+mn-lt"/>
                <a:cs typeface="+mn-lt"/>
              </a:rPr>
              <a:t>буде  створений і ви явно не вкажете цей параметер типу.</a:t>
            </a:r>
            <a:endParaRPr lang="uk-UA" sz="1800">
              <a:cs typeface="Calibri"/>
            </a:endParaRPr>
          </a:p>
        </p:txBody>
      </p:sp>
      <p:pic>
        <p:nvPicPr>
          <p:cNvPr id="7" name="Рисунок 7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AC9926A9-958E-473B-8BE5-3201F347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4" y="3470174"/>
            <a:ext cx="5710133" cy="1459185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6B641DE-1575-4057-BD66-68912054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61" y="5144066"/>
            <a:ext cx="3497094" cy="1287783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14FBAF1-0575-4021-8937-B2803521A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713" y="3428189"/>
            <a:ext cx="1588852" cy="812260"/>
          </a:xfrm>
          <a:prstGeom prst="rect">
            <a:avLst/>
          </a:prstGeom>
        </p:spPr>
      </p:pic>
      <p:pic>
        <p:nvPicPr>
          <p:cNvPr id="10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2301886-3A7D-4EB9-8667-E774FB7B8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145" y="4995459"/>
            <a:ext cx="4437433" cy="1455292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5F8C79C-9DCE-4264-B3FF-0FDE4F9A0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4081" y="228950"/>
            <a:ext cx="1470498" cy="10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057EF-E367-431A-872B-DA524C17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Переваги узагальнень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C4301AA-4277-434E-8D0B-1F40BA4F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609"/>
            <a:ext cx="10515600" cy="508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Узагальнення дозволяють оголошувати відкриті (</a:t>
            </a:r>
            <a:r>
              <a:rPr lang="uk-UA" sz="2000" err="1">
                <a:ea typeface="+mn-lt"/>
                <a:cs typeface="+mn-lt"/>
              </a:rPr>
              <a:t>open-ended</a:t>
            </a:r>
            <a:r>
              <a:rPr lang="uk-UA" sz="2000" dirty="0">
                <a:ea typeface="+mn-lt"/>
                <a:cs typeface="+mn-lt"/>
              </a:rPr>
              <a:t>) типи, які перетворюються в </a:t>
            </a:r>
            <a:r>
              <a:rPr lang="uk-UA" sz="2000">
                <a:ea typeface="+mn-lt"/>
                <a:cs typeface="+mn-lt"/>
              </a:rPr>
              <a:t>закриті під час виконання.</a:t>
            </a:r>
            <a:endParaRPr lang="uk-UA">
              <a:cs typeface="Calibri" panose="020F0502020204030204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Ідентифікатор &lt;T&gt; - це параметр типу, замість якого підставляється будь-який тип.</a:t>
            </a:r>
            <a:endParaRPr lang="uk-UA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AC845-9685-4494-BE19-AA7B23FAD247}"/>
              </a:ext>
            </a:extLst>
          </p:cNvPr>
          <p:cNvSpPr txBox="1"/>
          <p:nvPr/>
        </p:nvSpPr>
        <p:spPr>
          <a:xfrm>
            <a:off x="978587" y="4050773"/>
            <a:ext cx="36675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Оголошення відкритого </a:t>
            </a:r>
            <a:r>
              <a:rPr lang="en-US" sz="1600" i="1" err="1"/>
              <a:t>типу</a:t>
            </a:r>
            <a:endParaRPr lang="en-US" sz="1600" i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825F7-EF7E-4D9E-97E6-FCB2AED183E0}"/>
              </a:ext>
            </a:extLst>
          </p:cNvPr>
          <p:cNvSpPr txBox="1"/>
          <p:nvPr/>
        </p:nvSpPr>
        <p:spPr>
          <a:xfrm>
            <a:off x="7217047" y="413994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 err="1"/>
              <a:t>Закритий</a:t>
            </a:r>
            <a:r>
              <a:rPr lang="en-US" sz="1600" i="1" dirty="0"/>
              <a:t> </a:t>
            </a:r>
            <a:r>
              <a:rPr lang="en-US" sz="1600" i="1" dirty="0" err="1"/>
              <a:t>тип</a:t>
            </a:r>
            <a:endParaRPr lang="en-US" sz="1600" i="1">
              <a:cs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68087D-51A9-444C-963F-C6F1F4F7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96" y="2860743"/>
            <a:ext cx="1588852" cy="812260"/>
          </a:xfrm>
          <a:prstGeom prst="rect">
            <a:avLst/>
          </a:prstGeom>
        </p:spPr>
      </p:pic>
      <p:pic>
        <p:nvPicPr>
          <p:cNvPr id="12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26970ED0-522D-4D64-B5B7-A8510436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93" y="2636502"/>
            <a:ext cx="4437433" cy="1455292"/>
          </a:xfrm>
          <a:prstGeom prst="rect">
            <a:avLst/>
          </a:prstGeom>
        </p:spPr>
      </p:pic>
      <p:pic>
        <p:nvPicPr>
          <p:cNvPr id="4" name="Рисунок 8">
            <a:extLst>
              <a:ext uri="{FF2B5EF4-FFF2-40B4-BE49-F238E27FC236}">
                <a16:creationId xmlns:a16="http://schemas.microsoft.com/office/drawing/2014/main" id="{1F50C827-BA0D-4AA4-9EFA-471D1542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4" y="5313210"/>
            <a:ext cx="1189604" cy="1129642"/>
          </a:xfrm>
          <a:prstGeom prst="rect">
            <a:avLst/>
          </a:prstGeom>
        </p:spPr>
      </p:pic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AE0368E2-663E-4B12-9BC3-0B7A6852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121" y="4948844"/>
            <a:ext cx="2238375" cy="14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342C7-DB23-4BE5-AB74-95D8BEB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Calibri"/>
              </a:rPr>
              <a:t>Переваги узагальнень</a:t>
            </a:r>
            <a:endParaRPr lang="uk-UA" sz="320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4C86B5C-98C8-4CFC-8EC9-705BB64B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2"/>
            <a:ext cx="10515600" cy="500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indent="-274320"/>
            <a:r>
              <a:rPr lang="uk-UA" sz="2000">
                <a:ea typeface="+mn-lt"/>
                <a:cs typeface="+mn-lt"/>
              </a:rPr>
              <a:t>Узагальнення забезпечують більшу ефективність, так як не відбувається операції boxing-unboxing.</a:t>
            </a:r>
            <a:endParaRPr lang="uk-UA">
              <a:cs typeface="Calibri" panose="020F0502020204030204"/>
            </a:endParaRPr>
          </a:p>
          <a:p>
            <a:pPr marL="274320" indent="-274320"/>
            <a:r>
              <a:rPr lang="en-US" sz="2000">
                <a:ea typeface="+mn-lt"/>
                <a:cs typeface="+mn-lt"/>
              </a:rPr>
              <a:t>Узагальнення забезпечують безпеку типів, так як можуть приймати лише ті типи, які задаються при оголошенні.</a:t>
            </a:r>
            <a:endParaRPr lang="uk-UA" sz="2000">
              <a:ea typeface="+mn-lt"/>
              <a:cs typeface="+mn-lt"/>
            </a:endParaRPr>
          </a:p>
          <a:p>
            <a:pPr marL="342900" indent="-342900"/>
            <a:endParaRPr lang="uk-UA" sz="2000" dirty="0">
              <a:cs typeface="Calibri"/>
            </a:endParaRPr>
          </a:p>
        </p:txBody>
      </p:sp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8A5246AA-D042-4DF2-9E0F-8F0002C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4" y="5313210"/>
            <a:ext cx="1189604" cy="1129642"/>
          </a:xfrm>
          <a:prstGeom prst="rect">
            <a:avLst/>
          </a:prstGeom>
        </p:spPr>
      </p:pic>
      <p:pic>
        <p:nvPicPr>
          <p:cNvPr id="6" name="Рисунок 6" descr="Зображення, що містить коробка, контейнер, цегла&#10;&#10;Опис створено автоматично">
            <a:extLst>
              <a:ext uri="{FF2B5EF4-FFF2-40B4-BE49-F238E27FC236}">
                <a16:creationId xmlns:a16="http://schemas.microsoft.com/office/drawing/2014/main" id="{D350F29C-FB1C-462E-BD54-679EB248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28" y="4098789"/>
            <a:ext cx="1397541" cy="1397541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5C7A6BDB-A092-490B-AAD4-6D6DD104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175" y="5465729"/>
            <a:ext cx="1199137" cy="1185356"/>
          </a:xfrm>
          <a:prstGeom prst="rect">
            <a:avLst/>
          </a:prstGeom>
        </p:spPr>
      </p:pic>
      <p:pic>
        <p:nvPicPr>
          <p:cNvPr id="8" name="Рисунок 8" descr="Зображення, що містить електроніка, дисплей, комп’ютер&#10;&#10;Опис створено автоматично">
            <a:extLst>
              <a:ext uri="{FF2B5EF4-FFF2-40B4-BE49-F238E27FC236}">
                <a16:creationId xmlns:a16="http://schemas.microsoft.com/office/drawing/2014/main" id="{E24F2271-131C-4895-97FF-5510B7701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314" y="5794945"/>
            <a:ext cx="854414" cy="7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6DA9-323F-46F6-9EC6-2BB8E6C6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531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Загальні відомості </a:t>
            </a:r>
            <a:r>
              <a:rPr lang="uk-UA" sz="3200">
                <a:latin typeface="Calibri"/>
                <a:ea typeface="+mj-lt"/>
                <a:cs typeface="Calibri"/>
              </a:rPr>
              <a:t>про універсальні шаблона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6848B7-42AA-478E-BDED-E9ADFEA8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76"/>
            <a:ext cx="10515600" cy="5038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 dirty="0">
                <a:ea typeface="+mn-lt"/>
                <a:cs typeface="+mn-lt"/>
              </a:rPr>
              <a:t>Використовуйте універсальні типи для досягнення максимального рівня повторного </a:t>
            </a:r>
            <a:r>
              <a:rPr lang="uk-UA" sz="2000">
                <a:ea typeface="+mn-lt"/>
                <a:cs typeface="+mn-lt"/>
              </a:rPr>
              <a:t>використання коду, безпеки типу і продуктивності.</a:t>
            </a:r>
            <a:endParaRPr lang="uk-UA" sz="2000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Можна створювати власні універсальні інтерфейси, класи, методи, події і делегати.</a:t>
            </a:r>
            <a:endParaRPr lang="uk-UA" sz="2000" dirty="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Кожен закритий тип отримує свою власну копію набору статичних полів.</a:t>
            </a:r>
            <a:endParaRPr lang="uk-UA" sz="2000">
              <a:ea typeface="+mn-lt"/>
              <a:cs typeface="+mn-lt"/>
            </a:endParaRPr>
          </a:p>
          <a:p>
            <a:r>
              <a:rPr lang="uk-UA" sz="2000">
                <a:cs typeface="Calibri" panose="020F0502020204030204"/>
              </a:rPr>
              <a:t>Кожен закритий тип насправді це окремий оголошений клас чи метод із конкретним типом параметрів.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64006706-1E77-4975-BA97-E31AA4AE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764" y="4301348"/>
            <a:ext cx="1444559" cy="2130156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333616C-6477-4FE1-B9F7-DD9278BC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2" y="38408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4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3BB87-FB4D-4C08-8103-3D6F2336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Nullable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1EEAE6-02AB-4EB1-9701-CE42591E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76"/>
            <a:ext cx="10515600" cy="5038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Тип </a:t>
            </a:r>
            <a:r>
              <a:rPr lang="uk-UA" sz="2000" err="1">
                <a:ea typeface="+mn-lt"/>
                <a:cs typeface="+mn-lt"/>
              </a:rPr>
              <a:t>Nullable</a:t>
            </a:r>
            <a:r>
              <a:rPr lang="uk-UA" sz="2000">
                <a:ea typeface="+mn-lt"/>
                <a:cs typeface="+mn-lt"/>
              </a:rPr>
              <a:t> &lt;T&gt; представляє типи значень з порожніми (нульовими) значеннями. </a:t>
            </a: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Тип Nullable &lt;T&gt; надає можливість присвоювати будь якій змінній будь якого value типу присвоювати значення, яке насправді означає що дана змінна немає жодного знаення.</a:t>
            </a:r>
            <a:endParaRPr lang="uk-UA"/>
          </a:p>
        </p:txBody>
      </p:sp>
      <p:pic>
        <p:nvPicPr>
          <p:cNvPr id="7" name="Рисунок 7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8182C712-A3AF-4F7D-8072-0538AB45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51" y="2988707"/>
            <a:ext cx="2743200" cy="1350755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2C9A4A1B-23D9-40D5-820F-EAC793F1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55" y="2994033"/>
            <a:ext cx="2743200" cy="1388745"/>
          </a:xfrm>
          <a:prstGeom prst="rect">
            <a:avLst/>
          </a:prstGeom>
        </p:spPr>
      </p:pic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FF926A1-AAEB-408D-B82A-1EE6F0CFC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74" y="4694804"/>
            <a:ext cx="2743200" cy="1635071"/>
          </a:xfrm>
          <a:prstGeom prst="rect">
            <a:avLst/>
          </a:prstGeom>
        </p:spPr>
      </p:pic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8B80A55-C1ED-45F6-991B-05E344EE7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229" y="4729228"/>
            <a:ext cx="2743200" cy="145273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D044D59-EA94-4B5B-8DCB-CF27DABD2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4485" y="160506"/>
            <a:ext cx="959796" cy="959796"/>
          </a:xfrm>
          <a:prstGeom prst="rect">
            <a:avLst/>
          </a:prstGeom>
        </p:spPr>
      </p:pic>
      <p:pic>
        <p:nvPicPr>
          <p:cNvPr id="6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6AF4BE8-4472-42FB-A90F-09A15F91C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571" y="4740612"/>
            <a:ext cx="1656945" cy="16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1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Тема Office</vt:lpstr>
      <vt:lpstr>Презентація PowerPoint</vt:lpstr>
      <vt:lpstr>Класс System.Object і його методи</vt:lpstr>
      <vt:lpstr>Класс System.Object і йогоего методи</vt:lpstr>
      <vt:lpstr>Недоліки використання Object</vt:lpstr>
      <vt:lpstr>Generic / Узагальнення</vt:lpstr>
      <vt:lpstr>Переваги узагальнень</vt:lpstr>
      <vt:lpstr>Переваги узагальнень</vt:lpstr>
      <vt:lpstr>Загальні відомості про універсальні шаблона</vt:lpstr>
      <vt:lpstr>Nullable</vt:lpstr>
      <vt:lpstr>Операція поглинання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765</cp:revision>
  <dcterms:created xsi:type="dcterms:W3CDTF">2020-07-20T16:06:11Z</dcterms:created>
  <dcterms:modified xsi:type="dcterms:W3CDTF">2020-10-01T14:47:33Z</dcterms:modified>
</cp:coreProperties>
</file>