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E923A-0513-4109-8C87-4C794A2902EE}" v="24" dt="2020-10-01T14:53:04.484"/>
    <p1510:client id="{0E75DA24-F22F-4354-9FC9-55B9FF5A02FF}" v="107" dt="2020-09-27T15:31:52.810"/>
    <p1510:client id="{BF979A18-69B1-4EF8-B059-6430DCD00E8B}" v="91" dt="2020-07-20T16:29:02.538"/>
    <p1510:client id="{C7335502-305A-4F68-A4C7-40E15F140D7A}" v="148" dt="2020-09-30T17:55:19.162"/>
    <p1510:client id="{E0A3A85D-C195-4214-89BA-FDE0945161FF}" v="402" dt="2020-09-27T18:11:16.572"/>
    <p1510:client id="{F8D8B0D9-951D-46C6-8E6D-6190E833CD35}" v="279" dt="2020-07-21T11:14:22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01.10.2020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8C7163-8B23-4D13-BBF8-FFCB938343C6}"/>
              </a:ext>
            </a:extLst>
          </p:cNvPr>
          <p:cNvSpPr>
            <a:spLocks noGrp="1"/>
          </p:cNvSpPr>
          <p:nvPr/>
        </p:nvSpPr>
        <p:spPr>
          <a:xfrm>
            <a:off x="788721" y="1265238"/>
            <a:ext cx="1065923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Універсальні шаблони. Обмеження</a:t>
            </a:r>
            <a:endParaRPr lang="uk-UA" dirty="0">
              <a:cs typeface="Calibri" panose="020F0502020204030204"/>
            </a:endParaRPr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2BBEC157-8557-4BA1-AF6A-DA9A8421820A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Generics</a:t>
            </a:r>
            <a:r>
              <a:rPr lang="uk-UA" sz="3200" dirty="0">
                <a:ea typeface="+mn-lt"/>
                <a:cs typeface="+mn-lt"/>
              </a:rPr>
              <a:t> </a:t>
            </a:r>
            <a:r>
              <a:rPr lang="uk-UA" sz="3200" dirty="0" err="1">
                <a:ea typeface="+mn-lt"/>
                <a:cs typeface="+mn-lt"/>
              </a:rPr>
              <a:t>Constraints</a:t>
            </a:r>
            <a:endParaRPr lang="uk-UA" sz="3200" dirty="0" err="1">
              <a:cs typeface="Calibri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2D4D077-00A7-4391-B3E8-01A97171F928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6090-EF81-45D5-B580-15878C45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22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Обмеження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where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E5B112-587A-466C-9C26-72A2EA52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609"/>
            <a:ext cx="10515600" cy="508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solidFill>
                  <a:srgbClr val="000000"/>
                </a:solidFill>
                <a:ea typeface="+mn-lt"/>
                <a:cs typeface="+mn-lt"/>
              </a:rPr>
              <a:t>Ключове слово 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where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використовується у визначенні універсального типу, для того щоб обмежити можливі варіанти параметра типів.</a:t>
            </a:r>
            <a:endParaRPr lang="uk-UA" dirty="0">
              <a:ea typeface="+mn-lt"/>
              <a:cs typeface="+mn-lt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0BEC5E6-0698-45B3-B857-23C77BC6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04" y="2452159"/>
            <a:ext cx="2743200" cy="77015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6AD4552B-2A19-4E39-B6EA-EE4BA42C4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96" y="2382911"/>
            <a:ext cx="2743200" cy="811369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DDAC1844-5311-458B-830E-FECD3CF31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569" y="3679928"/>
            <a:ext cx="4380689" cy="1581486"/>
          </a:xfrm>
          <a:prstGeom prst="rect">
            <a:avLst/>
          </a:prstGeom>
        </p:spPr>
      </p:pic>
      <p:pic>
        <p:nvPicPr>
          <p:cNvPr id="9" name="Рисунок 9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C66814F5-444B-446A-82E8-06223C00D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04" y="3679464"/>
            <a:ext cx="4469859" cy="1582414"/>
          </a:xfrm>
          <a:prstGeom prst="rect">
            <a:avLst/>
          </a:prstGeom>
        </p:spPr>
      </p:pic>
      <p:pic>
        <p:nvPicPr>
          <p:cNvPr id="10" name="Рисунок 10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B2B87BDE-6D04-4ED6-AD4E-51AEC175F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996" y="5481138"/>
            <a:ext cx="2743200" cy="1035170"/>
          </a:xfrm>
          <a:prstGeom prst="rect">
            <a:avLst/>
          </a:prstGeom>
        </p:spPr>
      </p:pic>
      <p:pic>
        <p:nvPicPr>
          <p:cNvPr id="11" name="Рисунок 11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2328E540-ED95-4830-82B2-FC0FADC98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889" y="5299952"/>
            <a:ext cx="1575882" cy="15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A727C-F87B-4DBE-BA91-6BE173AF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514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Правила використання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226C848-2E3C-4A36-A201-695F402B5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0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2000" b="1" i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where</a:t>
            </a:r>
            <a:r>
              <a:rPr lang="uk-UA" sz="2000" b="1" i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uk-UA" sz="2000" b="1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T</a:t>
            </a:r>
            <a:r>
              <a:rPr lang="uk-UA" sz="2000" b="1" i="1" dirty="0">
                <a:latin typeface="Calibri"/>
                <a:ea typeface="+mn-lt"/>
                <a:cs typeface="+mn-lt"/>
              </a:rPr>
              <a:t>: </a:t>
            </a:r>
            <a:r>
              <a:rPr lang="uk-UA" sz="2000" b="1" i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struct</a:t>
            </a:r>
            <a:r>
              <a:rPr lang="uk-UA" sz="20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uk-UA" sz="2000">
                <a:latin typeface="Calibri"/>
                <a:ea typeface="+mn-lt"/>
                <a:cs typeface="+mn-lt"/>
              </a:rPr>
              <a:t>- аргумент типу повинен бути структурного типу, крім Nullable.</a:t>
            </a:r>
            <a:endParaRPr lang="uk-UA" sz="2000">
              <a:latin typeface="Calibri"/>
              <a:cs typeface="Calibri"/>
            </a:endParaRPr>
          </a:p>
          <a:p>
            <a:pPr marL="342900" indent="-342900"/>
            <a:r>
              <a:rPr lang="uk-UA" sz="2000" b="1" i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where </a:t>
            </a:r>
            <a:r>
              <a:rPr lang="uk-UA" sz="2000" b="1" i="1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T</a:t>
            </a:r>
            <a:r>
              <a:rPr lang="uk-UA" sz="2000" b="1" i="1">
                <a:latin typeface="Calibri"/>
                <a:ea typeface="+mn-lt"/>
                <a:cs typeface="+mn-lt"/>
              </a:rPr>
              <a:t>: </a:t>
            </a:r>
            <a:r>
              <a:rPr lang="uk-UA" sz="2000" b="1" i="1" err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class</a:t>
            </a:r>
            <a:r>
              <a:rPr lang="uk-UA" sz="20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uk-UA" sz="2000">
                <a:latin typeface="Calibri"/>
                <a:ea typeface="+mn-lt"/>
                <a:cs typeface="+mn-lt"/>
              </a:rPr>
              <a:t>- аргумент типу повинен мати контрольний тип; це також поширюється на </a:t>
            </a:r>
            <a:r>
              <a:rPr lang="uk-UA" sz="2000" dirty="0">
                <a:latin typeface="Calibri"/>
                <a:ea typeface="+mn-lt"/>
                <a:cs typeface="+mn-lt"/>
              </a:rPr>
              <a:t>тип </a:t>
            </a:r>
            <a:r>
              <a:rPr lang="uk-UA" sz="2000">
                <a:latin typeface="Calibri"/>
                <a:ea typeface="+mn-lt"/>
                <a:cs typeface="+mn-lt"/>
              </a:rPr>
              <a:t>будь-якого класу, інтерфейсу, делегата або масиву.</a:t>
            </a:r>
            <a:endParaRPr lang="uk-UA" sz="2000">
              <a:latin typeface="Calibri"/>
              <a:cs typeface="Calibri"/>
            </a:endParaRPr>
          </a:p>
          <a:p>
            <a:pPr marL="342900" indent="-342900"/>
            <a:r>
              <a:rPr lang="uk-UA" sz="2000" b="1" i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where </a:t>
            </a:r>
            <a:r>
              <a:rPr lang="uk-UA" sz="2000" b="1" i="1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T</a:t>
            </a:r>
            <a:r>
              <a:rPr lang="uk-UA" sz="2000" b="1" i="1">
                <a:latin typeface="Calibri"/>
                <a:ea typeface="+mn-lt"/>
                <a:cs typeface="+mn-lt"/>
              </a:rPr>
              <a:t>: &lt;</a:t>
            </a:r>
            <a:r>
              <a:rPr lang="uk-UA" sz="2000" b="1" i="1" err="1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base</a:t>
            </a:r>
            <a:r>
              <a:rPr lang="uk-UA" sz="2000" b="1" i="1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uk-UA" sz="2000" b="1" i="1" err="1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class</a:t>
            </a:r>
            <a:r>
              <a:rPr lang="uk-UA" sz="2000" b="1" i="1" dirty="0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uk-UA" sz="2000" b="1" i="1" err="1">
                <a:solidFill>
                  <a:schemeClr val="accent6"/>
                </a:solidFill>
                <a:latin typeface="Calibri"/>
                <a:ea typeface="+mn-lt"/>
                <a:cs typeface="+mn-lt"/>
              </a:rPr>
              <a:t>name</a:t>
            </a:r>
            <a:r>
              <a:rPr lang="uk-UA" sz="2000" b="1" i="1" dirty="0">
                <a:latin typeface="Calibri"/>
                <a:ea typeface="+mn-lt"/>
                <a:cs typeface="+mn-lt"/>
              </a:rPr>
              <a:t>&gt;</a:t>
            </a:r>
            <a:r>
              <a:rPr lang="uk-UA" sz="2000">
                <a:latin typeface="Calibri"/>
                <a:ea typeface="+mn-lt"/>
                <a:cs typeface="+mn-lt"/>
              </a:rPr>
              <a:t> - аргумент типу повинен бути або бути похідним від </a:t>
            </a:r>
            <a:r>
              <a:rPr lang="uk-UA" sz="2000" dirty="0">
                <a:latin typeface="Calibri"/>
                <a:ea typeface="+mn-lt"/>
                <a:cs typeface="+mn-lt"/>
              </a:rPr>
              <a:t>зазначеного </a:t>
            </a:r>
            <a:r>
              <a:rPr lang="uk-UA" sz="2000">
                <a:latin typeface="Calibri"/>
                <a:ea typeface="+mn-lt"/>
                <a:cs typeface="+mn-lt"/>
              </a:rPr>
              <a:t>базового класу.</a:t>
            </a:r>
            <a:endParaRPr lang="uk-UA" sz="2000">
              <a:latin typeface="Calibri"/>
              <a:cs typeface="Calibri"/>
            </a:endParaRPr>
          </a:p>
          <a:p>
            <a:pPr marL="342900" indent="-342900"/>
            <a:r>
              <a:rPr lang="uk-UA" sz="2000" b="1" i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where </a:t>
            </a:r>
            <a:r>
              <a:rPr lang="uk-UA" sz="2000" b="1" i="1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T</a:t>
            </a:r>
            <a:r>
              <a:rPr lang="uk-UA" sz="2000" b="1" i="1">
                <a:latin typeface="Calibri"/>
                <a:ea typeface="+mn-lt"/>
                <a:cs typeface="+mn-lt"/>
              </a:rPr>
              <a:t> :</a:t>
            </a:r>
            <a:r>
              <a:rPr lang="uk-UA" sz="2000" b="1" i="1" dirty="0">
                <a:latin typeface="Calibri"/>
                <a:ea typeface="+mn-lt"/>
                <a:cs typeface="+mn-lt"/>
              </a:rPr>
              <a:t> </a:t>
            </a:r>
            <a:r>
              <a:rPr lang="uk-UA" sz="2000" b="1" i="1">
                <a:latin typeface="Calibri"/>
                <a:ea typeface="+mn-lt"/>
                <a:cs typeface="+mn-lt"/>
              </a:rPr>
              <a:t>&lt;</a:t>
            </a:r>
            <a:r>
              <a:rPr lang="uk-UA" sz="2000" b="1" i="1">
                <a:solidFill>
                  <a:schemeClr val="accent4">
                    <a:lumMod val="60000"/>
                    <a:lumOff val="40000"/>
                  </a:schemeClr>
                </a:solidFill>
                <a:latin typeface="Calibri"/>
                <a:ea typeface="+mn-lt"/>
                <a:cs typeface="+mn-lt"/>
              </a:rPr>
              <a:t>interface name</a:t>
            </a:r>
            <a:r>
              <a:rPr lang="uk-UA" sz="2000" b="1" i="1">
                <a:latin typeface="Calibri"/>
                <a:ea typeface="+mn-lt"/>
                <a:cs typeface="+mn-lt"/>
              </a:rPr>
              <a:t>&gt; </a:t>
            </a:r>
            <a:r>
              <a:rPr lang="uk-UA" sz="2000">
                <a:latin typeface="Calibri"/>
                <a:ea typeface="+mn-lt"/>
                <a:cs typeface="+mn-lt"/>
              </a:rPr>
              <a:t>- аргумент типу повинен бути або бути похідним від зазначеного інтерфейсу.</a:t>
            </a:r>
          </a:p>
          <a:p>
            <a:pPr marL="342900" indent="-342900"/>
            <a:r>
              <a:rPr lang="uk-UA" sz="2000" b="1" i="1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where </a:t>
            </a:r>
            <a:r>
              <a:rPr lang="uk-UA" sz="2000" b="1" i="1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T</a:t>
            </a:r>
            <a:r>
              <a:rPr lang="uk-UA" sz="2000" b="1" i="1">
                <a:latin typeface="Calibri"/>
                <a:ea typeface="+mn-lt"/>
                <a:cs typeface="+mn-lt"/>
              </a:rPr>
              <a:t>: </a:t>
            </a:r>
            <a:r>
              <a:rPr lang="uk-UA" sz="2000" b="1" i="1">
                <a:solidFill>
                  <a:schemeClr val="accent1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U</a:t>
            </a:r>
            <a:r>
              <a:rPr lang="uk-UA" sz="2000">
                <a:latin typeface="Calibri"/>
                <a:ea typeface="+mn-lt"/>
                <a:cs typeface="+mn-lt"/>
              </a:rPr>
              <a:t> - аргумент типу, що поставляється для T, повинен бути або бути похідним від аргументу, що поставляється дня U. Це називається неприкритим обмеженням типу.</a:t>
            </a:r>
          </a:p>
          <a:p>
            <a:pPr marL="342900" indent="-342900"/>
            <a:r>
              <a:rPr lang="uk-UA" sz="2000">
                <a:latin typeface="Calibri"/>
                <a:cs typeface="Calibri"/>
              </a:rPr>
              <a:t>...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B9C5F1D-5EFB-491A-AC79-E5345615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13" y="4970104"/>
            <a:ext cx="1810966" cy="1473580"/>
          </a:xfrm>
          <a:prstGeom prst="rect">
            <a:avLst/>
          </a:prstGeom>
        </p:spPr>
      </p:pic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7319347D-050E-498F-BEE5-B7E2581B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715" y="4489143"/>
            <a:ext cx="1664414" cy="1955130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9322CB59-F6D9-4502-A9F2-EC797672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513" y="183009"/>
            <a:ext cx="1441807" cy="8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8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937E0-C42E-43D4-AE7E-B44B72D5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ArrayList</a:t>
            </a:r>
            <a:endParaRPr lang="uk-UA" sz="3200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816A9E-5AF5-45C7-80DD-E2423E4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101"/>
            <a:ext cx="10515600" cy="5075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ArrayList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>
                <a:ea typeface="+mn-lt"/>
                <a:cs typeface="+mn-lt"/>
              </a:rPr>
              <a:t>- це колекція(масив) з динамічним збільшенням розміру до потрібного значення.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, стіл&#10;&#10;Опис створено автоматично">
            <a:extLst>
              <a:ext uri="{FF2B5EF4-FFF2-40B4-BE49-F238E27FC236}">
                <a16:creationId xmlns:a16="http://schemas.microsoft.com/office/drawing/2014/main" id="{EE214F2E-2A8A-4FD2-B0DE-2CAE6238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424" y="1894079"/>
            <a:ext cx="4907332" cy="17841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FD818-398D-4051-9B9E-2C7D1DA7E3A1}"/>
              </a:ext>
            </a:extLst>
          </p:cNvPr>
          <p:cNvSpPr txBox="1"/>
          <p:nvPr/>
        </p:nvSpPr>
        <p:spPr>
          <a:xfrm>
            <a:off x="812868" y="3865806"/>
            <a:ext cx="104756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/>
              <a:t>При</a:t>
            </a:r>
            <a:r>
              <a:rPr lang="en-US" sz="2000" dirty="0"/>
              <a:t> </a:t>
            </a:r>
            <a:r>
              <a:rPr lang="en-US" sz="2000" err="1"/>
              <a:t>додаванні</a:t>
            </a:r>
            <a:r>
              <a:rPr lang="en-US" sz="2000" dirty="0"/>
              <a:t> </a:t>
            </a:r>
            <a:r>
              <a:rPr lang="en-US" sz="2000" err="1"/>
              <a:t>елементів</a:t>
            </a:r>
            <a:r>
              <a:rPr lang="en-US" sz="2000" dirty="0"/>
              <a:t> в </a:t>
            </a:r>
            <a:r>
              <a:rPr lang="en-US" sz="2000" err="1"/>
              <a:t>колекцію</a:t>
            </a:r>
            <a:r>
              <a:rPr lang="en-US" sz="2000" dirty="0"/>
              <a:t> </a:t>
            </a:r>
            <a:r>
              <a:rPr lang="en-US" sz="2000">
                <a:solidFill>
                  <a:schemeClr val="accent1"/>
                </a:solidFill>
              </a:rPr>
              <a:t>ArrayList</a:t>
            </a:r>
            <a:r>
              <a:rPr lang="en-US" sz="2000"/>
              <a:t>,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err="1"/>
              <a:t>її</a:t>
            </a:r>
            <a:r>
              <a:rPr lang="en-US" sz="2000" dirty="0"/>
              <a:t> </a:t>
            </a:r>
            <a:r>
              <a:rPr lang="en-US" sz="2000"/>
              <a:t>розмір автоматично збільшується до потрібного значення.</a:t>
            </a:r>
            <a:endParaRPr lang="uk-UA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1EF480-C0B9-4D74-950D-E477142E6496}"/>
              </a:ext>
            </a:extLst>
          </p:cNvPr>
          <p:cNvSpPr txBox="1"/>
          <p:nvPr/>
        </p:nvSpPr>
        <p:spPr>
          <a:xfrm>
            <a:off x="813533" y="4611683"/>
            <a:ext cx="104724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Колекція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ArrayList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- </a:t>
            </a:r>
            <a:r>
              <a:rPr lang="en-US" dirty="0" err="1"/>
              <a:t>використовує</a:t>
            </a:r>
            <a:r>
              <a:rPr lang="en-US" dirty="0"/>
              <a:t> boxing / unboxing, </a:t>
            </a:r>
            <a:r>
              <a:rPr lang="en-US" dirty="0" err="1"/>
              <a:t>тому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 </a:t>
            </a:r>
            <a:r>
              <a:rPr lang="en-US" dirty="0" err="1"/>
              <a:t>рекомендується</a:t>
            </a:r>
            <a:r>
              <a:rPr lang="en-US" dirty="0"/>
              <a:t> </a:t>
            </a:r>
            <a:r>
              <a:rPr lang="en-US" dirty="0" err="1"/>
              <a:t>її</a:t>
            </a:r>
            <a:r>
              <a:rPr lang="en-US" dirty="0"/>
              <a:t> </a:t>
            </a:r>
            <a:r>
              <a:rPr lang="en-US" dirty="0" err="1"/>
              <a:t>використовувати</a:t>
            </a:r>
            <a:r>
              <a:rPr lang="en-US" dirty="0"/>
              <a:t> у </a:t>
            </a:r>
            <a:r>
              <a:rPr lang="en-US" dirty="0" err="1"/>
              <a:t>великих</a:t>
            </a:r>
            <a:r>
              <a:rPr lang="en-US" dirty="0"/>
              <a:t> </a:t>
            </a:r>
            <a:r>
              <a:rPr lang="en-US" dirty="0" err="1"/>
              <a:t>колекціях</a:t>
            </a:r>
            <a:r>
              <a:rPr lang="en-US" dirty="0"/>
              <a:t>.</a:t>
            </a:r>
            <a:endParaRPr lang="uk-UA"/>
          </a:p>
        </p:txBody>
      </p:sp>
      <p:pic>
        <p:nvPicPr>
          <p:cNvPr id="7" name="Рисунок 8">
            <a:extLst>
              <a:ext uri="{FF2B5EF4-FFF2-40B4-BE49-F238E27FC236}">
                <a16:creationId xmlns:a16="http://schemas.microsoft.com/office/drawing/2014/main" id="{FAA5F94C-2418-401D-9A21-C1B2807E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714" y="72914"/>
            <a:ext cx="1578796" cy="1035700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92C8342E-10AE-4159-9910-8D1092F85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0" y="5624762"/>
            <a:ext cx="2743200" cy="914400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BC894890-0240-493B-9DC9-DD4B53F7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5609" y="5177116"/>
            <a:ext cx="1511596" cy="139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9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050D-8A7B-4A33-A402-188B0B0F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1072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List</a:t>
            </a:r>
            <a:r>
              <a:rPr lang="uk-UA" sz="3200" dirty="0">
                <a:latin typeface="Calibri"/>
                <a:ea typeface="+mj-lt"/>
                <a:cs typeface="+mj-lt"/>
              </a:rPr>
              <a:t>&lt;T&gt;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C70A91D-BF7F-49E7-9E8C-CD4789B9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0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List </a:t>
            </a:r>
            <a:r>
              <a:rPr lang="uk-UA" sz="2000">
                <a:ea typeface="+mn-lt"/>
                <a:cs typeface="+mn-lt"/>
              </a:rPr>
              <a:t>&lt;T&gt; (клас) - це строго типізований список об'єктів, доступних за індексом, з динамічним </a:t>
            </a:r>
            <a:r>
              <a:rPr lang="uk-UA" sz="2000" dirty="0">
                <a:ea typeface="+mn-lt"/>
                <a:cs typeface="+mn-lt"/>
              </a:rPr>
              <a:t>збільшенням розміру до потрібного значення.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A67B6863-BE6E-42FE-8ABE-8849F91E1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65" y="2487498"/>
            <a:ext cx="4803365" cy="2044838"/>
          </a:xfrm>
          <a:prstGeom prst="rect">
            <a:avLst/>
          </a:prstGeom>
        </p:spPr>
      </p:pic>
      <p:pic>
        <p:nvPicPr>
          <p:cNvPr id="8" name="Рисунок 8" descr="Зображення, що містить текст&#10;&#10;Опис створено автоматично">
            <a:extLst>
              <a:ext uri="{FF2B5EF4-FFF2-40B4-BE49-F238E27FC236}">
                <a16:creationId xmlns:a16="http://schemas.microsoft.com/office/drawing/2014/main" id="{570C57D8-84E4-4107-ADEE-4A7ECC81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569" y="275079"/>
            <a:ext cx="1065088" cy="871100"/>
          </a:xfrm>
          <a:prstGeom prst="rect">
            <a:avLst/>
          </a:prstGeom>
        </p:spPr>
      </p:pic>
      <p:pic>
        <p:nvPicPr>
          <p:cNvPr id="11" name="Рисунок 11" descr="Зображення, що містить знак&#10;&#10;Опис створено автоматично">
            <a:extLst>
              <a:ext uri="{FF2B5EF4-FFF2-40B4-BE49-F238E27FC236}">
                <a16:creationId xmlns:a16="http://schemas.microsoft.com/office/drawing/2014/main" id="{723F80F7-F58D-4791-8462-777B3428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681" y="5391835"/>
            <a:ext cx="2743200" cy="107442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B3C06D0F-71A0-4D4E-A6BA-695CA3BB7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605" y="5661746"/>
            <a:ext cx="1467294" cy="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CD91E-62B8-4AAC-9148-ADEA4EDA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Колекції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Dictionary</a:t>
            </a:r>
            <a:r>
              <a:rPr lang="uk-UA" sz="3200" dirty="0">
                <a:latin typeface="Calibri"/>
                <a:ea typeface="+mj-lt"/>
                <a:cs typeface="+mj-lt"/>
              </a:rPr>
              <a:t>&lt;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TKey</a:t>
            </a:r>
            <a:r>
              <a:rPr lang="uk-UA" sz="3200" dirty="0">
                <a:latin typeface="Calibri"/>
                <a:ea typeface="+mj-lt"/>
                <a:cs typeface="+mj-lt"/>
              </a:rPr>
              <a:t>,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TValue</a:t>
            </a:r>
            <a:r>
              <a:rPr lang="uk-UA" sz="3200" dirty="0">
                <a:latin typeface="Calibri"/>
                <a:ea typeface="+mj-lt"/>
                <a:cs typeface="+mj-lt"/>
              </a:rPr>
              <a:t>&gt;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844EF1-4411-4E1E-8798-B5EE71AD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052"/>
            <a:ext cx="10515600" cy="50009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err="1">
                <a:solidFill>
                  <a:schemeClr val="accent1"/>
                </a:solidFill>
                <a:ea typeface="+mn-lt"/>
                <a:cs typeface="+mn-lt"/>
              </a:rPr>
              <a:t>Dictionary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&lt;</a:t>
            </a:r>
            <a:r>
              <a:rPr lang="uk-UA" sz="2000" err="1">
                <a:ea typeface="+mn-lt"/>
                <a:cs typeface="+mn-lt"/>
              </a:rPr>
              <a:t>TKey</a:t>
            </a:r>
            <a:r>
              <a:rPr lang="uk-UA" sz="2000" dirty="0">
                <a:ea typeface="+mn-lt"/>
                <a:cs typeface="+mn-lt"/>
              </a:rPr>
              <a:t>, </a:t>
            </a:r>
            <a:r>
              <a:rPr lang="uk-UA" sz="2000" err="1">
                <a:ea typeface="+mn-lt"/>
                <a:cs typeface="+mn-lt"/>
              </a:rPr>
              <a:t>TValue</a:t>
            </a:r>
            <a:r>
              <a:rPr lang="uk-UA" sz="2000" dirty="0">
                <a:ea typeface="+mn-lt"/>
                <a:cs typeface="+mn-lt"/>
              </a:rPr>
              <a:t>&gt; - клас представляє колекцію, яка працює за принципом - ключ і </a:t>
            </a:r>
            <a:r>
              <a:rPr lang="uk-UA" sz="2000">
                <a:ea typeface="+mn-lt"/>
                <a:cs typeface="+mn-lt"/>
              </a:rPr>
              <a:t>значення.</a:t>
            </a:r>
            <a:endParaRPr lang="uk-UA" sz="2000">
              <a:cs typeface="Calibri"/>
            </a:endParaRPr>
          </a:p>
        </p:txBody>
      </p:sp>
      <p:pic>
        <p:nvPicPr>
          <p:cNvPr id="4" name="Рисунок 4" descr="Зображення, що містить пташка&#10;&#10;Опис створено автоматично">
            <a:extLst>
              <a:ext uri="{FF2B5EF4-FFF2-40B4-BE49-F238E27FC236}">
                <a16:creationId xmlns:a16="http://schemas.microsoft.com/office/drawing/2014/main" id="{85E53CC8-6B0E-4368-995C-0B09B8E9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67" y="2284589"/>
            <a:ext cx="8039724" cy="2301315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4689E942-B520-44B7-9A10-4837E0DA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559" y="151223"/>
            <a:ext cx="1003443" cy="1110253"/>
          </a:xfrm>
          <a:prstGeom prst="rect">
            <a:avLst/>
          </a:prstGeom>
        </p:spPr>
      </p:pic>
      <p:pic>
        <p:nvPicPr>
          <p:cNvPr id="16" name="Рисунок 12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B8487DC4-5510-45D0-8CCE-C743B629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82" y="5697188"/>
            <a:ext cx="1467294" cy="668996"/>
          </a:xfrm>
          <a:prstGeom prst="rect">
            <a:avLst/>
          </a:prstGeom>
        </p:spPr>
      </p:pic>
      <p:pic>
        <p:nvPicPr>
          <p:cNvPr id="17" name="Рисунок 17" descr="Зображення, що містить знак, кімната&#10;&#10;Опис створено автоматично">
            <a:extLst>
              <a:ext uri="{FF2B5EF4-FFF2-40B4-BE49-F238E27FC236}">
                <a16:creationId xmlns:a16="http://schemas.microsoft.com/office/drawing/2014/main" id="{CED3A07A-1411-4385-8301-4387D2D9F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2725" y="5316582"/>
            <a:ext cx="2122968" cy="120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35BFE-4A74-4C53-88D2-15FA7921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447"/>
          </a:xfrm>
        </p:spPr>
        <p:txBody>
          <a:bodyPr/>
          <a:lstStyle/>
          <a:p>
            <a:r>
              <a:rPr lang="uk-UA" sz="3200" dirty="0">
                <a:latin typeface="Calibri"/>
                <a:cs typeface="Calibri"/>
              </a:rPr>
              <a:t>Приклади / </a:t>
            </a:r>
            <a:r>
              <a:rPr lang="uk-UA" sz="3200" dirty="0" err="1">
                <a:latin typeface="Calibri"/>
                <a:cs typeface="Calibri"/>
              </a:rPr>
              <a:t>Examples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pic>
        <p:nvPicPr>
          <p:cNvPr id="4" name="Рисунок 4" descr="Зображення, що містить знак, малювання, вулиця, сидить&#10;&#10;Опис створено автоматично">
            <a:extLst>
              <a:ext uri="{FF2B5EF4-FFF2-40B4-BE49-F238E27FC236}">
                <a16:creationId xmlns:a16="http://schemas.microsoft.com/office/drawing/2014/main" id="{2E57723C-5199-4AFA-8802-C6BC504CD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670" y="2609868"/>
            <a:ext cx="4743450" cy="1914525"/>
          </a:xfrm>
        </p:spPr>
      </p:pic>
    </p:spTree>
    <p:extLst>
      <p:ext uri="{BB962C8B-B14F-4D97-AF65-F5344CB8AC3E}">
        <p14:creationId xmlns:p14="http://schemas.microsoft.com/office/powerpoint/2010/main" val="339044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83F6A0-2A8C-4C56-A1E4-631776AC1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191"/>
            <a:ext cx="10515600" cy="6165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600" dirty="0" err="1">
                <a:latin typeface="Calibri Light"/>
                <a:cs typeface="Calibri Light"/>
              </a:rPr>
              <a:t>Tasks</a:t>
            </a:r>
            <a:endParaRPr lang="en-US" sz="1600" dirty="0" err="1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 dirty="0">
                <a:latin typeface="Calibri Light"/>
                <a:cs typeface="Calibri Light"/>
              </a:rPr>
              <a:t>Task1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Visual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Studio</a:t>
            </a:r>
            <a:r>
              <a:rPr lang="ru" sz="1600" dirty="0">
                <a:latin typeface="Calibri Light"/>
                <a:cs typeface="Calibri Light"/>
              </a:rPr>
              <a:t>, </a:t>
            </a:r>
            <a:r>
              <a:rPr lang="ru" sz="1600" dirty="0" err="1">
                <a:latin typeface="Calibri Light"/>
                <a:cs typeface="Calibri Light"/>
              </a:rPr>
              <a:t>створіть</a:t>
            </a:r>
            <a:r>
              <a:rPr lang="ru" sz="1600" dirty="0">
                <a:latin typeface="Calibri Light"/>
                <a:cs typeface="Calibri Light"/>
              </a:rPr>
              <a:t> проект за шаблоном </a:t>
            </a:r>
            <a:r>
              <a:rPr lang="ru" sz="1600" dirty="0" err="1">
                <a:latin typeface="Calibri Light"/>
                <a:cs typeface="Calibri Light"/>
              </a:rPr>
              <a:t>Console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Application</a:t>
            </a:r>
            <a:r>
              <a:rPr lang="ru" sz="1600" dirty="0">
                <a:latin typeface="Calibri Light"/>
                <a:cs typeface="Calibri Light"/>
              </a:rPr>
              <a:t>, </a:t>
            </a:r>
            <a:r>
              <a:rPr lang="ru" sz="1600" dirty="0" err="1">
                <a:latin typeface="Calibri Light"/>
                <a:cs typeface="Calibri Light"/>
              </a:rPr>
              <a:t>назвіть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його</a:t>
            </a:r>
            <a:r>
              <a:rPr lang="ru" sz="1600" dirty="0">
                <a:latin typeface="Calibri Light"/>
                <a:cs typeface="Calibri Light"/>
              </a:rPr>
              <a:t> Lesson020_Task1.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>
                <a:latin typeface="Calibri Light"/>
                <a:ea typeface="+mn-lt"/>
                <a:cs typeface="Calibri Light"/>
              </a:rPr>
              <a:t>На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основі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попереднього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уроку,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відповідні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класи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Stack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і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Queue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які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будуть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мати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обмеження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що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до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типів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endParaRPr lang="ru" sz="1600" dirty="0"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cs typeface="Calibri" panose="020F0502020204030204"/>
            </a:endParaRPr>
          </a:p>
          <a:p>
            <a:pPr marL="0" indent="0">
              <a:buNone/>
            </a:pPr>
            <a:endParaRPr lang="uk-UA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49513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9" baseType="lpstr">
      <vt:lpstr>Тема Office</vt:lpstr>
      <vt:lpstr>Презентація PowerPoint</vt:lpstr>
      <vt:lpstr>Обмеження where</vt:lpstr>
      <vt:lpstr>Правила використання</vt:lpstr>
      <vt:lpstr>Колекції ArrayList</vt:lpstr>
      <vt:lpstr>Колекції List&lt;T&gt;</vt:lpstr>
      <vt:lpstr>Колекції Dictionary&lt;TKey, TValue&gt;</vt:lpstr>
      <vt:lpstr>Приклади / Examples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351</cp:revision>
  <dcterms:created xsi:type="dcterms:W3CDTF">2020-07-20T16:25:37Z</dcterms:created>
  <dcterms:modified xsi:type="dcterms:W3CDTF">2020-10-01T14:53:05Z</dcterms:modified>
</cp:coreProperties>
</file>