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66" r:id="rId13"/>
    <p:sldId id="275" r:id="rId14"/>
    <p:sldId id="274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5F65D-AEE0-4DBF-8B55-A76909E3BF36}" v="457" dt="2020-10-08T12:50:57.736"/>
    <p1510:client id="{1D01EE13-7B94-4D8E-8EEE-F8958FBF80A3}" v="548" dt="2020-07-21T11:45:24.857"/>
    <p1510:client id="{2C90C96D-4DC8-410E-9BEE-BC637124B66F}" v="13" dt="2020-07-21T11:27:27.429"/>
    <p1510:client id="{7B2D681D-E15D-4D3B-9F61-0751056E54A1}" v="974" dt="2020-10-06T20:53:0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08.10.2020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6D280-D722-4512-9405-1F9EDAF62800}"/>
              </a:ext>
            </a:extLst>
          </p:cNvPr>
          <p:cNvSpPr>
            <a:spLocks noGrp="1"/>
          </p:cNvSpPr>
          <p:nvPr/>
        </p:nvSpPr>
        <p:spPr>
          <a:xfrm>
            <a:off x="788721" y="1265238"/>
            <a:ext cx="1065923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dirty="0">
                <a:ea typeface="+mn-lt"/>
                <a:cs typeface="+mn-lt"/>
              </a:rPr>
              <a:t>Потоки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2693460-E2CD-440D-9E0A-528CE184439B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Threads</a:t>
            </a:r>
            <a:endParaRPr lang="uk-UA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5EE33-C6D9-4042-8FCC-01872A4DCB89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1F9E7-5A39-4665-BADB-7A8B3BB1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9520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Делегат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ParameterizedThreadStart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A0408CC-E77D-461B-B847-860C98B4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017"/>
            <a:ext cx="10515600" cy="5013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Делегат </a:t>
            </a:r>
            <a:r>
              <a:rPr lang="uk-UA" sz="2000" dirty="0" err="1">
                <a:ea typeface="+mn-lt"/>
                <a:cs typeface="+mn-lt"/>
              </a:rPr>
              <a:t>ParameterizedThreadStart</a:t>
            </a:r>
            <a:r>
              <a:rPr lang="uk-UA" sz="2000" dirty="0">
                <a:ea typeface="+mn-lt"/>
                <a:cs typeface="+mn-lt"/>
              </a:rPr>
              <a:t> представляє метод, який виконується в зазначеному потоці </a:t>
            </a:r>
            <a:r>
              <a:rPr lang="uk-UA" sz="2000" dirty="0" err="1">
                <a:ea typeface="+mn-lt"/>
                <a:cs typeface="+mn-lt"/>
              </a:rPr>
              <a:t>Thread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>
              <a:buNone/>
            </a:pPr>
            <a:r>
              <a:rPr lang="uk-UA" sz="2000" dirty="0" err="1">
                <a:ea typeface="+mn-lt"/>
                <a:cs typeface="+mn-lt"/>
              </a:rPr>
              <a:t>ParameterizedThreadStart</a:t>
            </a:r>
            <a:r>
              <a:rPr lang="uk-UA" sz="2000" dirty="0">
                <a:ea typeface="+mn-lt"/>
                <a:cs typeface="+mn-lt"/>
              </a:rPr>
              <a:t> дозволяє передавати дані у потік, упаковані в </a:t>
            </a:r>
            <a:r>
              <a:rPr lang="uk-UA" sz="2000" dirty="0" err="1">
                <a:ea typeface="+mn-lt"/>
                <a:cs typeface="+mn-lt"/>
              </a:rPr>
              <a:t>object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>
              <a:ea typeface="+mn-lt"/>
              <a:cs typeface="+mn-lt"/>
            </a:endParaRPr>
          </a:p>
        </p:txBody>
      </p:sp>
      <p:pic>
        <p:nvPicPr>
          <p:cNvPr id="4" name="Рисунок 4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25B833F0-FCC8-480B-BD41-B85B063F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8" y="3593781"/>
            <a:ext cx="10600544" cy="21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24269-4503-45BA-A956-53C993B3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22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Calibri"/>
              </a:rPr>
              <a:t>Види потоків</a:t>
            </a:r>
            <a:endParaRPr lang="uk-UA" sz="3200"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A46FDC2-ECA5-4680-9866-4EF62D38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42"/>
            <a:ext cx="10515600" cy="5138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Існують два різновиди потоків: </a:t>
            </a:r>
            <a:r>
              <a:rPr lang="uk-UA" sz="2000">
                <a:ea typeface="+mn-lt"/>
                <a:cs typeface="+mn-lt"/>
              </a:rPr>
              <a:t>foreground (пріоритетний) і background (фоновий). Відмінність між ними полягає в тому, що процес не завершиться до тих пір, поки не закінчиться пріоритетний потік, тоді як фонові потоки завершуються автоматично після закінчення всіх пріоритетних потоків.</a:t>
            </a:r>
            <a:endParaRPr lang="uk-UA" sz="2000">
              <a:cs typeface="Calibri"/>
            </a:endParaRPr>
          </a:p>
          <a:p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За замовчуванням створений потік стає пріоритетним. Для того щоб зробити потік фоновим, досить присвоїти значення </a:t>
            </a:r>
            <a:r>
              <a:rPr lang="uk-UA" sz="2000" err="1">
                <a:ea typeface="+mn-lt"/>
                <a:cs typeface="+mn-lt"/>
              </a:rPr>
              <a:t>true</a:t>
            </a:r>
            <a:r>
              <a:rPr lang="uk-UA" sz="2000">
                <a:ea typeface="+mn-lt"/>
                <a:cs typeface="+mn-lt"/>
              </a:rPr>
              <a:t> властивості </a:t>
            </a:r>
            <a:r>
              <a:rPr lang="uk-UA" sz="2000" err="1">
                <a:ea typeface="+mn-lt"/>
                <a:cs typeface="+mn-lt"/>
              </a:rPr>
              <a:t>IsBackground</a:t>
            </a:r>
            <a:r>
              <a:rPr lang="uk-UA" sz="2000">
                <a:ea typeface="+mn-lt"/>
                <a:cs typeface="+mn-lt"/>
              </a:rPr>
              <a:t>. Логічне значення </a:t>
            </a:r>
            <a:r>
              <a:rPr lang="uk-UA" sz="2000" err="1">
                <a:ea typeface="+mn-lt"/>
                <a:cs typeface="+mn-lt"/>
              </a:rPr>
              <a:t>false</a:t>
            </a:r>
            <a:r>
              <a:rPr lang="uk-UA" sz="2000" dirty="0">
                <a:ea typeface="+mn-lt"/>
                <a:cs typeface="+mn-lt"/>
              </a:rPr>
              <a:t> вказує на те, що потік є пріоритетним.</a:t>
            </a:r>
            <a:endParaRPr lang="uk-UA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58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4143E-3FB1-4968-92CA-81B3230C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580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Ключове слово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lock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7E43E49-5916-43AE-A3E3-11B558EC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117"/>
            <a:ext cx="10515600" cy="5100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Ключове слово </a:t>
            </a:r>
            <a:r>
              <a:rPr lang="uk-UA" sz="2000" err="1">
                <a:ea typeface="+mn-lt"/>
                <a:cs typeface="+mn-lt"/>
              </a:rPr>
              <a:t>lock</a:t>
            </a:r>
            <a:r>
              <a:rPr lang="uk-UA" sz="2000">
                <a:ea typeface="+mn-lt"/>
                <a:cs typeface="+mn-lt"/>
              </a:rPr>
              <a:t> не дозволить іншим потокам увійти у важливий розділ коду в той момент, коли в ньому знаходиться інший потік. </a:t>
            </a:r>
            <a:endParaRPr lang="uk-UA"/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При спробі входу іншого потоку в заблокований код потрібно дочекатися зняття блокування об'єкта.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стіл&#10;&#10;Опис створено автоматично">
            <a:extLst>
              <a:ext uri="{FF2B5EF4-FFF2-40B4-BE49-F238E27FC236}">
                <a16:creationId xmlns:a16="http://schemas.microsoft.com/office/drawing/2014/main" id="{A6ADCE9A-77A7-48D7-A956-5771557F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9" y="2811665"/>
            <a:ext cx="2743200" cy="12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8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180325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AE30D7-6449-42E1-85BA-1CD7AC07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06"/>
            <a:ext cx="10515600" cy="6288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1600">
                <a:latin typeface="Calibri Light"/>
                <a:cs typeface="Calibri Light"/>
              </a:rPr>
              <a:t>Tasks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600">
                <a:latin typeface="Calibri Light"/>
                <a:cs typeface="Calibri Light"/>
              </a:rPr>
              <a:t>Task1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>
                <a:latin typeface="Calibri Light"/>
                <a:cs typeface="Calibri Light"/>
              </a:rPr>
              <a:t>Використовуючи Visual Studio, створіть проект за шаблоном Console Application, назвіть його Lesson021_Task1.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>
                <a:latin typeface="Calibri Light"/>
                <a:ea typeface="+mn-lt"/>
                <a:cs typeface="Calibri Light"/>
              </a:rPr>
              <a:t>Створіть метод static void DoSomeLongCalculation() у якому створіть масив на 10 000 000 елементів, заповніть його </a:t>
            </a:r>
            <a:r>
              <a:rPr lang="ru" sz="1600">
                <a:latin typeface="Calibri Light"/>
                <a:ea typeface="+mn-lt"/>
                <a:cs typeface="Calibri Light"/>
              </a:rPr>
              <a:t>елементами типу int. Порахуйте середнє арефметичне і виведіть на екран.</a:t>
            </a:r>
            <a:endParaRPr lang="ru" sz="1600" dirty="0">
              <a:latin typeface="Calibri Ligh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>
                <a:latin typeface="Calibri Light"/>
                <a:ea typeface="+mn-lt"/>
                <a:cs typeface="Calibri Light"/>
              </a:rPr>
              <a:t>Виконайте цей метод 10 разів, і засічіть час виконання. Після чого виконайте цей метод у різних потоках, і засічіть час </a:t>
            </a:r>
            <a:r>
              <a:rPr lang="ru" sz="1600">
                <a:latin typeface="Calibri Light"/>
                <a:ea typeface="+mn-lt"/>
                <a:cs typeface="Calibri Light"/>
              </a:rPr>
              <a:t>виконання. Зробіть відповідні висновки.</a:t>
            </a:r>
            <a:endParaRPr lang="ru" sz="1600" dirty="0">
              <a:latin typeface="Calibri Ligh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600">
                <a:latin typeface="Calibri Light"/>
                <a:ea typeface="+mn-lt"/>
                <a:cs typeface="Calibri Light"/>
              </a:rPr>
              <a:t>Task1</a:t>
            </a:r>
            <a:endParaRPr lang="en-US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>
                <a:latin typeface="Calibri Light"/>
                <a:ea typeface="+mn-lt"/>
                <a:cs typeface="Calibri Light"/>
              </a:rPr>
              <a:t>Використовуючи Visual Studio, створіть проект за шаблоном Console Application, назвіть його Lesson021_Task2.</a:t>
            </a:r>
            <a:endParaRPr lang="en-US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 err="1">
                <a:latin typeface="Calibri Light"/>
                <a:ea typeface="+mn-lt"/>
                <a:cs typeface="Calibri Light"/>
              </a:rPr>
              <a:t>Створіть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метод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static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void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Write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(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object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obj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), у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якому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буде цикл на 8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елементів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який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буде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виводити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obj</a:t>
            </a:r>
            <a:r>
              <a:rPr lang="ru" sz="1600">
                <a:latin typeface="Calibri Light"/>
                <a:ea typeface="+mn-lt"/>
                <a:cs typeface="Calibri Light"/>
              </a:rPr>
              <a:t> на екран.</a:t>
            </a:r>
            <a:endParaRPr lang="ru" sz="1600" dirty="0">
              <a:latin typeface="Calibri Ligh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>
                <a:latin typeface="Calibri Light"/>
                <a:ea typeface="+mn-lt"/>
                <a:cs typeface="Calibri Light"/>
              </a:rPr>
              <a:t>У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програмі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main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створіть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цикл на 30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елементів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, у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якому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викликайте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метод </a:t>
            </a:r>
            <a:r>
              <a:rPr lang="ru" sz="1600" err="1">
                <a:latin typeface="Calibri Light"/>
                <a:ea typeface="+mn-lt"/>
                <a:cs typeface="Calibri Light"/>
              </a:rPr>
              <a:t>Write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за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допомогою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нового потоку і передайте у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нього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і.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Подивіться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на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вивід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.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Після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чого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у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методі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 err="1">
                <a:latin typeface="Calibri Light"/>
                <a:ea typeface="+mn-lt"/>
                <a:cs typeface="Calibri Light"/>
              </a:rPr>
              <a:t>Write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 err="1">
                <a:latin typeface="Calibri Light"/>
                <a:ea typeface="+mn-lt"/>
                <a:cs typeface="Calibri Light"/>
              </a:rPr>
              <a:t>створіть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блок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lock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який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err="1">
                <a:latin typeface="Calibri Light"/>
                <a:ea typeface="+mn-lt"/>
                <a:cs typeface="Calibri Light"/>
              </a:rPr>
              <a:t>обгортає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цикл і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подивіться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на </a:t>
            </a:r>
            <a:r>
              <a:rPr lang="ru" sz="1600">
                <a:latin typeface="Calibri Light"/>
                <a:ea typeface="+mn-lt"/>
                <a:cs typeface="Calibri Light"/>
              </a:rPr>
              <a:t>вивід зробіть висновки.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endParaRPr lang="ru" sz="1600" dirty="0">
              <a:latin typeface="Calibri Light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latin typeface="Calibri Light"/>
              <a:cs typeface="Calibri"/>
            </a:endParaRPr>
          </a:p>
          <a:p>
            <a:pPr marL="0" indent="0">
              <a:buNone/>
            </a:pPr>
            <a:endParaRPr lang="uk-UA" sz="1600" dirty="0">
              <a:latin typeface="Calibri Light"/>
              <a:cs typeface="Calibri"/>
            </a:endParaRPr>
          </a:p>
          <a:p>
            <a:pPr marL="0" indent="0">
              <a:buNone/>
            </a:pPr>
            <a:endParaRPr lang="uk-UA" sz="1600" dirty="0">
              <a:latin typeface="Calibri Light"/>
              <a:cs typeface="Calibri"/>
            </a:endParaRPr>
          </a:p>
          <a:p>
            <a:pPr marL="0" indent="0">
              <a:buNone/>
            </a:pPr>
            <a:endParaRPr lang="uk-UA" sz="1600" dirty="0">
              <a:latin typeface="Calibri Light"/>
              <a:cs typeface="Calibri"/>
            </a:endParaRPr>
          </a:p>
          <a:p>
            <a:pPr marL="0" indent="0">
              <a:buNone/>
            </a:pPr>
            <a:endParaRPr lang="uk-UA" sz="1600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94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119ED-F60A-4EC5-94EF-4722BADD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693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History</a:t>
            </a:r>
            <a:r>
              <a:rPr lang="uk-UA" sz="3200" dirty="0">
                <a:latin typeface="Calibri"/>
                <a:ea typeface="+mj-lt"/>
                <a:cs typeface="+mj-lt"/>
              </a:rPr>
              <a:t> / Історія</a:t>
            </a:r>
          </a:p>
        </p:txBody>
      </p:sp>
      <p:pic>
        <p:nvPicPr>
          <p:cNvPr id="4" name="Рисунок 4" descr="Зображення, що містить автомобільний, текст, знак&#10;&#10;Опис створено автоматично">
            <a:extLst>
              <a:ext uri="{FF2B5EF4-FFF2-40B4-BE49-F238E27FC236}">
                <a16:creationId xmlns:a16="http://schemas.microsoft.com/office/drawing/2014/main" id="{6E5C85E8-73CE-4658-B094-E8822B895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2" y="1246705"/>
            <a:ext cx="8486775" cy="4772025"/>
          </a:xfrm>
        </p:spPr>
      </p:pic>
    </p:spTree>
    <p:extLst>
      <p:ext uri="{BB962C8B-B14F-4D97-AF65-F5344CB8AC3E}">
        <p14:creationId xmlns:p14="http://schemas.microsoft.com/office/powerpoint/2010/main" val="219242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305F9-3EC3-482B-8ACE-2F9C1390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846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Problems</a:t>
            </a:r>
            <a:r>
              <a:rPr lang="uk-UA" sz="3200" dirty="0">
                <a:latin typeface="Calibri"/>
                <a:ea typeface="+mj-lt"/>
                <a:cs typeface="+mj-lt"/>
              </a:rPr>
              <a:t> / Проблеми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3CBF4D0-7252-4153-92D9-490F7D47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3" y="1659974"/>
            <a:ext cx="10515600" cy="5071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2000" dirty="0" err="1">
                <a:ea typeface="+mn-lt"/>
                <a:cs typeface="+mn-lt"/>
              </a:rPr>
              <a:t>Responsiveness</a:t>
            </a:r>
            <a:r>
              <a:rPr lang="uk-UA" sz="2000" dirty="0">
                <a:ea typeface="+mn-lt"/>
                <a:cs typeface="+mn-lt"/>
              </a:rPr>
              <a:t>. (Отримання результату у відповідь)</a:t>
            </a:r>
            <a:endParaRPr lang="uk-UA" sz="2000" dirty="0">
              <a:cs typeface="Calibri" panose="020F0502020204030204"/>
            </a:endParaRPr>
          </a:p>
          <a:p>
            <a:r>
              <a:rPr lang="uk-UA" sz="2000" dirty="0" err="1">
                <a:ea typeface="+mn-lt"/>
                <a:cs typeface="+mn-lt"/>
              </a:rPr>
              <a:t>Bugs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resulting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in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an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infinite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loop</a:t>
            </a:r>
            <a:r>
              <a:rPr lang="uk-UA" sz="2000" dirty="0">
                <a:ea typeface="+mn-lt"/>
                <a:cs typeface="+mn-lt"/>
              </a:rPr>
              <a:t>. (Помилки, що призводять до нескінченного циклу)</a:t>
            </a:r>
            <a:endParaRPr lang="uk-UA" sz="2000" dirty="0">
              <a:cs typeface="Calibri"/>
            </a:endParaRPr>
          </a:p>
          <a:p>
            <a:r>
              <a:rPr lang="uk-UA" sz="2000" dirty="0" err="1">
                <a:ea typeface="+mn-lt"/>
                <a:cs typeface="+mn-lt"/>
              </a:rPr>
              <a:t>Rebooting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and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data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lost</a:t>
            </a:r>
            <a:r>
              <a:rPr lang="uk-UA" sz="2000" dirty="0">
                <a:ea typeface="+mn-lt"/>
                <a:cs typeface="+mn-lt"/>
              </a:rPr>
              <a:t>. (Перезавантаження та втрата даних)</a:t>
            </a:r>
            <a:endParaRPr lang="uk-UA" sz="2000" dirty="0">
              <a:cs typeface="Calibri"/>
            </a:endParaRPr>
          </a:p>
          <a:p>
            <a:endParaRPr lang="uk-UA" sz="2000" dirty="0">
              <a:cs typeface="Calibri"/>
            </a:endParaRPr>
          </a:p>
        </p:txBody>
      </p:sp>
      <p:pic>
        <p:nvPicPr>
          <p:cNvPr id="5" name="Рисунок 5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4EA9C4B2-C6B6-4444-99F7-2B0C91D6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39" y="397566"/>
            <a:ext cx="2743200" cy="152400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65B3C3D-16D6-4C4D-B8DD-422F4BB3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57" y="4694583"/>
            <a:ext cx="2743200" cy="129540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AC3B3B1-E30D-4DEA-9DE6-02779652B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594" y="3184410"/>
            <a:ext cx="5054047" cy="663116"/>
          </a:xfrm>
          <a:prstGeom prst="rect">
            <a:avLst/>
          </a:prstGeom>
        </p:spPr>
      </p:pic>
      <p:pic>
        <p:nvPicPr>
          <p:cNvPr id="8" name="Рисунок 8" descr="Зображення, що містить малювання, комп’ютер&#10;&#10;Опис створено автоматично">
            <a:extLst>
              <a:ext uri="{FF2B5EF4-FFF2-40B4-BE49-F238E27FC236}">
                <a16:creationId xmlns:a16="http://schemas.microsoft.com/office/drawing/2014/main" id="{5D823278-6BE5-4459-A0D9-D0CF7D49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57" y="4137577"/>
            <a:ext cx="27432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8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C36A-D29A-4BAC-BDB0-816B1332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129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Solution</a:t>
            </a:r>
            <a:r>
              <a:rPr lang="uk-UA" sz="3200" dirty="0">
                <a:latin typeface="Calibri"/>
                <a:ea typeface="+mj-lt"/>
                <a:cs typeface="+mj-lt"/>
              </a:rPr>
              <a:t> / Рішення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F945C81-1847-4D4A-9EEC-02872BF0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191"/>
            <a:ext cx="10515600" cy="5096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uk-UA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0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F4EDB-ED7E-4FFC-A450-1CE76BC8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59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Process</a:t>
            </a:r>
            <a:r>
              <a:rPr lang="uk-UA" sz="3200" dirty="0">
                <a:latin typeface="Calibri"/>
                <a:ea typeface="+mj-lt"/>
                <a:cs typeface="+mj-lt"/>
              </a:rPr>
              <a:t> / Процес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613D083-9B86-4036-A57F-BF71A8AE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56"/>
            <a:ext cx="10515600" cy="5080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1800" dirty="0">
                <a:ea typeface="+mn-lt"/>
                <a:cs typeface="+mn-lt"/>
              </a:rPr>
              <a:t>Процес - це просто сукупність ресурсів, яка використовується одним екземпляром програми.</a:t>
            </a:r>
            <a:endParaRPr lang="uk-UA" sz="1800" dirty="0">
              <a:cs typeface="Calibri"/>
            </a:endParaRPr>
          </a:p>
          <a:p>
            <a:pPr>
              <a:buNone/>
            </a:pPr>
            <a:endParaRPr lang="uk-UA" sz="1800" dirty="0">
              <a:ea typeface="+mn-lt"/>
              <a:cs typeface="+mn-lt"/>
            </a:endParaRPr>
          </a:p>
          <a:p>
            <a:pPr>
              <a:buNone/>
            </a:pPr>
            <a:r>
              <a:rPr lang="uk-UA" sz="1800" dirty="0">
                <a:ea typeface="+mn-lt"/>
                <a:cs typeface="+mn-lt"/>
              </a:rPr>
              <a:t>Вирішені проблеми: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Код і дані, що використовуються одним процесом, недоступні іншому.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Код ядра ОС та дані не доступні іншим процесам.</a:t>
            </a:r>
            <a:endParaRPr lang="uk-UA" sz="1800" dirty="0">
              <a:cs typeface="Calibri"/>
            </a:endParaRPr>
          </a:p>
          <a:p>
            <a:r>
              <a:rPr lang="uk-UA" sz="1800" dirty="0">
                <a:ea typeface="+mn-lt"/>
                <a:cs typeface="+mn-lt"/>
              </a:rPr>
              <a:t>Код програми не може отримати доступ до конфіденційної інформації (імен користувачів, паролі, дані кредитної картки тощо), що використовується іншим додатком або самою операційною системою.</a:t>
            </a:r>
            <a:endParaRPr lang="uk-UA" sz="1800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7BC9CD3-6105-4317-A7D2-900ED94C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458" y="3824225"/>
            <a:ext cx="2743200" cy="245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8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8BE81-E2C3-4FFB-BE2B-ED6C046F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998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Thread</a:t>
            </a:r>
            <a:r>
              <a:rPr lang="uk-UA" sz="3200" dirty="0">
                <a:latin typeface="Calibri"/>
                <a:ea typeface="+mj-lt"/>
                <a:cs typeface="+mj-lt"/>
              </a:rPr>
              <a:t> / Потоки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02D18-6B19-4C37-A46B-BAECF050E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60"/>
            <a:ext cx="10515600" cy="5129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Потік - це лише колекція ресурсів, завдання яких полягає у віртуалізації процесора.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093865F-AFF2-4D4E-A745-9F67A314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6" y="2028838"/>
            <a:ext cx="4946373" cy="1400563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50BDC2C-B4A6-4465-8418-F4569BE9D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7" y="5175341"/>
            <a:ext cx="2743200" cy="897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53FBBF-817B-4FC6-839C-49786854CDAD}"/>
              </a:ext>
            </a:extLst>
          </p:cNvPr>
          <p:cNvSpPr txBox="1"/>
          <p:nvPr/>
        </p:nvSpPr>
        <p:spPr>
          <a:xfrm>
            <a:off x="5999922" y="5113683"/>
            <a:ext cx="57249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 err="1">
                <a:ea typeface="+mn-lt"/>
                <a:cs typeface="+mn-lt"/>
              </a:rPr>
              <a:t>Improvements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uk-UA" dirty="0" err="1">
                <a:ea typeface="+mn-lt"/>
                <a:cs typeface="+mn-lt"/>
              </a:rPr>
              <a:t>Responsiveness</a:t>
            </a:r>
            <a:r>
              <a:rPr lang="uk-UA" dirty="0">
                <a:ea typeface="+mn-lt"/>
                <a:cs typeface="+mn-lt"/>
              </a:rPr>
              <a:t>. (Отримання результату у відповідь)</a:t>
            </a:r>
            <a:endParaRPr lang="uk-UA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uk-UA" dirty="0" err="1">
                <a:ea typeface="+mn-lt"/>
                <a:cs typeface="+mn-lt"/>
              </a:rPr>
              <a:t>Robust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reliable</a:t>
            </a:r>
            <a:r>
              <a:rPr lang="uk-UA" dirty="0">
                <a:ea typeface="+mn-lt"/>
                <a:cs typeface="+mn-lt"/>
              </a:rPr>
              <a:t>. (Надійність)</a:t>
            </a:r>
            <a:endParaRPr lang="uk-UA" dirty="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uk-U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8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372FE-F91C-4D2F-945B-64E4E564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Простір імен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System.Threading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0F4872E-E5C5-48D7-ACA9-40B0CD13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677" y="1126085"/>
            <a:ext cx="7317699" cy="5088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 err="1">
                <a:ea typeface="+mn-lt"/>
                <a:cs typeface="+mn-lt"/>
              </a:rPr>
              <a:t>System.Threading</a:t>
            </a:r>
            <a:r>
              <a:rPr lang="uk-UA" sz="2000" dirty="0">
                <a:ea typeface="+mn-lt"/>
                <a:cs typeface="+mn-lt"/>
              </a:rPr>
              <a:t> - простір імен для роботи з потоками, містить класи для управління потоками, такі як: </a:t>
            </a:r>
            <a:r>
              <a:rPr lang="uk-UA" sz="2000" dirty="0" err="1">
                <a:ea typeface="+mn-lt"/>
                <a:cs typeface="+mn-lt"/>
              </a:rPr>
              <a:t>Thread</a:t>
            </a:r>
            <a:r>
              <a:rPr lang="uk-UA" sz="2000" dirty="0">
                <a:ea typeface="+mn-lt"/>
                <a:cs typeface="+mn-lt"/>
              </a:rPr>
              <a:t>, </a:t>
            </a:r>
            <a:r>
              <a:rPr lang="uk-UA" sz="2000" dirty="0" err="1">
                <a:ea typeface="+mn-lt"/>
                <a:cs typeface="+mn-lt"/>
              </a:rPr>
              <a:t>ThreadStart</a:t>
            </a:r>
            <a:r>
              <a:rPr lang="uk-UA" sz="2000" dirty="0">
                <a:ea typeface="+mn-lt"/>
                <a:cs typeface="+mn-lt"/>
              </a:rPr>
              <a:t>, </a:t>
            </a:r>
            <a:r>
              <a:rPr lang="uk-UA" sz="2000" dirty="0" err="1">
                <a:ea typeface="+mn-lt"/>
                <a:cs typeface="+mn-lt"/>
              </a:rPr>
              <a:t>ParameterizedThreadStart</a:t>
            </a:r>
            <a:r>
              <a:rPr lang="uk-UA" sz="2000" dirty="0">
                <a:ea typeface="+mn-lt"/>
                <a:cs typeface="+mn-lt"/>
              </a:rPr>
              <a:t>, </a:t>
            </a:r>
            <a:r>
              <a:rPr lang="uk-UA" sz="2000" dirty="0" err="1">
                <a:ea typeface="+mn-lt"/>
                <a:cs typeface="+mn-lt"/>
              </a:rPr>
              <a:t>Monitor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11A711A-B891-4BC8-8571-CDF316FA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90" y="1127892"/>
            <a:ext cx="2428931" cy="50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E5695-B1B3-431A-9F8C-D4C6335A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580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Класс</a:t>
            </a:r>
            <a:r>
              <a:rPr lang="uk-UA" sz="3200" dirty="0">
                <a:latin typeface="Calibri"/>
                <a:ea typeface="+mj-lt"/>
                <a:cs typeface="+mj-lt"/>
              </a:rPr>
              <a:t>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Thread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41F677C-157B-462C-A7BA-BB0774E9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249" y="1213527"/>
            <a:ext cx="6780551" cy="4963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Клас </a:t>
            </a:r>
            <a:r>
              <a:rPr lang="uk-UA" sz="2000" dirty="0" err="1">
                <a:ea typeface="+mn-lt"/>
                <a:cs typeface="+mn-lt"/>
              </a:rPr>
              <a:t>Thread</a:t>
            </a:r>
            <a:r>
              <a:rPr lang="uk-UA" sz="2000" dirty="0">
                <a:ea typeface="+mn-lt"/>
                <a:cs typeface="+mn-lt"/>
              </a:rPr>
              <a:t>, являє собою потік. Він дозволяє створювати нові потоки, управляти пріоритетом потоків і отримувати інформацію про всі потоки, що існують в рамках додатку.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EC926F2F-A39A-4662-B2CE-98EB5AC6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5" y="1134256"/>
            <a:ext cx="2449436" cy="5538865"/>
          </a:xfrm>
          <a:prstGeom prst="rect">
            <a:avLst/>
          </a:prstGeom>
        </p:spPr>
      </p:pic>
      <p:pic>
        <p:nvPicPr>
          <p:cNvPr id="5" name="Рисунок 5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62DE4A4D-8CF0-496C-BF12-83949C04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26" y="3905283"/>
            <a:ext cx="5566347" cy="17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5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9486A-CBC8-45D5-84CF-C550BFA8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Делегат </a:t>
            </a:r>
            <a:r>
              <a:rPr lang="uk-UA" sz="3200" err="1">
                <a:latin typeface="Calibri"/>
                <a:ea typeface="+mj-lt"/>
                <a:cs typeface="+mj-lt"/>
              </a:rPr>
              <a:t>ThreadStart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B8B9EAB-9DB8-48C9-96E5-7BC7354F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76"/>
            <a:ext cx="10515600" cy="5038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Делегат </a:t>
            </a:r>
            <a:r>
              <a:rPr lang="uk-UA" sz="2000" dirty="0" err="1">
                <a:ea typeface="+mn-lt"/>
                <a:cs typeface="+mn-lt"/>
              </a:rPr>
              <a:t>ThreadStart</a:t>
            </a:r>
            <a:r>
              <a:rPr lang="uk-UA" sz="2000" dirty="0">
                <a:ea typeface="+mn-lt"/>
                <a:cs typeface="+mn-lt"/>
              </a:rPr>
              <a:t> представляє метод, який виконується в зазначеному потоці </a:t>
            </a:r>
            <a:r>
              <a:rPr lang="uk-UA" sz="2000" dirty="0" err="1">
                <a:ea typeface="+mn-lt"/>
                <a:cs typeface="+mn-lt"/>
              </a:rPr>
              <a:t>Thread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238A8DAA-0A58-40D9-A26C-970D4361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49" y="1826717"/>
            <a:ext cx="6765559" cy="291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38503-4D24-48A2-B1E0-1D86024BE828}"/>
              </a:ext>
            </a:extLst>
          </p:cNvPr>
          <p:cNvSpPr txBox="1"/>
          <p:nvPr/>
        </p:nvSpPr>
        <p:spPr>
          <a:xfrm>
            <a:off x="2713220" y="5436433"/>
            <a:ext cx="74401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ThreadStart</a:t>
            </a:r>
            <a:r>
              <a:rPr lang="en-US" dirty="0">
                <a:solidFill>
                  <a:srgbClr val="C00000"/>
                </a:solidFill>
              </a:rPr>
              <a:t> - </a:t>
            </a:r>
            <a:r>
              <a:rPr lang="en-US" dirty="0" err="1">
                <a:solidFill>
                  <a:srgbClr val="C00000"/>
                </a:solidFill>
              </a:rPr>
              <a:t>не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дозволяє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передавати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дані</a:t>
            </a:r>
            <a:r>
              <a:rPr lang="en-US" dirty="0">
                <a:solidFill>
                  <a:srgbClr val="C00000"/>
                </a:solidFill>
              </a:rPr>
              <a:t> в </a:t>
            </a:r>
            <a:r>
              <a:rPr lang="en-US" dirty="0" err="1">
                <a:solidFill>
                  <a:srgbClr val="C00000"/>
                </a:solidFill>
              </a:rPr>
              <a:t>потік</a:t>
            </a:r>
            <a:endParaRPr lang="en-US" dirty="0" err="1">
              <a:solidFill>
                <a:srgbClr val="C00000"/>
              </a:solidFill>
              <a:cs typeface="Calibri"/>
            </a:endParaRPr>
          </a:p>
        </p:txBody>
      </p:sp>
      <p:pic>
        <p:nvPicPr>
          <p:cNvPr id="6" name="Рисунок 6" descr="Зображення, що містить малювання, знак&#10;&#10;Опис створено автоматично">
            <a:extLst>
              <a:ext uri="{FF2B5EF4-FFF2-40B4-BE49-F238E27FC236}">
                <a16:creationId xmlns:a16="http://schemas.microsoft.com/office/drawing/2014/main" id="{F0CC17E6-157C-431E-AE9A-B0944A56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42" y="5257879"/>
            <a:ext cx="7810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63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5" baseType="lpstr">
      <vt:lpstr>Тема Office</vt:lpstr>
      <vt:lpstr>Презентація PowerPoint</vt:lpstr>
      <vt:lpstr>History / Історія</vt:lpstr>
      <vt:lpstr>Problems / Проблеми</vt:lpstr>
      <vt:lpstr>Solution / Рішення</vt:lpstr>
      <vt:lpstr>Process / Процес</vt:lpstr>
      <vt:lpstr>Thread / Потоки</vt:lpstr>
      <vt:lpstr>Простір імен System.Threading</vt:lpstr>
      <vt:lpstr>Класс Thread</vt:lpstr>
      <vt:lpstr>Делегат ThreadStart</vt:lpstr>
      <vt:lpstr>Делегат ParameterizedThreadStart</vt:lpstr>
      <vt:lpstr>Види потоків</vt:lpstr>
      <vt:lpstr>Ключове слово lock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454</cp:revision>
  <dcterms:created xsi:type="dcterms:W3CDTF">2020-07-21T11:27:01Z</dcterms:created>
  <dcterms:modified xsi:type="dcterms:W3CDTF">2020-10-08T14:53:22Z</dcterms:modified>
</cp:coreProperties>
</file>